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5" r:id="rId2"/>
  </p:sldMasterIdLst>
  <p:notesMasterIdLst>
    <p:notesMasterId r:id="rId30"/>
  </p:notesMasterIdLst>
  <p:handoutMasterIdLst>
    <p:handoutMasterId r:id="rId31"/>
  </p:handoutMasterIdLst>
  <p:sldIdLst>
    <p:sldId id="291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316" r:id="rId25"/>
    <p:sldId id="317" r:id="rId26"/>
    <p:sldId id="318" r:id="rId27"/>
    <p:sldId id="319" r:id="rId28"/>
    <p:sldId id="320" r:id="rId29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04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29/05/2014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29/05/2014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7388"/>
            <a:ext cx="4567237" cy="3427412"/>
          </a:xfr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7988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12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C57AEE4-4162-4069-BE5F-0F318F15EEA5}" type="slidenum">
              <a:rPr lang="es-ES" altLang="es-CO" smtClean="0"/>
              <a:pPr eaLnBrk="1" hangingPunct="1">
                <a:spcBef>
                  <a:spcPct val="0"/>
                </a:spcBef>
              </a:pPr>
              <a:t>15</a:t>
            </a:fld>
            <a:endParaRPr lang="es-ES" altLang="es-CO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2D74C3-58EF-4C17-80E0-68F87A6E3282}" type="slidenum">
              <a:rPr lang="es-ES" altLang="es-CO" smtClean="0"/>
              <a:pPr eaLnBrk="1" hangingPunct="1">
                <a:spcBef>
                  <a:spcPct val="0"/>
                </a:spcBef>
              </a:pPr>
              <a:t>16</a:t>
            </a:fld>
            <a:endParaRPr lang="es-ES" altLang="es-CO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18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2E538B8-3651-4610-9AED-97D5D08DBB46}" type="slidenum">
              <a:rPr lang="es-ES" altLang="es-CO"/>
              <a:pPr algn="r" eaLnBrk="1" hangingPunct="1">
                <a:spcBef>
                  <a:spcPct val="0"/>
                </a:spcBef>
              </a:pPr>
              <a:t>19</a:t>
            </a:fld>
            <a:endParaRPr lang="es-ES" altLang="es-CO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20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21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22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23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2E538B8-3651-4610-9AED-97D5D08DBB46}" type="slidenum">
              <a:rPr lang="es-ES" altLang="es-CO"/>
              <a:pPr algn="r" eaLnBrk="1" hangingPunct="1">
                <a:spcBef>
                  <a:spcPct val="0"/>
                </a:spcBef>
              </a:pPr>
              <a:t>24</a:t>
            </a:fld>
            <a:endParaRPr lang="es-ES" altLang="es-CO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84E2C32-F784-4D2E-8B5C-CABD85C8BA6E}" type="slidenum">
              <a:rPr lang="es-ES" altLang="es-CO"/>
              <a:pPr algn="r" eaLnBrk="1" hangingPunct="1">
                <a:spcBef>
                  <a:spcPct val="0"/>
                </a:spcBef>
              </a:pPr>
              <a:t>25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7A5D916-2035-4745-BD5A-EF5D019BD562}" type="slidenum">
              <a:rPr lang="es-ES" altLang="es-CO"/>
              <a:pPr algn="r" eaLnBrk="1" hangingPunct="1">
                <a:spcBef>
                  <a:spcPct val="0"/>
                </a:spcBef>
              </a:pPr>
              <a:t>7</a:t>
            </a:fld>
            <a:endParaRPr lang="es-ES" altLang="es-CO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7A5D916-2035-4745-BD5A-EF5D019BD562}" type="slidenum">
              <a:rPr lang="es-ES" altLang="es-CO"/>
              <a:pPr algn="r" eaLnBrk="1" hangingPunct="1">
                <a:spcBef>
                  <a:spcPct val="0"/>
                </a:spcBef>
              </a:pPr>
              <a:t>8</a:t>
            </a:fld>
            <a:endParaRPr lang="es-ES" altLang="es-CO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9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7298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2330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0458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8156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68397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12189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635384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92943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860032" y="260648"/>
            <a:ext cx="3598168" cy="434479"/>
          </a:xfrm>
        </p:spPr>
        <p:txBody>
          <a:bodyPr>
            <a:normAutofit/>
          </a:bodyPr>
          <a:lstStyle>
            <a:lvl1pPr>
              <a:lnSpc>
                <a:spcPts val="2400"/>
              </a:lnSpc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860032" y="836712"/>
            <a:ext cx="3664496" cy="576064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6544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1.png"/><Relationship Id="rId18" Type="http://schemas.openxmlformats.org/officeDocument/2006/relationships/hyperlink" Target="http://www.dane.gov.co/" TargetMode="Externa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hyperlink" Target="https://twitter.com/dane_colombia" TargetMode="Externa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0.xml"/><Relationship Id="rId16" Type="http://schemas.openxmlformats.org/officeDocument/2006/relationships/hyperlink" Target="http://www.youtube.com/user/danecolombia" TargetMode="Externa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2.png"/><Relationship Id="rId10" Type="http://schemas.openxmlformats.org/officeDocument/2006/relationships/theme" Target="../theme/theme2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hyperlink" Target="https://www.facebook.com/DANEColombia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10 Imagen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9205913" cy="9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8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30" name="10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1 Imagen">
            <a:hlinkClick r:id="rId14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2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5 Imagen">
            <a:hlinkClick r:id="rId18"/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6682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emf"/><Relationship Id="rId5" Type="http://schemas.openxmlformats.org/officeDocument/2006/relationships/package" Target="../embeddings/Microsoft_Excel_Worksheet1.xlsx"/><Relationship Id="rId4" Type="http://schemas.openxmlformats.org/officeDocument/2006/relationships/oleObject" Target="../embeddings/oleObject1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5"/>
          <p:cNvSpPr txBox="1">
            <a:spLocks noChangeArrowheads="1"/>
          </p:cNvSpPr>
          <p:nvPr/>
        </p:nvSpPr>
        <p:spPr bwMode="auto">
          <a:xfrm>
            <a:off x="651043" y="3140968"/>
            <a:ext cx="6850062" cy="269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33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5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Manizales AM</a:t>
            </a:r>
            <a:endParaRPr lang="es-ES" sz="4500" b="1" dirty="0">
              <a:solidFill>
                <a:srgbClr val="B6014C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s-ES" sz="33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2014</a:t>
            </a:r>
          </a:p>
          <a:p>
            <a:pPr eaLnBrk="1" hangingPunct="1">
              <a:defRPr/>
            </a:pPr>
            <a:endParaRPr lang="es-ES" sz="33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Mayo de 2014</a:t>
            </a:r>
            <a:endParaRPr lang="es-ES" dirty="0" smtClean="0">
              <a:solidFill>
                <a:prstClr val="black"/>
              </a:solidFill>
            </a:endParaRPr>
          </a:p>
        </p:txBody>
      </p:sp>
      <p:pic>
        <p:nvPicPr>
          <p:cNvPr id="5125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2852738"/>
            <a:ext cx="9251951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1 CuadroTexto"/>
          <p:cNvSpPr txBox="1">
            <a:spLocks noChangeArrowheads="1"/>
          </p:cNvSpPr>
          <p:nvPr/>
        </p:nvSpPr>
        <p:spPr bwMode="auto">
          <a:xfrm>
            <a:off x="468313" y="1587500"/>
            <a:ext cx="79756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>
              <a:lnSpc>
                <a:spcPts val="31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>
                <a:solidFill>
                  <a:srgbClr val="7F7F7F"/>
                </a:solidFill>
                <a:latin typeface="Calibri" pitchFamily="34" charset="0"/>
              </a:rPr>
              <a:t>Mercado</a:t>
            </a:r>
          </a:p>
          <a:p>
            <a:pPr>
              <a:lnSpc>
                <a:spcPts val="38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>
                <a:solidFill>
                  <a:srgbClr val="000000"/>
                </a:solidFill>
                <a:latin typeface="Calibri" pitchFamily="34" charset="0"/>
              </a:rPr>
              <a:t>                 </a:t>
            </a:r>
            <a:r>
              <a:rPr lang="es-CO" altLang="es-CO" sz="8800" b="1" dirty="0">
                <a:solidFill>
                  <a:srgbClr val="B6014C"/>
                </a:solidFill>
                <a:latin typeface="Calibri" pitchFamily="34" charset="0"/>
              </a:rPr>
              <a:t>Laboral</a:t>
            </a:r>
          </a:p>
        </p:txBody>
      </p:sp>
    </p:spTree>
    <p:extLst>
      <p:ext uri="{BB962C8B-B14F-4D97-AF65-F5344CB8AC3E}">
        <p14:creationId xmlns:p14="http://schemas.microsoft.com/office/powerpoint/2010/main" val="39242128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827088" y="5373688"/>
            <a:ext cx="698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>
                <a:latin typeface="Times New Roman" pitchFamily="18" charset="0"/>
              </a:rPr>
              <a:t>*</a:t>
            </a:r>
            <a:r>
              <a:rPr lang="es-ES" altLang="es-CO" sz="120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1475656" y="5100921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907704" y="930871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37797598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92238" y="1849438"/>
            <a:ext cx="6361112" cy="315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77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548531" y="1515556"/>
            <a:ext cx="6119813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OCUPADA</a:t>
            </a:r>
          </a:p>
          <a:p>
            <a:pPr algn="ctr"/>
            <a:r>
              <a:rPr lang="es-ES" sz="3200" b="1" dirty="0">
                <a:latin typeface="Arial Narrow" pitchFamily="34" charset="0"/>
              </a:rPr>
              <a:t> SEGÚN</a:t>
            </a: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 </a:t>
            </a:r>
            <a:r>
              <a:rPr lang="es-CO" altLang="es-CO" sz="3200" b="1" dirty="0">
                <a:latin typeface="Arial Narrow" pitchFamily="34" charset="0"/>
              </a:rPr>
              <a:t>POSICIÓN OCUPACIONAL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- Abril 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399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331863" y="786854"/>
            <a:ext cx="68405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5634335"/>
            <a:ext cx="9144000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ts val="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Nota </a:t>
            </a:r>
            <a:r>
              <a:rPr lang="es-ES" altLang="es-CO" sz="1200" dirty="0" smtClean="0">
                <a:latin typeface="Arial Narrow" pitchFamily="34" charset="0"/>
              </a:rPr>
              <a:t>1: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Nota 2: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331863" y="520277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63816825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60413" y="1704975"/>
            <a:ext cx="7902575" cy="337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897291" y="897731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691680" y="494116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0" y="5661248"/>
            <a:ext cx="9144000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Nota </a:t>
            </a:r>
            <a:r>
              <a:rPr lang="es-ES" altLang="es-CO" sz="1200" dirty="0" smtClean="0">
                <a:latin typeface="Arial Narrow" pitchFamily="34" charset="0"/>
              </a:rPr>
              <a:t>1: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Nota 2: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05215737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76363" y="1778000"/>
            <a:ext cx="6691312" cy="315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3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548531" y="1649120"/>
            <a:ext cx="6119813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CESANTE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- Abril 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911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4" name="6 CuadroTexto"/>
          <p:cNvSpPr txBox="1">
            <a:spLocks noChangeArrowheads="1"/>
          </p:cNvSpPr>
          <p:nvPr/>
        </p:nvSpPr>
        <p:spPr bwMode="auto">
          <a:xfrm>
            <a:off x="1115616" y="5343539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107504" y="5769868"/>
            <a:ext cx="8619722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 smtClean="0">
                <a:latin typeface="Arial Narrow" panose="020B0606020202030204" pitchFamily="34" charset="0"/>
              </a:rPr>
              <a:t>Nota</a:t>
            </a:r>
            <a:r>
              <a:rPr lang="es-CO" altLang="es-CO" sz="1100" dirty="0">
                <a:latin typeface="Arial Narrow" panose="020B0606020202030204" pitchFamily="34" charset="0"/>
              </a:rPr>
              <a:t>: La suma de las participaciones puede diferir de 100%  por la no inclusión de la categoría “no informa” y por efecto de decimales.</a:t>
            </a:r>
            <a:r>
              <a:rPr lang="es-ES" altLang="es-CO" sz="1100" dirty="0">
                <a:latin typeface="Arial Narrow" panose="020B0606020202030204" pitchFamily="34" charset="0"/>
              </a:rPr>
              <a:t> </a:t>
            </a:r>
            <a:r>
              <a:rPr lang="es-CO" altLang="es-CO" sz="1100" dirty="0">
                <a:latin typeface="Arial Narrow" panose="020B0606020202030204" pitchFamily="34" charset="0"/>
              </a:rPr>
              <a:t> </a:t>
            </a:r>
            <a:r>
              <a:rPr lang="es-CO" altLang="es-CO" sz="1200" dirty="0">
                <a:latin typeface="Arial Narrow" panose="020B0606020202030204" pitchFamily="34" charset="0"/>
              </a:rPr>
              <a:t> </a:t>
            </a:r>
            <a:r>
              <a:rPr lang="es-CO" altLang="es-CO" sz="1200" dirty="0">
                <a:latin typeface="Calibri" pitchFamily="34" charset="0"/>
              </a:rPr>
              <a:t>  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405334" y="787351"/>
            <a:ext cx="66230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la población cesante, según </a:t>
            </a:r>
            <a:r>
              <a:rPr lang="es-ES" sz="2200" b="1" dirty="0">
                <a:latin typeface="Arial Narrow" pitchFamily="34" charset="0"/>
              </a:rPr>
              <a:t>ramas de actividad anterior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56905144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09575" y="1676400"/>
            <a:ext cx="7827963" cy="356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16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835696" y="858863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cesantes,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 anterior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72691" y="5877272"/>
            <a:ext cx="85689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817440" y="547567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40256425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1913" y="1858963"/>
            <a:ext cx="6651625" cy="330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87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548531" y="1721128"/>
            <a:ext cx="6119813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3200" b="1" dirty="0" smtClean="0">
                <a:latin typeface="Arial Narrow" pitchFamily="34" charset="0"/>
              </a:rPr>
              <a:t>POBLACIÓN INACTIVA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TIPO DE ACTIVIDAD</a:t>
            </a:r>
            <a:endParaRPr lang="es-CO" altLang="es-CO" sz="3200" b="1" dirty="0">
              <a:latin typeface="Arial Narrow" pitchFamily="34" charset="0"/>
            </a:endParaRP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- Abril 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3767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403648" y="908720"/>
            <a:ext cx="68754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</a:t>
            </a:r>
            <a:r>
              <a:rPr lang="es-ES" sz="2200" b="1" dirty="0">
                <a:latin typeface="Arial Narrow" pitchFamily="34" charset="0"/>
              </a:rPr>
              <a:t>la población inactiva,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1520" y="5733256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2771800" y="515719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62018091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416175" y="1993900"/>
            <a:ext cx="4886325" cy="303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06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761353" y="1700808"/>
            <a:ext cx="7416503" cy="2160240"/>
          </a:xfrm>
          <a:prstGeom prst="rect">
            <a:avLst/>
          </a:prstGeom>
        </p:spPr>
        <p:txBody>
          <a:bodyPr anchor="t"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s-ES" altLang="es-CO" sz="3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Indicadores de mercado laboral según miembro del hogar, ingresos laborales corrientes, semanas de búsqueda de trabajo y desempleo por nivel educativo</a:t>
            </a:r>
            <a:endParaRPr lang="es-ES" altLang="es-CO" sz="32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977105" y="4725144"/>
            <a:ext cx="6985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CO" sz="3600" dirty="0" smtClean="0">
                <a:latin typeface="Arial Narrow" pitchFamily="34" charset="0"/>
              </a:rPr>
              <a:t>I Trimestre móvil 2014</a:t>
            </a:r>
            <a:endParaRPr lang="es-ES" altLang="es-CO" sz="36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35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566677" y="2054225"/>
            <a:ext cx="6407523" cy="3801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3500" b="1" dirty="0">
                <a:latin typeface="Arial Narrow" pitchFamily="34" charset="0"/>
              </a:rPr>
              <a:t>Indicadores del mercado laboral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3500" b="1" dirty="0" smtClean="0">
                <a:latin typeface="Arial Narrow" pitchFamily="34" charset="0"/>
              </a:rPr>
              <a:t>23 </a:t>
            </a:r>
            <a:r>
              <a:rPr lang="es-ES" altLang="es-CO" sz="3500" b="1" dirty="0">
                <a:latin typeface="Arial Narrow" pitchFamily="34" charset="0"/>
              </a:rPr>
              <a:t>ciudades y áreas metropolitanas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CO" sz="3500" b="1" dirty="0" smtClean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CO" sz="35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3500" b="1" dirty="0" smtClean="0">
                <a:latin typeface="Arial Narrow" pitchFamily="34" charset="0"/>
              </a:rPr>
              <a:t>Trimestre móvil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3300" dirty="0" smtClean="0">
                <a:latin typeface="Arial Narrow" pitchFamily="34" charset="0"/>
              </a:rPr>
              <a:t>Febrero - Abril 2014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CO" sz="33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98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763688" y="540391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15616" y="1196752"/>
            <a:ext cx="705643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 Indicadores de Mercado laboral, según miembro del hogar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84446979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90625" y="2208213"/>
            <a:ext cx="6967538" cy="270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6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2123728" y="527311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46176" y="1124744"/>
            <a:ext cx="5868988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 Ingresos Laborales Corrientes 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77102265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893888" y="1920875"/>
            <a:ext cx="6015037" cy="3157538"/>
          </a:xfrm>
          <a:prstGeom prst="rect">
            <a:avLst/>
          </a:prstGeom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164" y="1543845"/>
            <a:ext cx="762000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632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979712" y="540970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763688" y="1052736"/>
            <a:ext cx="58674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Promedio de Semanas de Búsqueda de Trabajo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55013145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31925" y="1700213"/>
            <a:ext cx="6483350" cy="366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18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956123" y="554051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619672" y="976313"/>
            <a:ext cx="59404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 Tasa de Desempleo, según nivel educativo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85944097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36700" y="1603375"/>
            <a:ext cx="6343650" cy="381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95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9551" y="1714500"/>
            <a:ext cx="7961511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/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CALDAS</a:t>
            </a:r>
            <a:b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</a:br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/>
            </a:r>
            <a:b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</a:br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2013</a:t>
            </a:r>
            <a:endParaRPr lang="es-ES" sz="4800" b="1" dirty="0">
              <a:solidFill>
                <a:schemeClr val="tx1"/>
              </a:solidFill>
              <a:latin typeface="Arial Narrow" pitchFamily="34" charset="0"/>
              <a:ea typeface="+mn-ea"/>
              <a:cs typeface="Arial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971550" y="4652963"/>
            <a:ext cx="7143750" cy="54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50000"/>
              </a:spcBef>
            </a:pPr>
            <a:r>
              <a:rPr lang="es-ES" dirty="0"/>
              <a:t>Datos expandidos con proyecciones de población, con base en los resultados del censo 2005</a:t>
            </a:r>
          </a:p>
        </p:txBody>
      </p:sp>
    </p:spTree>
    <p:extLst>
      <p:ext uri="{BB962C8B-B14F-4D97-AF65-F5344CB8AC3E}">
        <p14:creationId xmlns:p14="http://schemas.microsoft.com/office/powerpoint/2010/main" val="310946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496" y="2793702"/>
            <a:ext cx="30963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latin typeface="Arial Narrow" panose="020B0606020202030204" pitchFamily="34" charset="0"/>
              </a:rPr>
              <a:t>INDICADORES DE MERCADO LABORAL </a:t>
            </a:r>
            <a:r>
              <a:rPr lang="es-ES" sz="2000" b="1" dirty="0" smtClean="0">
                <a:latin typeface="Arial Narrow" panose="020B0606020202030204" pitchFamily="34" charset="0"/>
              </a:rPr>
              <a:t>POR</a:t>
            </a:r>
          </a:p>
          <a:p>
            <a:pPr algn="ctr"/>
            <a:endParaRPr lang="es-ES" sz="1000" b="1" dirty="0">
              <a:latin typeface="Arial Narrow" panose="020B0606020202030204" pitchFamily="34" charset="0"/>
            </a:endParaRPr>
          </a:p>
          <a:p>
            <a:pPr algn="ctr"/>
            <a:r>
              <a:rPr lang="es-ES" sz="2000" b="1" dirty="0" smtClean="0">
                <a:latin typeface="Arial Narrow" panose="020B0606020202030204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DEPARTAMENTOS </a:t>
            </a:r>
            <a:r>
              <a:rPr lang="es-ES" sz="2000" b="1" dirty="0" smtClean="0">
                <a:latin typeface="Arial Narrow" pitchFamily="34" charset="0"/>
              </a:rPr>
              <a:t>2013</a:t>
            </a:r>
            <a:endParaRPr lang="es-ES" sz="2000" b="1" dirty="0">
              <a:latin typeface="Arial Narrow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915816" y="5862425"/>
            <a:ext cx="5616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900" dirty="0">
                <a:latin typeface="Arial" panose="020B0604020202020204" pitchFamily="34" charset="0"/>
                <a:cs typeface="Arial" panose="020B0604020202020204" pitchFamily="34" charset="0"/>
              </a:rPr>
              <a:t>(+) (-): Aumento o disminución de la TD de cada departamento frente al año anterior</a:t>
            </a:r>
            <a:r>
              <a:rPr lang="es-CO" sz="1200" dirty="0">
                <a:latin typeface="Arial Narrow" panose="020B0606020202030204" pitchFamily="34" charset="0"/>
                <a:cs typeface="Arial" panose="020B0604020202020204" pitchFamily="34" charset="0"/>
              </a:rPr>
              <a:t>.</a:t>
            </a:r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8846838"/>
              </p:ext>
            </p:extLst>
          </p:nvPr>
        </p:nvGraphicFramePr>
        <p:xfrm>
          <a:off x="2987824" y="910334"/>
          <a:ext cx="6063957" cy="4967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6" name="Hoja de cálculo" r:id="rId5" imgW="5581616" imgH="4572034" progId="Excel.Sheet.12">
                  <p:embed/>
                </p:oleObj>
              </mc:Choice>
              <mc:Fallback>
                <p:oleObj name="Hoja de cálculo" r:id="rId5" imgW="5581616" imgH="457203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987824" y="910334"/>
                        <a:ext cx="6063957" cy="4967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230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259632" y="836712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sz="2400" b="1" dirty="0">
                <a:latin typeface="Arial Narrow" pitchFamily="34" charset="0"/>
              </a:rPr>
              <a:t>Tasa global de participación, ocupación y </a:t>
            </a:r>
            <a:r>
              <a:rPr lang="es-ES" altLang="es-CO" sz="2400" b="1" dirty="0" smtClean="0">
                <a:latin typeface="Arial Narrow" pitchFamily="34" charset="0"/>
              </a:rPr>
              <a:t>desempleo</a:t>
            </a:r>
          </a:p>
          <a:p>
            <a:pPr algn="ctr"/>
            <a:r>
              <a:rPr lang="es-ES" altLang="es-CO" sz="2400" b="1" dirty="0" smtClean="0">
                <a:latin typeface="Arial Narrow" pitchFamily="34" charset="0"/>
              </a:rPr>
              <a:t>Caldas, anual</a:t>
            </a:r>
          </a:p>
          <a:p>
            <a:pPr algn="ctr"/>
            <a:r>
              <a:rPr lang="es-ES" altLang="es-CO" sz="2400" b="1" dirty="0" smtClean="0">
                <a:latin typeface="Arial Narrow" pitchFamily="34" charset="0"/>
              </a:rPr>
              <a:t> 2007 - 2013</a:t>
            </a:r>
            <a:endParaRPr lang="es-CO" sz="2400" dirty="0"/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4248" y="576990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86737821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81138" y="1933575"/>
            <a:ext cx="6281737" cy="389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58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187450" y="908720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subjetivo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Caldas, anual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(</a:t>
            </a:r>
            <a:r>
              <a:rPr lang="es-ES" altLang="es-CO" sz="2200" b="1" dirty="0" smtClean="0">
                <a:latin typeface="Arial Narrow" pitchFamily="34" charset="0"/>
              </a:rPr>
              <a:t>2007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2013)</a:t>
            </a:r>
            <a:endParaRPr lang="es-ES" altLang="es-CO" sz="2200" b="1" dirty="0">
              <a:latin typeface="Arial Narrow" pitchFamily="34" charset="0"/>
            </a:endParaRPr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2051720" y="573728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41266956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00213" y="2047875"/>
            <a:ext cx="5743575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83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79512" y="2667000"/>
            <a:ext cx="295232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latin typeface="Arial Narrow" pitchFamily="34" charset="0"/>
              </a:rPr>
              <a:t>Indicadores de mercado laboral por </a:t>
            </a:r>
            <a:r>
              <a:rPr lang="es-ES" altLang="es-CO" sz="2000" b="1" dirty="0" smtClean="0">
                <a:latin typeface="Arial Narrow" pitchFamily="34" charset="0"/>
              </a:rPr>
              <a:t>ciudad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CO" sz="20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latin typeface="Arial Narrow" pitchFamily="34" charset="0"/>
              </a:rPr>
              <a:t>Trimestre móvil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1600" b="1" dirty="0" smtClean="0">
                <a:latin typeface="Arial Narrow" pitchFamily="34" charset="0"/>
              </a:rPr>
              <a:t>Febrero - Abril  2014</a:t>
            </a:r>
            <a:endParaRPr lang="es-ES" altLang="es-CO" sz="1600" b="1" dirty="0">
              <a:latin typeface="Arial Narrow" pitchFamily="34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32543203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159125" y="260648"/>
            <a:ext cx="5790258" cy="5744865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3087563" y="5951773"/>
            <a:ext cx="56166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(+)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(-): Aumento o disminución de la TD de cada ciudad frente al mismo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Trimestre móvil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del año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anterior.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20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971600" y="548680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Manizales AM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200" b="1" dirty="0" smtClean="0">
                <a:latin typeface="Arial Narrow" pitchFamily="34" charset="0"/>
              </a:rPr>
              <a:t>Febrero - Abril (</a:t>
            </a:r>
            <a:r>
              <a:rPr lang="es-ES" altLang="es-CO" sz="2200" b="1" dirty="0" smtClean="0">
                <a:latin typeface="Arial Narrow" pitchFamily="34" charset="0"/>
              </a:rPr>
              <a:t>2005 </a:t>
            </a:r>
            <a:r>
              <a:rPr lang="es-ES" altLang="es-CO" sz="2200" b="1" dirty="0">
                <a:latin typeface="Arial Narrow" pitchFamily="34" charset="0"/>
              </a:rPr>
              <a:t>– 2014)</a:t>
            </a:r>
          </a:p>
        </p:txBody>
      </p:sp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90319019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68487" y="1621262"/>
            <a:ext cx="5775325" cy="3306763"/>
          </a:xfrm>
          <a:prstGeom prst="rect">
            <a:avLst/>
          </a:prstGeom>
        </p:spPr>
      </p:pic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17281826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14488" y="4868863"/>
            <a:ext cx="3794125" cy="1201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29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331640" y="548680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</a:t>
            </a:r>
            <a:r>
              <a:rPr lang="es-ES" altLang="es-CO" sz="2200" b="1" dirty="0">
                <a:latin typeface="Arial Narrow" pitchFamily="34" charset="0"/>
              </a:rPr>
              <a:t>subjetivo y objetivo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Manizales AM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200" b="1" dirty="0" smtClean="0">
                <a:latin typeface="Arial Narrow" pitchFamily="34" charset="0"/>
              </a:rPr>
              <a:t>Febrero - Abril  (</a:t>
            </a:r>
            <a:r>
              <a:rPr lang="es-ES" altLang="es-CO" sz="2200" b="1" dirty="0" smtClean="0">
                <a:latin typeface="Arial Narrow" pitchFamily="34" charset="0"/>
              </a:rPr>
              <a:t>2005 </a:t>
            </a:r>
            <a:r>
              <a:rPr lang="es-ES" altLang="es-CO" sz="2200" b="1" dirty="0">
                <a:latin typeface="Arial Narrow" pitchFamily="34" charset="0"/>
              </a:rPr>
              <a:t>– 2014)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800174" y="5373216"/>
            <a:ext cx="75882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subjetivo</a:t>
            </a:r>
            <a:r>
              <a:rPr lang="es-ES" altLang="es-CO" sz="900" dirty="0">
                <a:latin typeface="Arial" charset="0"/>
              </a:rPr>
              <a:t> se refiere al simple deseo  manifestado por el trabajador de mejorar sus ingresos, el número de horas trabajadas o tener una labor más propia de sus personales competencias.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objetivo</a:t>
            </a:r>
            <a:r>
              <a:rPr lang="es-ES" altLang="es-CO" sz="900" dirty="0">
                <a:latin typeface="Arial" charset="0"/>
              </a:rPr>
              <a:t> comprende a quienes tienen el deseo, pero además han hecho una gestión para materializar su aspiración y están en disposición de efectuar el cambio.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58467033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46299" y="1687453"/>
            <a:ext cx="6096000" cy="352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20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52152" y="755328"/>
            <a:ext cx="7380288" cy="1017488"/>
          </a:xfrm>
          <a:noFill/>
        </p:spPr>
        <p:txBody>
          <a:bodyPr anchor="t"/>
          <a:lstStyle/>
          <a:p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r>
              <a:rPr lang="es-ES" sz="2200" b="1" dirty="0" smtClean="0">
                <a:latin typeface="Arial Narrow" pitchFamily="34" charset="0"/>
                <a:cs typeface="Arial" charset="0"/>
              </a:rPr>
              <a:t/>
            </a:r>
            <a:br>
              <a:rPr lang="es-ES" sz="2200" b="1" dirty="0" smtClean="0"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Manizales AM (2013 – 2014)</a:t>
            </a:r>
            <a:b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</a:br>
            <a:r>
              <a:rPr lang="es-MX" altLang="es-CO" sz="2200" b="1" dirty="0">
                <a:solidFill>
                  <a:schemeClr val="tx1"/>
                </a:solidFill>
                <a:latin typeface="Arial Narrow" pitchFamily="34" charset="0"/>
              </a:rPr>
              <a:t>Resultados en miles</a:t>
            </a:r>
            <a: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25470065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539552" y="2060848"/>
            <a:ext cx="7918648" cy="1903254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469063352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57213" y="4545013"/>
            <a:ext cx="5076825" cy="154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53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548531" y="2132856"/>
            <a:ext cx="6119813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  <a:endParaRPr lang="es-E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6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48531" y="1505104"/>
            <a:ext cx="6119813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OCUPADA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-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24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468313" y="5373688"/>
            <a:ext cx="78501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>
                <a:latin typeface="Times New Roman" pitchFamily="18" charset="0"/>
              </a:rPr>
              <a:t>*</a:t>
            </a:r>
            <a:r>
              <a:rPr lang="es-ES" altLang="es-CO" sz="120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>
                <a:latin typeface="Calibri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>
                <a:latin typeface="Calibri" pitchFamily="34" charset="0"/>
              </a:rPr>
              <a:t> </a:t>
            </a:r>
            <a:r>
              <a:rPr lang="es-CO" altLang="es-CO" sz="1200">
                <a:latin typeface="Calibri" pitchFamily="34" charset="0"/>
              </a:rPr>
              <a:t>    </a:t>
            </a:r>
            <a:endParaRPr lang="es-ES" altLang="es-CO" sz="1100">
              <a:latin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295350" y="786854"/>
            <a:ext cx="68770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259632" y="507197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69503824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04875" y="1633538"/>
            <a:ext cx="7412038" cy="337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8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2779</TotalTime>
  <Words>767</Words>
  <Application>Microsoft Office PowerPoint</Application>
  <PresentationFormat>Presentación en pantalla (4:3)</PresentationFormat>
  <Paragraphs>121</Paragraphs>
  <Slides>27</Slides>
  <Notes>23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0" baseType="lpstr">
      <vt:lpstr>1_Presentacion_dane2013_marzo4</vt:lpstr>
      <vt:lpstr>2_Presentacion_dane2013_marzo4</vt:lpstr>
      <vt:lpstr>Hoja de cálculo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Población ocupada, desocupada e inactiva  Manizales AM (2013 – 2014) Resultados en miles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Liliana Castañeda Pardo</cp:lastModifiedBy>
  <cp:revision>134</cp:revision>
  <cp:lastPrinted>2013-09-25T20:50:41Z</cp:lastPrinted>
  <dcterms:created xsi:type="dcterms:W3CDTF">2012-08-22T15:55:17Z</dcterms:created>
  <dcterms:modified xsi:type="dcterms:W3CDTF">2014-05-29T14:49:52Z</dcterms:modified>
</cp:coreProperties>
</file>