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0"/>
  </p:notesMasterIdLst>
  <p:handoutMasterIdLst>
    <p:handoutMasterId r:id="rId31"/>
  </p:handoutMasterIdLst>
  <p:sldIdLst>
    <p:sldId id="295" r:id="rId3"/>
    <p:sldId id="259" r:id="rId4"/>
    <p:sldId id="260" r:id="rId5"/>
    <p:sldId id="284" r:id="rId6"/>
    <p:sldId id="261" r:id="rId7"/>
    <p:sldId id="262" r:id="rId8"/>
    <p:sldId id="263" r:id="rId9"/>
    <p:sldId id="289" r:id="rId10"/>
    <p:sldId id="264" r:id="rId11"/>
    <p:sldId id="265" r:id="rId12"/>
    <p:sldId id="285" r:id="rId13"/>
    <p:sldId id="266" r:id="rId14"/>
    <p:sldId id="267" r:id="rId15"/>
    <p:sldId id="286" r:id="rId16"/>
    <p:sldId id="268" r:id="rId17"/>
    <p:sldId id="269" r:id="rId18"/>
    <p:sldId id="287" r:id="rId19"/>
    <p:sldId id="270" r:id="rId20"/>
    <p:sldId id="290" r:id="rId21"/>
    <p:sldId id="291" r:id="rId22"/>
    <p:sldId id="292" r:id="rId23"/>
    <p:sldId id="293" r:id="rId24"/>
    <p:sldId id="294" r:id="rId25"/>
    <p:sldId id="276" r:id="rId26"/>
    <p:sldId id="277" r:id="rId27"/>
    <p:sldId id="279" r:id="rId28"/>
    <p:sldId id="288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0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16/06/2014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78A59B-1565-4430-8184-0ED76F067C7F}" type="slidenum">
              <a:rPr lang="es-ES" smtClean="0"/>
              <a:pPr/>
              <a:t>10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5774C-329A-4446-AD3D-9017F368C157}" type="slidenum">
              <a:rPr lang="es-ES" smtClean="0"/>
              <a:pPr/>
              <a:t>12</a:t>
            </a:fld>
            <a:endParaRPr lang="es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39ACB-4418-46AD-89F6-73DC5B9ADE69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8B282E-A256-4031-AB6A-E97D5BD9D43A}" type="slidenum">
              <a:rPr lang="es-ES" smtClean="0"/>
              <a:pPr/>
              <a:t>15</a:t>
            </a:fld>
            <a:endParaRPr lang="es-E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AB8D4-E4E8-4C23-A13C-64B51BB12F95}" type="slidenum">
              <a:rPr lang="es-ES" smtClean="0"/>
              <a:pPr/>
              <a:t>16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78E909-F437-43F3-9188-B90EF5F2CD80}" type="slidenum">
              <a:rPr lang="es-ES" sz="1200"/>
              <a:pPr algn="r"/>
              <a:t>18</a:t>
            </a:fld>
            <a:endParaRPr lang="es-E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862473-029B-47ED-B54F-56B64D9D68B5}" type="slidenum">
              <a:rPr lang="es-ES" altLang="es-CO"/>
              <a:pPr algn="r" eaLnBrk="1" hangingPunct="1">
                <a:spcBef>
                  <a:spcPct val="0"/>
                </a:spcBef>
              </a:pPr>
              <a:t>20</a:t>
            </a:fld>
            <a:endParaRPr lang="es-ES" altLang="es-CO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7BECF8-812D-45D1-B5FF-42043912051C}" type="slidenum">
              <a:rPr lang="es-ES" altLang="es-CO"/>
              <a:pPr algn="r" eaLnBrk="1" hangingPunct="1">
                <a:spcBef>
                  <a:spcPct val="0"/>
                </a:spcBef>
              </a:pPr>
              <a:t>21</a:t>
            </a:fld>
            <a:endParaRPr lang="es-ES" altLang="es-CO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8576E42-4027-406F-9F2A-7D670C25462F}" type="slidenum">
              <a:rPr lang="es-ES" altLang="es-CO"/>
              <a:pPr algn="r" eaLnBrk="1" hangingPunct="1">
                <a:spcBef>
                  <a:spcPct val="0"/>
                </a:spcBef>
              </a:pPr>
              <a:t>22</a:t>
            </a:fld>
            <a:endParaRPr lang="es-ES" altLang="es-CO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BA5C56E-BDD1-44C8-9179-2382F9889EB9}" type="slidenum">
              <a:rPr lang="es-ES" altLang="es-CO"/>
              <a:pPr algn="r" eaLnBrk="1" hangingPunct="1">
                <a:spcBef>
                  <a:spcPct val="0"/>
                </a:spcBef>
              </a:pPr>
              <a:t>23</a:t>
            </a:fld>
            <a:endParaRPr lang="es-ES" altLang="es-CO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442FF4E-689B-4C29-B864-B8DDDF17E9C7}" type="slidenum">
              <a:rPr lang="es-ES" sz="1200"/>
              <a:pPr algn="r"/>
              <a:t>25</a:t>
            </a:fld>
            <a:endParaRPr lang="es-ES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1C7314-CD91-4303-BA21-95DE5A1611CD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08767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188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00250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0389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7112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5339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829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1748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870940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174847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7996929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5054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8065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facebook.com/DANEColombia" TargetMode="Externa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hyperlink" Target="http://www.dane.gov.co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twitter.com/dane_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youtube.com/user/danecolombia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3.png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13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2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7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2051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2052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2053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s-CO" altLang="es-CO" sz="160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2059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0875" y="3141663"/>
            <a:ext cx="6850063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Valledupar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Junio 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2051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>
                <a:solidFill>
                  <a:srgbClr val="7F7F7F"/>
                </a:solidFill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>
                <a:solidFill>
                  <a:srgbClr val="000000"/>
                </a:solidFill>
              </a:rPr>
              <a:t>                 </a:t>
            </a:r>
            <a:r>
              <a:rPr lang="es-CO" altLang="es-CO" sz="8800" b="1">
                <a:solidFill>
                  <a:srgbClr val="B6014C"/>
                </a:solidFill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11498212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907704" y="1142107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68313" y="5780112"/>
            <a:ext cx="785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47164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7379796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408113" y="2060674"/>
            <a:ext cx="6865937" cy="338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9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31863" y="1125165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20763" y="6096000"/>
            <a:ext cx="1889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791184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03379088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31850" y="2209328"/>
            <a:ext cx="7407275" cy="3163888"/>
          </a:xfrm>
          <a:prstGeom prst="rect">
            <a:avLst/>
          </a:prstGeom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56741" y="5775647"/>
            <a:ext cx="75596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CO" sz="1200" dirty="0">
                <a:latin typeface="Arial Narrow" panose="020B0606020202030204" pitchFamily="34" charset="0"/>
              </a:rPr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903715" y="1113755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755576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5487343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82737" y="2091978"/>
            <a:ext cx="7405687" cy="349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56741" y="5847655"/>
            <a:ext cx="75596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s-ES" altLang="es-CO" sz="1200" dirty="0">
                <a:latin typeface="Arial Narrow" panose="020B0606020202030204" pitchFamily="34" charset="0"/>
              </a:rPr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3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405334" y="1268760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288032" y="5801489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 algn="just"/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04261467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31850" y="2124744"/>
            <a:ext cx="7451725" cy="3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691680" y="1099096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11188" y="5734417"/>
            <a:ext cx="785018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6988748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68784" y="2085057"/>
            <a:ext cx="6959600" cy="3432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403648" y="1116335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91417" y="5805264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539552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50276833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8263" y="2058640"/>
            <a:ext cx="6394450" cy="353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571550"/>
            <a:ext cx="8291513" cy="2649538"/>
          </a:xfrm>
        </p:spPr>
        <p:txBody>
          <a:bodyPr anchor="t"/>
          <a:lstStyle/>
          <a:p>
            <a:pPr algn="ctr">
              <a:lnSpc>
                <a:spcPct val="100000"/>
              </a:lnSpc>
            </a:pPr>
            <a:r>
              <a:rPr lang="es-ES" sz="3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Indicadores de mercado laboral según miembro del hogar, ingresos laborales corrientes, semanas de búsqueda de trabajo y desempleo por nivel educativo</a:t>
            </a:r>
            <a: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 </a:t>
            </a:r>
            <a:b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ES" sz="3600" dirty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s-ES" sz="3600" dirty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ES" sz="3600" b="1" dirty="0" smtClean="0">
                <a:solidFill>
                  <a:schemeClr val="tx1"/>
                </a:solidFill>
              </a:rPr>
              <a:t>I Trimestre de 2014</a:t>
            </a:r>
            <a:r>
              <a:rPr lang="es-ES" sz="3600" b="1" dirty="0"/>
              <a:t/>
            </a:r>
            <a:br>
              <a:rPr lang="es-ES" sz="3600" b="1" dirty="0"/>
            </a:br>
            <a: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endParaRPr lang="es-ES" sz="36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10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3001" y="1700213"/>
            <a:ext cx="6407523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3500" b="1" dirty="0">
                <a:latin typeface="Arial Narrow" pitchFamily="34" charset="0"/>
              </a:rPr>
              <a:t>Indicadores del mercado </a:t>
            </a:r>
            <a:r>
              <a:rPr lang="es-ES" sz="3500" b="1" dirty="0" smtClean="0">
                <a:latin typeface="Arial Narrow" pitchFamily="34" charset="0"/>
              </a:rPr>
              <a:t>laboral</a:t>
            </a:r>
          </a:p>
          <a:p>
            <a:pPr algn="ctr"/>
            <a:endParaRPr lang="es-ES" sz="16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24 </a:t>
            </a:r>
            <a:r>
              <a:rPr lang="es-ES" sz="3500" b="1" dirty="0">
                <a:latin typeface="Arial Narrow" pitchFamily="34" charset="0"/>
              </a:rPr>
              <a:t>ciudades y áreas metropolitanas</a:t>
            </a:r>
          </a:p>
          <a:p>
            <a:pPr algn="ctr"/>
            <a:endParaRPr lang="es-ES" sz="3500" b="1" dirty="0" smtClean="0">
              <a:latin typeface="Arial Narrow" pitchFamily="34" charset="0"/>
            </a:endParaRPr>
          </a:p>
          <a:p>
            <a:pPr algn="ctr"/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Trimestre móvil</a:t>
            </a:r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300" dirty="0" smtClean="0">
                <a:latin typeface="Arial Narrow" pitchFamily="34" charset="0"/>
              </a:rPr>
              <a:t>Febrero – abril 2014</a:t>
            </a:r>
            <a:endParaRPr lang="es-ES" sz="3300" dirty="0">
              <a:latin typeface="Arial Narrow" pitchFamily="34" charset="0"/>
            </a:endParaRPr>
          </a:p>
          <a:p>
            <a:pPr algn="ctr"/>
            <a:endParaRPr lang="es-ES" sz="33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976833" y="1592807"/>
            <a:ext cx="7267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sp>
        <p:nvSpPr>
          <p:cNvPr id="20485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n-US" altLang="es-CO" sz="2000" b="1" i="1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253852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9438" y="2235869"/>
            <a:ext cx="8096250" cy="328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863192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26700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547589" y="1633810"/>
            <a:ext cx="54006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Ingresos laborales corrientes 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7235825" y="1786781"/>
            <a:ext cx="7207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600">
                <a:latin typeface="Calibri" pitchFamily="34" charset="0"/>
              </a:rPr>
              <a:t>miles</a:t>
            </a:r>
          </a:p>
        </p:txBody>
      </p:sp>
      <p:sp>
        <p:nvSpPr>
          <p:cNvPr id="21510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n-US" altLang="es-CO" sz="2000" b="1" i="1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0285890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8800" y="2369344"/>
            <a:ext cx="5805488" cy="336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1367248" y="561566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62697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296813" y="1196752"/>
            <a:ext cx="66595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22533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n-US" altLang="es-CO" sz="2000" b="1" i="1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1701739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31913" y="2027783"/>
            <a:ext cx="6546850" cy="327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151224" y="561566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65584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547961" y="1201762"/>
            <a:ext cx="60483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Tasa de desempleo, según nivel educativo</a:t>
            </a:r>
          </a:p>
        </p:txBody>
      </p:sp>
      <p:sp>
        <p:nvSpPr>
          <p:cNvPr id="23557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n-US" altLang="es-CO" sz="2000" b="1" i="1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8340183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7649" y="1805582"/>
            <a:ext cx="7470775" cy="450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295240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411856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714500"/>
            <a:ext cx="7961313" cy="2162175"/>
          </a:xfrm>
        </p:spPr>
        <p:txBody>
          <a:bodyPr/>
          <a:lstStyle/>
          <a:p>
            <a:pPr algn="ctr" eaLnBrk="1" hangingPunct="1"/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CESAR</a:t>
            </a: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35496" y="2793702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567029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94806" y="1070992"/>
            <a:ext cx="5581650" cy="4950296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2987824" y="5960313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latin typeface="Arial Narrow" panose="020B0606020202030204" pitchFamily="34" charset="0"/>
                <a:cs typeface="Arial" panose="020B0604020202020204" pitchFamily="34" charset="0"/>
              </a:rPr>
              <a:t>(+) (-): Aumento o disminución de la TD de cada departamento frente al año anterior.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03648" y="106551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Cesar,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ES" altLang="es-CO" sz="2400" b="1" dirty="0">
              <a:latin typeface="Arial Narrow" pitchFamily="34" charset="0"/>
            </a:endParaRPr>
          </a:p>
          <a:p>
            <a:pPr algn="ctr"/>
            <a:endParaRPr lang="es-CO" sz="2400" dirty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439256" y="583168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214658794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617663" y="2147888"/>
            <a:ext cx="6362700" cy="368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583272" y="568767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87450" y="994083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Cesar,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912701489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704975" y="2151063"/>
            <a:ext cx="5734050" cy="352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68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7504" y="2413337"/>
            <a:ext cx="2736304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móvil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</a:t>
            </a:r>
            <a:r>
              <a:rPr lang="es-ES" sz="1600" b="1" dirty="0">
                <a:latin typeface="Arial Narrow" pitchFamily="34" charset="0"/>
              </a:rPr>
              <a:t>– </a:t>
            </a:r>
            <a:r>
              <a:rPr lang="es-ES" sz="1600" b="1" dirty="0" smtClean="0">
                <a:latin typeface="Arial Narrow" pitchFamily="34" charset="0"/>
              </a:rPr>
              <a:t>abril 2014</a:t>
            </a:r>
            <a:endParaRPr lang="es-ES" sz="1600" b="1" dirty="0">
              <a:latin typeface="Arial Narrow" pitchFamily="34" charset="0"/>
            </a:endParaRPr>
          </a:p>
          <a:p>
            <a:pPr algn="ctr"/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7768299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87675" y="908720"/>
            <a:ext cx="5472113" cy="4981575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2 CuadroTexto"/>
          <p:cNvSpPr txBox="1"/>
          <p:nvPr/>
        </p:nvSpPr>
        <p:spPr>
          <a:xfrm>
            <a:off x="2902872" y="5805264"/>
            <a:ext cx="5485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/>
              <a:t>(+) (-): Aumento o disminución de la TD de cada ciudad frente al mismo </a:t>
            </a:r>
            <a:r>
              <a:rPr lang="es-CO" sz="1000" dirty="0" smtClean="0"/>
              <a:t>trimestre </a:t>
            </a:r>
            <a:r>
              <a:rPr lang="es-CO" sz="1000" dirty="0"/>
              <a:t>del año anterior</a:t>
            </a:r>
            <a:r>
              <a:rPr lang="es-CO" sz="1000" dirty="0" smtClean="0"/>
              <a:t>.</a:t>
            </a:r>
          </a:p>
          <a:p>
            <a:r>
              <a:rPr lang="es-CO" sz="1000" dirty="0"/>
              <a:t>*El total de las 23 ciudades no incluye San Andrés por tener una distribución de la muestra diferente. Los resultados presentados para San Andrés corresponden al período noviembre 2013 – abril 2014.</a:t>
            </a:r>
            <a:endParaRPr lang="es-CO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908720"/>
            <a:ext cx="67691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000" b="1" dirty="0" smtClean="0">
                <a:latin typeface="Arial Narrow" pitchFamily="34" charset="0"/>
              </a:rPr>
              <a:t>Valledupar</a:t>
            </a:r>
            <a:endParaRPr lang="es-ES" altLang="es-CO" sz="20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000" b="1" dirty="0">
                <a:latin typeface="Arial Narrow" pitchFamily="34" charset="0"/>
              </a:rPr>
              <a:t>Febrero – abril (</a:t>
            </a:r>
            <a:r>
              <a:rPr lang="es-ES" altLang="es-CO" sz="2000" b="1" dirty="0">
                <a:latin typeface="Arial Narrow" pitchFamily="34" charset="0"/>
              </a:rPr>
              <a:t>2008 – </a:t>
            </a:r>
            <a:r>
              <a:rPr lang="es-ES" altLang="es-CO" sz="2000" b="1" dirty="0" smtClean="0">
                <a:latin typeface="Arial Narrow" pitchFamily="34" charset="0"/>
              </a:rPr>
              <a:t>2014)</a:t>
            </a:r>
            <a:endParaRPr lang="es-ES" altLang="es-CO" sz="2000" b="1" dirty="0">
              <a:latin typeface="Arial Narrow" pitchFamily="34" charset="0"/>
            </a:endParaRPr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4715924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82788" y="1988840"/>
            <a:ext cx="5613548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62879541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82589" y="5084763"/>
            <a:ext cx="4765675" cy="122396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88074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994083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Valledupar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2008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00174" y="5589240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1043608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0622061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19672" y="2205038"/>
            <a:ext cx="6127129" cy="3005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s-ES" sz="1600" b="1">
              <a:solidFill>
                <a:schemeClr val="tx2"/>
              </a:solidFill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152" y="971352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Valledupar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1304152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12750" y="4513263"/>
            <a:ext cx="5365750" cy="1631950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1111901378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9228" y="2204864"/>
            <a:ext cx="8359236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50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85402" y="1008062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6512" y="564110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pPr algn="just"/>
            <a:r>
              <a:rPr lang="es-CO" sz="1200" dirty="0">
                <a:latin typeface="Arial Narrow" panose="020B0606020202030204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sz="1200" dirty="0">
                <a:latin typeface="Arial Narrow" panose="020B0606020202030204" pitchFamily="34" charset="0"/>
              </a:rPr>
              <a:t>  </a:t>
            </a:r>
          </a:p>
          <a:p>
            <a:pPr algn="just"/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667538" y="53996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1566553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17636" y="1854746"/>
            <a:ext cx="7570788" cy="3446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PRESENTACIONES</Template>
  <TotalTime>1715</TotalTime>
  <Words>795</Words>
  <Application>Microsoft Office PowerPoint</Application>
  <PresentationFormat>Presentación en pantalla (4:3)</PresentationFormat>
  <Paragraphs>122</Paragraphs>
  <Slides>27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Presentacion_dane2013_marzo4</vt:lpstr>
      <vt:lpstr>1_Presentacion_dane2013_marzo4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Valledupar (2013 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    I Trimestre de 2014  </vt:lpstr>
      <vt:lpstr>Presentación de PowerPoint</vt:lpstr>
      <vt:lpstr>Presentación de PowerPoint</vt:lpstr>
      <vt:lpstr>Presentación de PowerPoint</vt:lpstr>
      <vt:lpstr>Presentación de PowerPoint</vt:lpstr>
      <vt:lpstr>CESAR  2013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Jeanette Consuelo  Olarte Bustos</cp:lastModifiedBy>
  <cp:revision>112</cp:revision>
  <cp:lastPrinted>2013-09-25T20:50:41Z</cp:lastPrinted>
  <dcterms:created xsi:type="dcterms:W3CDTF">2012-08-22T15:55:17Z</dcterms:created>
  <dcterms:modified xsi:type="dcterms:W3CDTF">2014-06-16T22:38:52Z</dcterms:modified>
</cp:coreProperties>
</file>