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59" r:id="rId4"/>
    <p:sldId id="260" r:id="rId5"/>
    <p:sldId id="284" r:id="rId6"/>
    <p:sldId id="261" r:id="rId7"/>
    <p:sldId id="262" r:id="rId8"/>
    <p:sldId id="263" r:id="rId9"/>
    <p:sldId id="289" r:id="rId10"/>
    <p:sldId id="264" r:id="rId11"/>
    <p:sldId id="265" r:id="rId12"/>
    <p:sldId id="285" r:id="rId13"/>
    <p:sldId id="266" r:id="rId14"/>
    <p:sldId id="267" r:id="rId15"/>
    <p:sldId id="286" r:id="rId16"/>
    <p:sldId id="268" r:id="rId17"/>
    <p:sldId id="269" r:id="rId18"/>
    <p:sldId id="287" r:id="rId19"/>
    <p:sldId id="270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FF3399"/>
    <a:srgbClr val="D60093"/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37CBD25-777E-42B4-AE21-2D9F74D09813}" type="slidenum">
              <a:rPr lang="es-ES" smtClean="0"/>
              <a:pPr eaLnBrk="1" hangingPunct="1"/>
              <a:t>20</a:t>
            </a:fld>
            <a:endParaRPr lang="es-E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CF2E85F-DC8C-4A5A-95A1-FF06BE92D4D7}" type="slidenum">
              <a:rPr lang="es-ES" smtClean="0"/>
              <a:pPr eaLnBrk="1" hangingPunct="1"/>
              <a:t>21</a:t>
            </a:fld>
            <a:endParaRPr lang="es-E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74D2C8-A400-4F51-A135-EF3383A166EC}" type="slidenum">
              <a:rPr lang="es-ES" smtClean="0"/>
              <a:pPr eaLnBrk="1" hangingPunct="1"/>
              <a:t>22</a:t>
            </a:fld>
            <a:endParaRPr lang="es-E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85565E0-A79A-474D-BF70-1CC13341C25D}" type="slidenum">
              <a:rPr lang="es-ES" sz="1200"/>
              <a:pPr algn="r" eaLnBrk="1" hangingPunct="1"/>
              <a:t>23</a:t>
            </a:fld>
            <a:endParaRPr lang="es-E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12B3EDC0-3BB2-492D-9225-2816C0A7B09F}" type="slidenum">
              <a:rPr lang="es-ES" sz="1200"/>
              <a:pPr algn="r" eaLnBrk="1" hangingPunct="1"/>
              <a:t>25</a:t>
            </a:fld>
            <a:endParaRPr lang="es-E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1DF07B56-8925-4B21-BB98-B66DDF52815F}" type="slidenum">
              <a:rPr lang="es-ES" sz="1200">
                <a:latin typeface="Times New Roman" pitchFamily="18" charset="0"/>
              </a:rPr>
              <a:pPr algn="r" eaLnBrk="1" hangingPunct="1"/>
              <a:t>26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6BB97BB8-0056-43BB-8A45-38811C3F7607}" type="slidenum">
              <a:rPr lang="es-ES" sz="1200">
                <a:latin typeface="Times New Roman" pitchFamily="18" charset="0"/>
              </a:rPr>
              <a:pPr algn="r" eaLnBrk="1" hangingPunct="1"/>
              <a:t>27</a:t>
            </a:fld>
            <a:endParaRPr lang="es-ES" sz="1200">
              <a:latin typeface="Times New Roman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Cúcuta AM</a:t>
            </a:r>
            <a:r>
              <a:rPr lang="es-CO" sz="4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CO" sz="4800" b="1" dirty="0">
                <a:solidFill>
                  <a:srgbClr val="CC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Junio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51043" y="5589240"/>
            <a:ext cx="7632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CO" dirty="0"/>
              <a:t>* El área metropolitana (AM) comprende a Cúcuta, </a:t>
            </a:r>
            <a:r>
              <a:rPr lang="es-ES" dirty="0"/>
              <a:t>Villa del Rosario, Los Patios y El Zulia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882319" y="715145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583494" y="5594703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</a:t>
            </a:r>
            <a:r>
              <a:rPr lang="es-ES" sz="1200" dirty="0" smtClean="0">
                <a:latin typeface="Arial Narrow" panose="020B0606020202030204" pitchFamily="34" charset="0"/>
              </a:rPr>
              <a:t>financiera.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24538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372732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04081" y="1485082"/>
            <a:ext cx="7335838" cy="364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2" y="476672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412943" y="530172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5652" y="5563330"/>
            <a:ext cx="911834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036196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8247" y="1281456"/>
            <a:ext cx="8127505" cy="3842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897291" y="711200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685800" y="526414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0" y="5566538"/>
            <a:ext cx="910748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4206546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09900" y="1519063"/>
            <a:ext cx="7524200" cy="3553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29920" y="523996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661248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27392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7778924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560" y="1412776"/>
            <a:ext cx="7543800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835696" y="743345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85800" y="5731913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</a:t>
            </a:r>
            <a:r>
              <a:rPr lang="es-ES" sz="1100" dirty="0" smtClean="0">
                <a:latin typeface="Arial Narrow" panose="020B0606020202030204" pitchFamily="34" charset="0"/>
              </a:rPr>
              <a:t>financiera.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85800" y="5386427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1361402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6224"/>
            <a:ext cx="7429582" cy="3687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71120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404476" y="5674459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41284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96287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3648" y="1515983"/>
            <a:ext cx="5965825" cy="37099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2359" y="2276872"/>
            <a:ext cx="8291513" cy="187220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3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Indicadores de mercado laboral según miembro del hogar, ingresos laborales corrientes, semanas de búsqueda de trabajo y desempleo por nivel educativo</a:t>
            </a:r>
            <a:endParaRPr lang="es-ES" sz="40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115616" y="4365104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3600" dirty="0" smtClean="0"/>
              <a:t>I Trimestre 2014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21674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b="1" dirty="0" smtClean="0">
                <a:latin typeface="Arial Narrow" pitchFamily="34" charset="0"/>
              </a:rPr>
              <a:t>Febrero – Abril 2014</a:t>
            </a:r>
            <a:endParaRPr lang="es-ES" sz="3300" b="1" dirty="0">
              <a:latin typeface="Arial Narrow" pitchFamily="34" charset="0"/>
            </a:endParaRP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79512" y="548680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16388" name="7 CuadroTexto"/>
          <p:cNvSpPr txBox="1">
            <a:spLocks noChangeArrowheads="1"/>
          </p:cNvSpPr>
          <p:nvPr/>
        </p:nvSpPr>
        <p:spPr bwMode="auto">
          <a:xfrm>
            <a:off x="755576" y="5085184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/>
              <a:t>Fuente: GEIH - DANE</a:t>
            </a:r>
            <a:endParaRPr lang="es-ES" sz="140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6410945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36588" y="1304925"/>
            <a:ext cx="7888287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3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259632" y="548680"/>
            <a:ext cx="5616624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17412" name="7 CuadroTexto"/>
          <p:cNvSpPr txBox="1">
            <a:spLocks noChangeArrowheads="1"/>
          </p:cNvSpPr>
          <p:nvPr/>
        </p:nvSpPr>
        <p:spPr bwMode="auto">
          <a:xfrm>
            <a:off x="1979712" y="566124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GEIH - DANE</a:t>
            </a:r>
            <a:endParaRPr lang="es-ES" sz="1400" dirty="0"/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7598710" y="1311275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600"/>
              <a:t>miles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413491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282700"/>
            <a:ext cx="6500812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79513" y="548680"/>
            <a:ext cx="6336704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18436" name="38 CuadroTexto"/>
          <p:cNvSpPr txBox="1">
            <a:spLocks noChangeArrowheads="1"/>
          </p:cNvSpPr>
          <p:nvPr/>
        </p:nvSpPr>
        <p:spPr bwMode="auto">
          <a:xfrm>
            <a:off x="685800" y="5445224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GEIH - DANE</a:t>
            </a:r>
            <a:endParaRPr lang="es-ES" sz="14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6684227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5650" y="977900"/>
            <a:ext cx="7316788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0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899592" y="548680"/>
            <a:ext cx="608416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19460" name="7 CuadroTexto"/>
          <p:cNvSpPr txBox="1">
            <a:spLocks noChangeArrowheads="1"/>
          </p:cNvSpPr>
          <p:nvPr/>
        </p:nvSpPr>
        <p:spPr bwMode="auto">
          <a:xfrm>
            <a:off x="1403648" y="5589240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GEIH - DANE</a:t>
            </a:r>
            <a:endParaRPr lang="es-ES" sz="14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424176430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20775" y="1200150"/>
            <a:ext cx="68103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85750" y="1714500"/>
            <a:ext cx="8501063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s-CO" sz="5400" b="1" dirty="0" smtClean="0">
                <a:solidFill>
                  <a:schemeClr val="tx1"/>
                </a:solidFill>
              </a:rPr>
              <a:t>NORTE DE SANTANDER</a:t>
            </a:r>
            <a:br>
              <a:rPr lang="es-CO" sz="5400" b="1" dirty="0" smtClean="0">
                <a:solidFill>
                  <a:schemeClr val="tx1"/>
                </a:solidFill>
              </a:rPr>
            </a:br>
            <a:r>
              <a:rPr lang="es-CO" sz="5400" b="1" dirty="0">
                <a:solidFill>
                  <a:schemeClr val="tx1"/>
                </a:solidFill>
              </a:rPr>
              <a:t/>
            </a:r>
            <a:br>
              <a:rPr lang="es-CO" sz="5400" b="1" dirty="0">
                <a:solidFill>
                  <a:schemeClr val="tx1"/>
                </a:solidFill>
              </a:rPr>
            </a:br>
            <a:r>
              <a:rPr lang="es-CO" sz="5400" b="1" dirty="0" smtClean="0">
                <a:solidFill>
                  <a:schemeClr val="tx1"/>
                </a:solidFill>
              </a:rPr>
              <a:t>2013</a:t>
            </a:r>
            <a:br>
              <a:rPr lang="es-CO" sz="5400" b="1" dirty="0" smtClean="0">
                <a:solidFill>
                  <a:schemeClr val="tx1"/>
                </a:solidFill>
              </a:rPr>
            </a:br>
            <a:endParaRPr lang="es-ES" sz="5400" b="1" dirty="0" smtClean="0">
              <a:solidFill>
                <a:schemeClr val="tx1"/>
              </a:solidFill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180654484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81844" y="390525"/>
            <a:ext cx="73803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/>
              <a:t>INDICADORES DE MERCADO LABORAL POR DEPARTAMENTOS </a:t>
            </a:r>
            <a:r>
              <a:rPr lang="es-ES" sz="1600" b="1" dirty="0" smtClean="0"/>
              <a:t>2013</a:t>
            </a:r>
            <a:r>
              <a:rPr lang="es-ES" sz="1600" dirty="0" smtClean="0"/>
              <a:t> </a:t>
            </a:r>
            <a:endParaRPr lang="es-ES" sz="1600" dirty="0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CO" sz="2400"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18596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07704" y="836712"/>
            <a:ext cx="5519018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46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número de diapositiva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C9AA666-38A5-42AC-9BAE-5F978AB8E2D8}" type="slidenum">
              <a:rPr lang="es-ES" sz="1400">
                <a:latin typeface="+mn-lt"/>
                <a:cs typeface="+mn-cs"/>
              </a:rPr>
              <a:pPr algn="r">
                <a:defRPr/>
              </a:pPr>
              <a:t>26</a:t>
            </a:fld>
            <a:endParaRPr lang="es-ES" sz="1400">
              <a:latin typeface="+mn-lt"/>
              <a:cs typeface="+mn-cs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953852" y="414201"/>
            <a:ext cx="72362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CO" sz="2200" b="1" dirty="0">
                <a:latin typeface="Arial Narrow" pitchFamily="34" charset="0"/>
              </a:rPr>
              <a:t>NORTE DE SANTANDER</a:t>
            </a:r>
            <a:endParaRPr lang="es-ES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 smtClean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</a:t>
            </a:r>
            <a:r>
              <a:rPr lang="es-ES" sz="2200" b="1" dirty="0" smtClean="0">
                <a:latin typeface="Arial Narrow" pitchFamily="34" charset="0"/>
              </a:rPr>
              <a:t>2013</a:t>
            </a:r>
            <a:r>
              <a:rPr lang="es-CO" sz="2200" b="1" dirty="0" smtClean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1187624" y="5805264"/>
            <a:ext cx="65928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400" dirty="0"/>
              <a:t>Nota: Las tasas menores al 10%, tienen errores superiores al 5%.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01699175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97013" y="1509713"/>
            <a:ext cx="6486525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0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número de diapositiva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E05D8B-8628-4956-BA63-ADD5BA27D327}" type="slidenum">
              <a:rPr lang="es-ES" sz="1400">
                <a:latin typeface="+mn-lt"/>
                <a:cs typeface="+mn-cs"/>
              </a:rPr>
              <a:pPr algn="r">
                <a:defRPr/>
              </a:pPr>
              <a:t>27</a:t>
            </a:fld>
            <a:endParaRPr lang="es-ES" sz="1400">
              <a:latin typeface="+mn-lt"/>
              <a:cs typeface="+mn-cs"/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3556" name="Text Box 3"/>
          <p:cNvSpPr txBox="1">
            <a:spLocks noChangeArrowheads="1"/>
          </p:cNvSpPr>
          <p:nvPr/>
        </p:nvSpPr>
        <p:spPr bwMode="auto">
          <a:xfrm>
            <a:off x="1541748" y="367636"/>
            <a:ext cx="568863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de subempleo subjetivo</a:t>
            </a: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NORTE DE SANTANDER</a:t>
            </a:r>
            <a:endParaRPr lang="es-CO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 smtClean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</a:t>
            </a:r>
            <a:r>
              <a:rPr lang="es-ES" sz="2200" b="1" dirty="0" smtClean="0">
                <a:latin typeface="Arial Narrow" pitchFamily="34" charset="0"/>
              </a:rPr>
              <a:t>2013</a:t>
            </a:r>
            <a:r>
              <a:rPr lang="es-CO" sz="2200" b="1" dirty="0" smtClean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539552" y="5445224"/>
            <a:ext cx="7693025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/>
              <a:t>El </a:t>
            </a:r>
            <a:r>
              <a:rPr lang="es-ES" sz="1100" b="1" dirty="0"/>
              <a:t>subempleo subjetivo</a:t>
            </a:r>
            <a:r>
              <a:rPr lang="es-ES" sz="1100" dirty="0"/>
              <a:t> se refiere al simple deseo  manifestado por el trabajador de mejorar sus ingresos, el número de horas trabajadas o tener una labor más propia de sus personales competencias.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183978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28750" y="1495425"/>
            <a:ext cx="6286500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68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 </a:t>
            </a:r>
            <a:r>
              <a:rPr lang="es-ES" sz="1600" b="1" dirty="0">
                <a:latin typeface="Arial Narrow" pitchFamily="34" charset="0"/>
              </a:rPr>
              <a:t>2014</a:t>
            </a: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843808" y="5920744"/>
            <a:ext cx="5688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</a:t>
            </a:r>
            <a:r>
              <a:rPr lang="es-CO" sz="1000" dirty="0" smtClean="0"/>
              <a:t>trimestre móvil  </a:t>
            </a:r>
            <a:r>
              <a:rPr lang="es-CO" sz="1000" dirty="0"/>
              <a:t>del año anterior</a:t>
            </a:r>
            <a:r>
              <a:rPr lang="es-CO" sz="1000" dirty="0" smtClean="0"/>
              <a:t>.</a:t>
            </a:r>
            <a:endParaRPr lang="es-CO" sz="1000" dirty="0"/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6292683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62263" y="255588"/>
            <a:ext cx="6038850" cy="5757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332656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Cúcuta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Febrero – Abril </a:t>
            </a: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1933072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796960" y="1471429"/>
            <a:ext cx="5550080" cy="2749659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0778498"/>
              </p:ext>
            </p:extLst>
          </p:nvPr>
        </p:nvGraphicFramePr>
        <p:xfrm>
          <a:off x="1727200" y="4293096"/>
          <a:ext cx="5650619" cy="1788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Hoja de cálculo" r:id="rId6" imgW="5448217" imgH="1724066" progId="Excel.Sheet.12">
                  <p:embed/>
                </p:oleObj>
              </mc:Choice>
              <mc:Fallback>
                <p:oleObj name="Hoja de cálculo" r:id="rId6" imgW="5448217" imgH="172406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27200" y="4293096"/>
                        <a:ext cx="5650619" cy="17880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07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3058" y="7324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Cúcuta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Febrero – Abril </a:t>
            </a: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445224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899592" y="51836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862663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69281" y="1988840"/>
            <a:ext cx="5405437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731" y="395604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Cúcuta AM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067844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800"/>
            <a:ext cx="8501063" cy="2376537"/>
          </a:xfrm>
          <a:prstGeom prst="rect">
            <a:avLst/>
          </a:prstGeom>
          <a:noFill/>
          <a:ln>
            <a:noFill/>
          </a:ln>
          <a:effectLst/>
        </p:spPr>
      </p:pic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75309"/>
              </p:ext>
            </p:extLst>
          </p:nvPr>
        </p:nvGraphicFramePr>
        <p:xfrm>
          <a:off x="179388" y="4077072"/>
          <a:ext cx="5832773" cy="2016224"/>
        </p:xfrm>
        <a:graphic>
          <a:graphicData uri="http://schemas.openxmlformats.org/drawingml/2006/table">
            <a:tbl>
              <a:tblPr/>
              <a:tblGrid>
                <a:gridCol w="1954077"/>
                <a:gridCol w="1522019"/>
                <a:gridCol w="785559"/>
                <a:gridCol w="785559"/>
                <a:gridCol w="785559"/>
              </a:tblGrid>
              <a:tr h="33603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CÚCUTA AM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Variación estadísticamente significativa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Límite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Límite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Error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800" b="1" i="0" u="none" strike="noStrike">
                          <a:solidFill>
                            <a:srgbClr val="BFBFBF"/>
                          </a:solidFill>
                          <a:effectLst/>
                          <a:latin typeface="Arial"/>
                        </a:rPr>
                        <a:t>Feb - Abr 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Inferior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Superior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Relativo 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Ocupados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Desocupados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Inactivos 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Subempleados subjetivos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b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Subempleados objetivos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025">
                <a:tc>
                  <a:txBody>
                    <a:bodyPr/>
                    <a:lstStyle/>
                    <a:p>
                      <a:pPr algn="l" fontAlgn="b"/>
                      <a:r>
                        <a:rPr lang="es-CO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Fuente DANE, Metodología Estadística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C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95350" y="512762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551723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467544" y="517425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736147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4778" y="1412776"/>
            <a:ext cx="7802562" cy="355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</TotalTime>
  <Words>865</Words>
  <Application>Microsoft Office PowerPoint</Application>
  <PresentationFormat>Presentación en pantalla (4:3)</PresentationFormat>
  <Paragraphs>160</Paragraphs>
  <Slides>27</Slides>
  <Notes>27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0" baseType="lpstr">
      <vt:lpstr>1_Presentacion_dane2013_marzo4</vt:lpstr>
      <vt:lpstr>2_Presentacion_dane2013_marzo4</vt:lpstr>
      <vt:lpstr>Hoja de cálculo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Cúcuta AM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</vt:lpstr>
      <vt:lpstr>Presentación de PowerPoint</vt:lpstr>
      <vt:lpstr>Presentación de PowerPoint</vt:lpstr>
      <vt:lpstr>Presentación de PowerPoint</vt:lpstr>
      <vt:lpstr>Presentación de PowerPoint</vt:lpstr>
      <vt:lpstr>NORTE DE SANTANDER  2013 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111</cp:revision>
  <cp:lastPrinted>2013-09-25T20:50:41Z</cp:lastPrinted>
  <dcterms:created xsi:type="dcterms:W3CDTF">2012-08-22T15:55:17Z</dcterms:created>
  <dcterms:modified xsi:type="dcterms:W3CDTF">2014-06-16T22:07:49Z</dcterms:modified>
</cp:coreProperties>
</file>