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  <p:sldMasterId id="2147483670" r:id="rId2"/>
  </p:sldMasterIdLst>
  <p:notesMasterIdLst>
    <p:notesMasterId r:id="rId30"/>
  </p:notesMasterIdLst>
  <p:handoutMasterIdLst>
    <p:handoutMasterId r:id="rId31"/>
  </p:handoutMasterIdLst>
  <p:sldIdLst>
    <p:sldId id="303" r:id="rId3"/>
    <p:sldId id="263" r:id="rId4"/>
    <p:sldId id="264" r:id="rId5"/>
    <p:sldId id="265" r:id="rId6"/>
    <p:sldId id="266" r:id="rId7"/>
    <p:sldId id="267" r:id="rId8"/>
    <p:sldId id="290" r:id="rId9"/>
    <p:sldId id="268" r:id="rId10"/>
    <p:sldId id="269" r:id="rId11"/>
    <p:sldId id="270" r:id="rId12"/>
    <p:sldId id="291" r:id="rId13"/>
    <p:sldId id="271" r:id="rId14"/>
    <p:sldId id="272" r:id="rId15"/>
    <p:sldId id="292" r:id="rId16"/>
    <p:sldId id="273" r:id="rId17"/>
    <p:sldId id="274" r:id="rId18"/>
    <p:sldId id="293" r:id="rId19"/>
    <p:sldId id="275" r:id="rId20"/>
    <p:sldId id="302" r:id="rId21"/>
    <p:sldId id="298" r:id="rId22"/>
    <p:sldId id="299" r:id="rId23"/>
    <p:sldId id="300" r:id="rId24"/>
    <p:sldId id="301" r:id="rId25"/>
    <p:sldId id="294" r:id="rId26"/>
    <p:sldId id="295" r:id="rId27"/>
    <p:sldId id="285" r:id="rId28"/>
    <p:sldId id="296" r:id="rId29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41" autoAdjust="0"/>
    <p:restoredTop sz="99472" autoAdjust="0"/>
  </p:normalViewPr>
  <p:slideViewPr>
    <p:cSldViewPr>
      <p:cViewPr>
        <p:scale>
          <a:sx n="70" d="100"/>
          <a:sy n="70" d="100"/>
        </p:scale>
        <p:origin x="-159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71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027" y="0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11AD4720-6F3C-44DC-9B78-D9CF6F2831D2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771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C0907416-8D31-46D2-842E-16C3053D096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49290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027" y="0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7CC7FB27-E0B5-452A-87C5-A39EB5C27FEF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880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6421" y="4344025"/>
            <a:ext cx="5485158" cy="41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defTabSz="914437">
              <a:defRPr sz="12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027" y="8684926"/>
            <a:ext cx="2972421" cy="45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5" tIns="45718" rIns="91435" bIns="45718" numCol="1" anchor="b" anchorCtr="0" compatLnSpc="1">
            <a:prstTxWarp prst="textNoShape">
              <a:avLst/>
            </a:prstTxWarp>
          </a:bodyPr>
          <a:lstStyle>
            <a:lvl1pPr algn="r" defTabSz="914437">
              <a:defRPr sz="1200" smtClean="0"/>
            </a:lvl1pPr>
          </a:lstStyle>
          <a:p>
            <a:pPr>
              <a:defRPr/>
            </a:pPr>
            <a:fld id="{4E88E3DA-B701-4B86-BFA1-AEB68C79D41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42179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2CE1DC90-59F9-4529-B5AC-5E4213F5ACDD}" type="slidenum">
              <a:rPr lang="es-ES" sz="1200"/>
              <a:pPr algn="r" eaLnBrk="1" hangingPunct="1"/>
              <a:t>20</a:t>
            </a:fld>
            <a:endParaRPr lang="es-ES" sz="120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00E17A74-D2A5-4230-8899-CC357B505D3C}" type="slidenum">
              <a:rPr lang="es-ES" sz="1200"/>
              <a:pPr algn="r" eaLnBrk="1" hangingPunct="1"/>
              <a:t>21</a:t>
            </a:fld>
            <a:endParaRPr lang="es-ES" sz="120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1AABC65A-F70C-4829-9A2E-5D4F4B112D65}" type="slidenum">
              <a:rPr lang="es-ES" sz="1200"/>
              <a:pPr algn="r" eaLnBrk="1" hangingPunct="1"/>
              <a:t>22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 txBox="1">
            <a:spLocks noGrp="1" noChangeArrowheads="1"/>
          </p:cNvSpPr>
          <p:nvPr/>
        </p:nvSpPr>
        <p:spPr bwMode="auto">
          <a:xfrm>
            <a:off x="3884613" y="8684828"/>
            <a:ext cx="2971800" cy="457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fld id="{BCA96C0F-F513-41F4-B3EC-7DB926BAC96B}" type="slidenum">
              <a:rPr lang="es-ES" sz="1200"/>
              <a:pPr algn="r" eaLnBrk="1" hangingPunct="1"/>
              <a:t>23</a:t>
            </a:fld>
            <a:endParaRPr lang="es-ES" sz="120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442FF4E-689B-4C29-B864-B8DDDF17E9C7}" type="slidenum">
              <a:rPr lang="es-ES" sz="1200"/>
              <a:pPr algn="r"/>
              <a:t>25</a:t>
            </a:fld>
            <a:endParaRPr lang="es-ES" sz="120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CO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10460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658028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7071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5410566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985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4815942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94065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568453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61955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60232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24874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1299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2269255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4828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ítulo y objetos encima del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073727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652202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theme" Target="../theme/theme1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www.facebook.com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13" Type="http://schemas.openxmlformats.org/officeDocument/2006/relationships/hyperlink" Target="http://www.youtube.com/user/danecolombia" TargetMode="Externa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image" Target="../media/image3.png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1.xml"/><Relationship Id="rId16" Type="http://schemas.openxmlformats.org/officeDocument/2006/relationships/image" Target="../media/image5.png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hyperlink" Target="https://www.facebook.com/DANEColombia" TargetMode="External"/><Relationship Id="rId5" Type="http://schemas.openxmlformats.org/officeDocument/2006/relationships/slideLayout" Target="../slideLayouts/slideLayout14.xml"/><Relationship Id="rId15" Type="http://schemas.openxmlformats.org/officeDocument/2006/relationships/hyperlink" Target="http://www.dane.gov.co/" TargetMode="Externa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13.xml"/><Relationship Id="rId9" Type="http://schemas.openxmlformats.org/officeDocument/2006/relationships/hyperlink" Target="https://twitter.com/dane_colombia" TargetMode="Externa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49" r:id="rId9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/>
          </a:p>
        </p:txBody>
      </p:sp>
      <p:sp>
        <p:nvSpPr>
          <p:cNvPr id="2051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2052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2053" name="10 Imagen">
            <a:hlinkClick r:id="rId9"/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11 Imagen">
            <a:hlinkClick r:id="rId11"/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12 Imagen">
            <a:hlinkClick r:id="rId13"/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15 Imagen">
            <a:hlinkClick r:id="rId15"/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10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919" b="17276"/>
          <a:stretch>
            <a:fillRect/>
          </a:stretch>
        </p:blipFill>
        <p:spPr bwMode="auto">
          <a:xfrm>
            <a:off x="-36513" y="6105525"/>
            <a:ext cx="9180513" cy="77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8" name="1 CuadroTexto"/>
          <p:cNvSpPr txBox="1">
            <a:spLocks noChangeArrowheads="1"/>
          </p:cNvSpPr>
          <p:nvPr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r>
              <a:rPr lang="es-CO" altLang="es-CO" sz="1600">
                <a:solidFill>
                  <a:schemeClr val="bg1"/>
                </a:solidFill>
              </a:rPr>
              <a:t>www.dane.gov.co</a:t>
            </a:r>
          </a:p>
        </p:txBody>
      </p:sp>
      <p:pic>
        <p:nvPicPr>
          <p:cNvPr id="2059" name="11 Imagen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</p:sldLayoutIdLst>
  <p:timing>
    <p:tnLst>
      <p:par>
        <p:cTn id="1" dur="indefinite" restart="never" nodeType="tmRoot"/>
      </p:par>
    </p:tnLst>
  </p:timing>
  <p:txStyles>
    <p:titleStyle>
      <a:lvl1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12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Tunja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 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Junio 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1903370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36526" y="1138734"/>
            <a:ext cx="6419850" cy="77809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</a:rPr>
              <a:t>Contribución a la variación de la población ocupada, según ramas de actividad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94381601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1850" y="1929606"/>
            <a:ext cx="7718425" cy="3803650"/>
          </a:xfrm>
          <a:prstGeom prst="rect">
            <a:avLst/>
          </a:prstGeom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468313" y="5780112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11560" y="5471646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64510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85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67544" y="5700290"/>
            <a:ext cx="8229600" cy="6810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50000"/>
              </a:spcBef>
              <a:buFontTx/>
              <a:buNone/>
            </a:pPr>
            <a:r>
              <a:rPr lang="es-ES" sz="1200" dirty="0" smtClean="0">
                <a:latin typeface="Arial Narrow" panose="020B0606020202030204" pitchFamily="34" charset="0"/>
              </a:rPr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047000706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39750" y="2047403"/>
            <a:ext cx="7791450" cy="3325813"/>
          </a:xfrm>
          <a:prstGeom prst="rect">
            <a:avLst/>
          </a:prstGeom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611560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331863" y="1218902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</p:spTree>
    <p:extLst>
      <p:ext uri="{BB962C8B-B14F-4D97-AF65-F5344CB8AC3E}">
        <p14:creationId xmlns:p14="http://schemas.microsoft.com/office/powerpoint/2010/main" val="256429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9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467544" y="5772869"/>
            <a:ext cx="8229600" cy="46444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50000"/>
              </a:spcBef>
              <a:buFontTx/>
              <a:buNone/>
            </a:pPr>
            <a:r>
              <a:rPr lang="es-ES" sz="1200" dirty="0" smtClean="0"/>
              <a:t>Otras posiciones º : Obrero, empleado del gobierno; Empleado doméstico; Patrón o empleador; Trabajador familiar sin remuneración; Trabajadores sin remuneración en empresas de otros hogares; Jornalero o Peón y otro.</a:t>
            </a: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6766299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146175" y="2134269"/>
            <a:ext cx="7164388" cy="3382963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763688" y="1218903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28523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876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539948" y="5627712"/>
            <a:ext cx="8064500" cy="609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CO" sz="1000" dirty="0" smtClean="0"/>
              <a:t>* Otras </a:t>
            </a:r>
            <a:r>
              <a:rPr lang="es-CO" sz="1000" dirty="0"/>
              <a:t>ramas: Agricultura, ganadería, caza, silvicultura y pesca; explotación de minas y canteras; suministro de electricidad, gas y agua e intermediación financiera</a:t>
            </a:r>
            <a:r>
              <a:rPr lang="es-CO" sz="1000" dirty="0" smtClean="0"/>
              <a:t>.</a:t>
            </a:r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s-ES" sz="10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CO" sz="1000" dirty="0" smtClean="0"/>
              <a:t>Nota: La suma de las participaciones puede diferir de 100%  por la no inclusión de la categoría “no informa” y por efecto de decimales.</a:t>
            </a:r>
            <a:r>
              <a:rPr lang="es-ES" sz="1000" dirty="0" smtClean="0"/>
              <a:t> </a:t>
            </a:r>
            <a:r>
              <a:rPr lang="es-CO" sz="1000" dirty="0" smtClean="0"/>
              <a:t> </a:t>
            </a:r>
            <a:endParaRPr lang="es-ES" sz="1000" dirty="0" smtClean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8910019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77888" y="1923132"/>
            <a:ext cx="7888287" cy="3594100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405334" y="1147391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719176" y="530120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160137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323528" y="5805264"/>
            <a:ext cx="8229600" cy="43204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CO" sz="1200" dirty="0"/>
              <a:t>* Otras ramas: Agricultura, ganadería, caza, silvicultura y pesca; explotación de minas y canteras; suministro de electricidad, gas y agua e intermediación financiera.</a:t>
            </a: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64194451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31850" y="1991965"/>
            <a:ext cx="7299325" cy="3597275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835696" y="1146895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78595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0478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227108302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338263" y="1998439"/>
            <a:ext cx="6754812" cy="3806825"/>
          </a:xfrm>
          <a:prstGeom prst="rect">
            <a:avLst/>
          </a:prstGeom>
        </p:spPr>
      </p:pic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403648" y="1130746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91417" y="5778842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10" name="5 CuadroTexto"/>
          <p:cNvSpPr txBox="1">
            <a:spLocks noChangeArrowheads="1"/>
          </p:cNvSpPr>
          <p:nvPr/>
        </p:nvSpPr>
        <p:spPr bwMode="auto">
          <a:xfrm>
            <a:off x="539552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761484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536" y="1571550"/>
            <a:ext cx="8291513" cy="2649538"/>
          </a:xfrm>
        </p:spPr>
        <p:txBody>
          <a:bodyPr anchor="t"/>
          <a:lstStyle/>
          <a:p>
            <a:pPr algn="ctr">
              <a:lnSpc>
                <a:spcPct val="100000"/>
              </a:lnSpc>
            </a:pPr>
            <a: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b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ES" sz="3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3600" dirty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/>
            </a:r>
            <a:br>
              <a:rPr lang="es-ES" sz="3600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ES" sz="3600" b="1" dirty="0" smtClean="0">
                <a:solidFill>
                  <a:schemeClr val="tx1"/>
                </a:solidFill>
              </a:rPr>
              <a:t>I Trimestre de 2014</a:t>
            </a:r>
            <a:r>
              <a:rPr lang="es-ES" sz="3600" b="1" dirty="0"/>
              <a:t/>
            </a:r>
            <a:br>
              <a:rPr lang="es-ES" sz="3600" b="1" dirty="0"/>
            </a:br>
            <a:r>
              <a:rPr lang="es-ES" sz="3600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50934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396519" y="2054225"/>
            <a:ext cx="6468437" cy="3323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3500" b="1" dirty="0">
                <a:latin typeface="Arial Narrow" pitchFamily="34" charset="0"/>
              </a:rPr>
              <a:t>Indicadores del mercado laboral</a:t>
            </a:r>
          </a:p>
          <a:p>
            <a:pPr algn="ctr" eaLnBrk="1" hangingPunct="1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 eaLnBrk="1" hangingPunct="1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dirty="0" smtClean="0">
                <a:latin typeface="Arial Narrow" pitchFamily="34" charset="0"/>
              </a:rPr>
              <a:t>Febrero </a:t>
            </a:r>
            <a:r>
              <a:rPr lang="es-ES" sz="3600" dirty="0">
                <a:latin typeface="Arial Narrow" pitchFamily="34" charset="0"/>
              </a:rPr>
              <a:t>– </a:t>
            </a:r>
            <a:r>
              <a:rPr lang="es-ES" sz="3600" dirty="0" smtClean="0">
                <a:latin typeface="Arial Narrow" pitchFamily="34" charset="0"/>
              </a:rPr>
              <a:t>abril </a:t>
            </a:r>
            <a:r>
              <a:rPr lang="es-ES" sz="3600" dirty="0">
                <a:latin typeface="Arial Narrow" pitchFamily="34" charset="0"/>
              </a:rPr>
              <a:t>2014</a:t>
            </a:r>
          </a:p>
          <a:p>
            <a:pPr algn="ctr" eaLnBrk="1" hangingPunct="1"/>
            <a:endParaRPr lang="es-ES" sz="3300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9264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1043608" y="1557784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732015856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6056" y="2436912"/>
            <a:ext cx="8280400" cy="30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486108" y="5517232"/>
            <a:ext cx="15114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200" dirty="0"/>
              <a:t>Fuente: DANE - GEIH </a:t>
            </a:r>
            <a:endParaRPr lang="es-ES" sz="1200" dirty="0"/>
          </a:p>
        </p:txBody>
      </p:sp>
    </p:spTree>
    <p:extLst>
      <p:ext uri="{BB962C8B-B14F-4D97-AF65-F5344CB8AC3E}">
        <p14:creationId xmlns:p14="http://schemas.microsoft.com/office/powerpoint/2010/main" val="2962489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691680" y="1489795"/>
            <a:ext cx="532859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7379667" y="1930797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600" dirty="0"/>
              <a:t>miles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61018872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03350" y="2043211"/>
            <a:ext cx="5907088" cy="3402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1439256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154925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1475656" y="1273771"/>
            <a:ext cx="6192688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583272" y="55436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89247692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34418" y="1988840"/>
            <a:ext cx="7137982" cy="3410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898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835696" y="1057747"/>
            <a:ext cx="568863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 Tasa de desempleo, según nivel educativo</a:t>
            </a: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8072033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84237" y="1772816"/>
            <a:ext cx="6888163" cy="4128616"/>
          </a:xfrm>
          <a:prstGeom prst="rect">
            <a:avLst/>
          </a:prstGeom>
          <a:noFill/>
          <a:extLst/>
        </p:spPr>
      </p:pic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151224" y="561566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547261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1714500"/>
            <a:ext cx="7961313" cy="2162175"/>
          </a:xfrm>
        </p:spPr>
        <p:txBody>
          <a:bodyPr/>
          <a:lstStyle/>
          <a:p>
            <a:pPr algn="ctr"/>
            <a:r>
              <a:rPr lang="es-MX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BOYACÁ</a:t>
            </a:r>
            <a:br>
              <a:rPr lang="es-MX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/>
            </a:r>
            <a:br>
              <a:rPr lang="es-CO" sz="4800" b="1" dirty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</a:br>
            <a:r>
              <a:rPr lang="es-CO" sz="4800" b="1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Arial" charset="0"/>
              </a:rPr>
              <a:t>2013</a:t>
            </a:r>
            <a:endParaRPr lang="es-ES" sz="4800" b="1" dirty="0">
              <a:solidFill>
                <a:schemeClr val="tx1"/>
              </a:solidFill>
              <a:latin typeface="Arial Narrow" pitchFamily="34" charset="0"/>
              <a:ea typeface="+mn-ea"/>
              <a:cs typeface="Arial" charset="0"/>
            </a:endParaRPr>
          </a:p>
        </p:txBody>
      </p:sp>
      <p:sp>
        <p:nvSpPr>
          <p:cNvPr id="21507" name="Text Box 4"/>
          <p:cNvSpPr txBox="1">
            <a:spLocks noChangeArrowheads="1"/>
          </p:cNvSpPr>
          <p:nvPr/>
        </p:nvSpPr>
        <p:spPr bwMode="auto">
          <a:xfrm>
            <a:off x="971550" y="4652963"/>
            <a:ext cx="7143750" cy="541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algn="ctr">
              <a:lnSpc>
                <a:spcPct val="80000"/>
              </a:lnSpc>
              <a:spcBef>
                <a:spcPct val="50000"/>
              </a:spcBef>
            </a:pPr>
            <a:r>
              <a:rPr lang="es-ES" dirty="0"/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3207409803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ext Box 3"/>
          <p:cNvSpPr txBox="1">
            <a:spLocks noChangeArrowheads="1"/>
          </p:cNvSpPr>
          <p:nvPr/>
        </p:nvSpPr>
        <p:spPr bwMode="auto">
          <a:xfrm>
            <a:off x="35496" y="2793702"/>
            <a:ext cx="30963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anose="020B0606020202030204" pitchFamily="34" charset="0"/>
              </a:rPr>
              <a:t>INDICADORES DE MERCADO LABORAL </a:t>
            </a:r>
            <a:r>
              <a:rPr lang="es-ES" sz="2000" b="1" dirty="0" smtClean="0">
                <a:latin typeface="Arial Narrow" panose="020B0606020202030204" pitchFamily="34" charset="0"/>
              </a:rPr>
              <a:t>POR</a:t>
            </a:r>
          </a:p>
          <a:p>
            <a:pPr algn="ctr"/>
            <a:endParaRPr lang="es-ES" sz="1000" b="1" dirty="0">
              <a:latin typeface="Arial Narrow" panose="020B0606020202030204" pitchFamily="34" charset="0"/>
            </a:endParaRPr>
          </a:p>
          <a:p>
            <a:pPr algn="ctr"/>
            <a:r>
              <a:rPr lang="es-ES" sz="2000" b="1" dirty="0" smtClean="0">
                <a:latin typeface="Arial Narrow" panose="020B0606020202030204" pitchFamily="34" charset="0"/>
              </a:rPr>
              <a:t> </a:t>
            </a:r>
            <a:r>
              <a:rPr lang="es-ES" sz="2000" b="1" dirty="0">
                <a:latin typeface="Arial Narrow" pitchFamily="34" charset="0"/>
              </a:rPr>
              <a:t>DEPARTAMENTOS </a:t>
            </a:r>
            <a:r>
              <a:rPr lang="es-ES" sz="2000" b="1" dirty="0" smtClean="0">
                <a:latin typeface="Arial Narrow" pitchFamily="34" charset="0"/>
              </a:rPr>
              <a:t>2013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5139194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094806" y="980728"/>
            <a:ext cx="5581650" cy="4950296"/>
          </a:xfrm>
          <a:prstGeom prst="rect">
            <a:avLst/>
          </a:prstGeom>
        </p:spPr>
      </p:pic>
      <p:sp>
        <p:nvSpPr>
          <p:cNvPr id="4" name="3 CuadroTexto"/>
          <p:cNvSpPr txBox="1"/>
          <p:nvPr/>
        </p:nvSpPr>
        <p:spPr>
          <a:xfrm>
            <a:off x="2987824" y="5960313"/>
            <a:ext cx="56166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200" dirty="0">
                <a:latin typeface="Arial Narrow" panose="020B0606020202030204" pitchFamily="34" charset="0"/>
                <a:cs typeface="Arial" panose="020B0604020202020204" pitchFamily="34" charset="0"/>
              </a:rPr>
              <a:t>(+) (-): Aumento o disminución de la TD de cada departamento frente al año anterior.</a:t>
            </a:r>
          </a:p>
        </p:txBody>
      </p:sp>
    </p:spTree>
    <p:extLst>
      <p:ext uri="{BB962C8B-B14F-4D97-AF65-F5344CB8AC3E}">
        <p14:creationId xmlns:p14="http://schemas.microsoft.com/office/powerpoint/2010/main" val="2274521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38805245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8925" y="2277591"/>
            <a:ext cx="6467475" cy="309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277888" y="860519"/>
            <a:ext cx="68225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altLang="es-CO" sz="24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/>
            <a:r>
              <a:rPr lang="es-MX" sz="2400" b="1" dirty="0"/>
              <a:t>Boyacá</a:t>
            </a:r>
            <a:r>
              <a:rPr lang="es-ES" altLang="es-CO" sz="2400" b="1" dirty="0" smtClean="0">
                <a:latin typeface="Arial Narrow" pitchFamily="34" charset="0"/>
              </a:rPr>
              <a:t>, </a:t>
            </a:r>
            <a:r>
              <a:rPr lang="es-ES" altLang="es-CO" sz="2400" b="1" dirty="0">
                <a:latin typeface="Arial Narrow" pitchFamily="34" charset="0"/>
              </a:rPr>
              <a:t>anual</a:t>
            </a:r>
          </a:p>
          <a:p>
            <a:pPr algn="ctr"/>
            <a:r>
              <a:rPr lang="es-ES" altLang="es-CO" sz="2400" b="1" dirty="0">
                <a:latin typeface="Arial Narrow" pitchFamily="34" charset="0"/>
              </a:rPr>
              <a:t> 2007 - 2013</a:t>
            </a:r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1439256" y="575967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95233826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1680" y="2348880"/>
            <a:ext cx="6554415" cy="343300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187450" y="994083"/>
            <a:ext cx="6769100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subjetivo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MX" sz="2000" b="1" dirty="0"/>
              <a:t>Boyacá</a:t>
            </a:r>
            <a:r>
              <a:rPr lang="es-ES" altLang="es-CO" sz="2200" b="1" dirty="0" smtClean="0">
                <a:latin typeface="Arial Narrow" pitchFamily="34" charset="0"/>
              </a:rPr>
              <a:t>, anual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2007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2013)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7" name="6 CuadroTexto"/>
          <p:cNvSpPr txBox="1">
            <a:spLocks noChangeArrowheads="1"/>
          </p:cNvSpPr>
          <p:nvPr/>
        </p:nvSpPr>
        <p:spPr bwMode="auto">
          <a:xfrm>
            <a:off x="1799296" y="568767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3479552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s-CO" sz="2400">
              <a:latin typeface="Times New Roman" pitchFamily="18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82038077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2987675" y="980729"/>
            <a:ext cx="5641130" cy="4896544"/>
          </a:xfrm>
          <a:prstGeom prst="rect">
            <a:avLst/>
          </a:prstGeom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</a:t>
            </a:r>
            <a:r>
              <a:rPr lang="es-ES" sz="1600" b="1" dirty="0">
                <a:latin typeface="Arial Narrow" pitchFamily="34" charset="0"/>
              </a:rPr>
              <a:t>– </a:t>
            </a:r>
            <a:r>
              <a:rPr lang="es-ES" sz="1600" b="1" dirty="0" smtClean="0">
                <a:latin typeface="Arial Narrow" pitchFamily="34" charset="0"/>
              </a:rPr>
              <a:t>abril </a:t>
            </a:r>
            <a:r>
              <a:rPr lang="es-ES" sz="1600" b="1" dirty="0">
                <a:latin typeface="Arial Narrow" pitchFamily="34" charset="0"/>
              </a:rPr>
              <a:t>2014</a:t>
            </a:r>
          </a:p>
          <a:p>
            <a:pPr algn="ctr"/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2915816" y="5805264"/>
            <a:ext cx="56886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 smtClean="0"/>
              <a:t>(+) (-): Aumento o disminución de la TD de cada ciudad frente al mismo trimestre del año anterior.</a:t>
            </a:r>
          </a:p>
          <a:p>
            <a:r>
              <a:rPr lang="es-CO" sz="1000" dirty="0"/>
              <a:t>*El total de las 23 ciudades no incluye San Andrés por tener una distribución de la muestra diferente. Los resultados presentados para San Andrés corresponden al período noviembre 2013 – abril 2014.</a:t>
            </a:r>
            <a:endParaRPr lang="es-CO" sz="1000" dirty="0" smtClean="0"/>
          </a:p>
        </p:txBody>
      </p:sp>
    </p:spTree>
    <p:extLst>
      <p:ext uri="{BB962C8B-B14F-4D97-AF65-F5344CB8AC3E}">
        <p14:creationId xmlns:p14="http://schemas.microsoft.com/office/powerpoint/2010/main" val="4042323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s-CO" sz="1600" b="1">
              <a:solidFill>
                <a:schemeClr val="tx2"/>
              </a:solidFill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96422718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9934" y="1711995"/>
            <a:ext cx="6648450" cy="3301181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922075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Tunja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315767192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03388" y="4991100"/>
            <a:ext cx="4619625" cy="1246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61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s-CO" sz="1600" b="1">
              <a:solidFill>
                <a:schemeClr val="tx2"/>
              </a:solidFill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3146318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583258" y="2132856"/>
            <a:ext cx="6733158" cy="3325723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547316" y="90872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Tunja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sz="2400" dirty="0" smtClean="0">
                <a:latin typeface="Arial Narrow" pitchFamily="34" charset="0"/>
              </a:rPr>
              <a:t>Febrero – abril 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1016198" y="5589240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1259632" y="532763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</p:spTree>
    <p:extLst>
      <p:ext uri="{BB962C8B-B14F-4D97-AF65-F5344CB8AC3E}">
        <p14:creationId xmlns:p14="http://schemas.microsoft.com/office/powerpoint/2010/main" val="2342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es-CO" sz="1600" b="1">
              <a:solidFill>
                <a:schemeClr val="tx2"/>
              </a:solidFill>
            </a:endParaRPr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235608212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95536" y="2244174"/>
            <a:ext cx="8393253" cy="2231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2152" y="938654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Tunja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1794279553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57213" y="4764088"/>
            <a:ext cx="5076825" cy="1544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177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7021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s-CO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619250" y="1885950"/>
            <a:ext cx="6553200" cy="3231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</a:t>
            </a:r>
            <a:r>
              <a:rPr lang="es-ES" sz="3600" b="1" dirty="0">
                <a:latin typeface="Arial Narrow" pitchFamily="34" charset="0"/>
              </a:rPr>
              <a:t>– </a:t>
            </a:r>
            <a:r>
              <a:rPr lang="es-ES" sz="3600" b="1" dirty="0" smtClean="0">
                <a:latin typeface="Arial Narrow" pitchFamily="34" charset="0"/>
              </a:rPr>
              <a:t>abril </a:t>
            </a:r>
            <a:r>
              <a:rPr lang="es-ES" sz="3600" b="1" dirty="0">
                <a:latin typeface="Arial Narrow" pitchFamily="34" charset="0"/>
              </a:rPr>
              <a:t>2014</a:t>
            </a:r>
          </a:p>
        </p:txBody>
      </p:sp>
    </p:spTree>
    <p:extLst>
      <p:ext uri="{BB962C8B-B14F-4D97-AF65-F5344CB8AC3E}">
        <p14:creationId xmlns:p14="http://schemas.microsoft.com/office/powerpoint/2010/main" val="299774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0299" y="1056903"/>
            <a:ext cx="6983412" cy="7920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</a:rPr>
              <a:t>Distribución porcentual </a:t>
            </a:r>
            <a:r>
              <a:rPr lang="es-ES" altLang="es-CO" sz="2200" b="1" dirty="0" smtClean="0">
                <a:solidFill>
                  <a:schemeClr val="tx1"/>
                </a:solidFill>
                <a:latin typeface="Arial Narrow" pitchFamily="34" charset="0"/>
              </a:rPr>
              <a:t>y variación</a:t>
            </a: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</a:rPr>
              <a:t> de la población ocupada, 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</a:rPr>
              <a:t>según ramas de actividad</a:t>
            </a:r>
            <a:r>
              <a:rPr lang="es-ES" sz="2200" b="1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9219" name="Rectangle 6"/>
          <p:cNvSpPr>
            <a:spLocks noGrp="1" noChangeArrowheads="1"/>
          </p:cNvSpPr>
          <p:nvPr>
            <p:ph type="body" sz="half" idx="2"/>
          </p:nvPr>
        </p:nvSpPr>
        <p:spPr bwMode="auto">
          <a:xfrm>
            <a:off x="612527" y="5661248"/>
            <a:ext cx="8135937" cy="64807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just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CO" sz="1000" dirty="0" smtClean="0"/>
              <a:t>* </a:t>
            </a:r>
            <a:r>
              <a:rPr lang="es-CO" sz="1000" dirty="0"/>
              <a:t>Otras ramas: Agricultura, ganadería, caza, silvicultura y pesca; explotación de minas y canteras; suministro de electricidad, gas y agua e intermediación financiera.</a:t>
            </a:r>
            <a:endParaRPr lang="es-ES" sz="10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endParaRPr lang="es-ES" sz="1000" dirty="0" smtClean="0"/>
          </a:p>
          <a:p>
            <a:pPr marL="0" indent="0" eaLnBrk="1" hangingPunct="1">
              <a:lnSpc>
                <a:spcPct val="80000"/>
              </a:lnSpc>
              <a:spcBef>
                <a:spcPct val="0"/>
              </a:spcBef>
              <a:buFontTx/>
              <a:buNone/>
            </a:pPr>
            <a:r>
              <a:rPr lang="es-CO" sz="1000" dirty="0" smtClean="0"/>
              <a:t>Nota: La suma de las participaciones puede diferir de 100%  por la no inclusión de la categoría ”no informa” y por efecto de decimales</a:t>
            </a:r>
            <a:r>
              <a:rPr lang="es-CO" sz="1000" b="1" dirty="0" smtClean="0"/>
              <a:t>.</a:t>
            </a:r>
            <a:r>
              <a:rPr lang="es-ES" sz="1000" dirty="0" smtClean="0"/>
              <a:t> </a:t>
            </a:r>
            <a:endParaRPr lang="es-ES" sz="1200" dirty="0" smtClean="0"/>
          </a:p>
        </p:txBody>
      </p:sp>
      <p:sp>
        <p:nvSpPr>
          <p:cNvPr id="6" name="5 CuadroTexto"/>
          <p:cNvSpPr txBox="1">
            <a:spLocks noChangeArrowheads="1"/>
          </p:cNvSpPr>
          <p:nvPr/>
        </p:nvSpPr>
        <p:spPr bwMode="auto">
          <a:xfrm>
            <a:off x="611560" y="5399638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420318149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899592" y="1925737"/>
            <a:ext cx="7727950" cy="3519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033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PLANTILLA PRESENTACIONES</Template>
  <TotalTime>2255</TotalTime>
  <Words>788</Words>
  <Application>Microsoft Office PowerPoint</Application>
  <PresentationFormat>Presentación en pantalla (4:3)</PresentationFormat>
  <Paragraphs>113</Paragraphs>
  <Slides>27</Slides>
  <Notes>25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27</vt:i4>
      </vt:variant>
    </vt:vector>
  </HeadingPairs>
  <TitlesOfParts>
    <vt:vector size="29" baseType="lpstr">
      <vt:lpstr>Presentacion_dane2013_marzo4</vt:lpstr>
      <vt:lpstr>1_Presentacion_dane2013_marzo4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Tunja (2013 – 2014) Resultados en miles </vt:lpstr>
      <vt:lpstr>Presentación de PowerPoint</vt:lpstr>
      <vt:lpstr>Presentación de PowerPoint</vt:lpstr>
      <vt:lpstr>Distribución porcentual y variación de la población ocupada,  según ramas de actividad </vt:lpstr>
      <vt:lpstr>Contribución a la variación de la población ocupada, según ramas de actividad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 I Trimestre de 2014   </vt:lpstr>
      <vt:lpstr>Presentación de PowerPoint</vt:lpstr>
      <vt:lpstr>Presentación de PowerPoint</vt:lpstr>
      <vt:lpstr>Presentación de PowerPoint</vt:lpstr>
      <vt:lpstr>Presentación de PowerPoint</vt:lpstr>
      <vt:lpstr>BOYACÁ 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jcolarteb</dc:creator>
  <cp:lastModifiedBy>Jeanette Consuelo  Olarte Bustos</cp:lastModifiedBy>
  <cp:revision>250</cp:revision>
  <cp:lastPrinted>2014-04-03T12:31:29Z</cp:lastPrinted>
  <dcterms:created xsi:type="dcterms:W3CDTF">2012-08-24T14:36:35Z</dcterms:created>
  <dcterms:modified xsi:type="dcterms:W3CDTF">2014-06-16T22:36:05Z</dcterms:modified>
</cp:coreProperties>
</file>