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1"/>
  </p:notesMasterIdLst>
  <p:handoutMasterIdLst>
    <p:handoutMasterId r:id="rId32"/>
  </p:handoutMasterIdLst>
  <p:sldIdLst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18" r:id="rId30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960064651226511E-2"/>
          <c:y val="3.4913575270248284E-2"/>
          <c:w val="0.81445752746646494"/>
          <c:h val="0.81057524623006838"/>
        </c:manualLayout>
      </c:layout>
      <c:lineChart>
        <c:grouping val="standard"/>
        <c:varyColors val="0"/>
        <c:ser>
          <c:idx val="0"/>
          <c:order val="0"/>
          <c:tx>
            <c:strRef>
              <c:f>IML!$A$33</c:f>
              <c:strCache>
                <c:ptCount val="1"/>
                <c:pt idx="0">
                  <c:v>TGP</c:v>
                </c:pt>
              </c:strCache>
            </c:strRef>
          </c:tx>
          <c:dLbls>
            <c:dLbl>
              <c:idx val="0"/>
              <c:layout>
                <c:manualLayout>
                  <c:x val="-3.6553523969181843E-2"/>
                  <c:y val="-3.1446533094009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615026632424223E-2"/>
                  <c:y val="-5.03144529504152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6707280627287892E-2"/>
                  <c:y val="-3.4591186403410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858427530080305E-2"/>
                  <c:y val="-3.45911864034104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0615026632424264E-2"/>
                  <c:y val="-4.0880493022212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4676529295666685E-2"/>
                  <c:y val="-5.0314700560912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583885555588649E-2"/>
                  <c:y val="-4.5370383601745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solidFill>
                      <a:schemeClr val="tx2">
                        <a:lumMod val="75000"/>
                      </a:schemeClr>
                    </a:solidFill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IML!$B$9:$N$9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IML!$B$33:$N$33</c:f>
              <c:numCache>
                <c:formatCode>0.0</c:formatCode>
                <c:ptCount val="7"/>
                <c:pt idx="0">
                  <c:v>56.029685907467417</c:v>
                </c:pt>
                <c:pt idx="1">
                  <c:v>54.705494393993206</c:v>
                </c:pt>
                <c:pt idx="2">
                  <c:v>55.874446879781644</c:v>
                </c:pt>
                <c:pt idx="3">
                  <c:v>57.081831828487687</c:v>
                </c:pt>
                <c:pt idx="4">
                  <c:v>58.976364677405044</c:v>
                </c:pt>
                <c:pt idx="5">
                  <c:v>59.592222797043249</c:v>
                </c:pt>
                <c:pt idx="6">
                  <c:v>60.134157095681608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IML!$A$34</c:f>
              <c:strCache>
                <c:ptCount val="1"/>
                <c:pt idx="0">
                  <c:v>TO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square"/>
            <c:size val="7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1.8276761984590932E-2"/>
                  <c:y val="-5.34591062598162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467652929566665E-2"/>
                  <c:y val="-5.03144529504152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492021305939402E-2"/>
                  <c:y val="-3.7735839712811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858427530080305E-2"/>
                  <c:y val="-3.14465330940095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4522772637560616E-2"/>
                  <c:y val="-4.0880493022212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4522772637560616E-2"/>
                  <c:y val="-3.14465330940095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7583885555588802E-2"/>
                  <c:y val="-4.2129641915906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IML!$B$9:$N$9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IML!$B$34:$N$34</c:f>
              <c:numCache>
                <c:formatCode>0.0</c:formatCode>
                <c:ptCount val="7"/>
                <c:pt idx="0">
                  <c:v>49.414490773909591</c:v>
                </c:pt>
                <c:pt idx="1">
                  <c:v>48.627093316606789</c:v>
                </c:pt>
                <c:pt idx="2">
                  <c:v>50.081434931648474</c:v>
                </c:pt>
                <c:pt idx="3">
                  <c:v>51.577415288400289</c:v>
                </c:pt>
                <c:pt idx="4">
                  <c:v>54.206822483827274</c:v>
                </c:pt>
                <c:pt idx="5">
                  <c:v>54.835773152532077</c:v>
                </c:pt>
                <c:pt idx="6">
                  <c:v>55.612273811825204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521088"/>
        <c:axId val="78230016"/>
      </c:lineChart>
      <c:lineChart>
        <c:grouping val="standard"/>
        <c:varyColors val="0"/>
        <c:ser>
          <c:idx val="2"/>
          <c:order val="2"/>
          <c:tx>
            <c:strRef>
              <c:f>IML!$A$35</c:f>
              <c:strCache>
                <c:ptCount val="1"/>
                <c:pt idx="0">
                  <c:v>TD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3.6553523969181843E-2"/>
                  <c:y val="-4.7169799641014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2492021305939374E-2"/>
                  <c:y val="-3.7735839712811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4522772637560616E-2"/>
                  <c:y val="-4.0880493022212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655352396918183E-2"/>
                  <c:y val="-3.7735839712811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858427530080305E-2"/>
                  <c:y val="-3.7735839712811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0615026632424264E-2"/>
                  <c:y val="-3.77358397128114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7143917345703025E-2"/>
                  <c:y val="-3.88889002300672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solidFill>
                      <a:srgbClr val="C00000"/>
                    </a:solidFill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IML!$B$9:$N$9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IML!$B$35:$N$35</c:f>
              <c:numCache>
                <c:formatCode>0.0</c:formatCode>
                <c:ptCount val="7"/>
                <c:pt idx="0">
                  <c:v>11.806589714750096</c:v>
                </c:pt>
                <c:pt idx="1">
                  <c:v>11.111029145203309</c:v>
                </c:pt>
                <c:pt idx="2">
                  <c:v>10.367909253038873</c:v>
                </c:pt>
                <c:pt idx="3">
                  <c:v>9.6430271485091357</c:v>
                </c:pt>
                <c:pt idx="4">
                  <c:v>8.0872095451571155</c:v>
                </c:pt>
                <c:pt idx="5">
                  <c:v>7.98166173581156</c:v>
                </c:pt>
                <c:pt idx="6">
                  <c:v>7.5196585472404038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521600"/>
        <c:axId val="78230592"/>
      </c:lineChart>
      <c:catAx>
        <c:axId val="122521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es-CO"/>
          </a:p>
        </c:txPr>
        <c:crossAx val="782300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8230016"/>
        <c:scaling>
          <c:orientation val="minMax"/>
          <c:max val="65"/>
          <c:min val="3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b="1"/>
                  <a:t>%  </a:t>
                </a:r>
                <a:r>
                  <a:rPr lang="en-US" sz="1000" b="1" i="0" u="none" strike="noStrike" baseline="0">
                    <a:effectLst/>
                  </a:rPr>
                  <a:t>TGP - TO</a:t>
                </a:r>
                <a:endParaRPr lang="en-US" b="1"/>
              </a:p>
            </c:rich>
          </c:tx>
          <c:layout>
            <c:manualLayout>
              <c:xMode val="edge"/>
              <c:yMode val="edge"/>
              <c:x val="1.2807932991646993E-2"/>
              <c:y val="0.35139108851889422"/>
            </c:manualLayout>
          </c:layout>
          <c:overlay val="0"/>
        </c:title>
        <c:numFmt formatCode="0" sourceLinked="0"/>
        <c:majorTickMark val="none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/>
            </a:pPr>
            <a:endParaRPr lang="es-CO"/>
          </a:p>
        </c:txPr>
        <c:crossAx val="122521088"/>
        <c:crosses val="autoZero"/>
        <c:crossBetween val="between"/>
        <c:majorUnit val="5"/>
      </c:valAx>
      <c:catAx>
        <c:axId val="122521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78230592"/>
        <c:crosses val="autoZero"/>
        <c:auto val="1"/>
        <c:lblAlgn val="ctr"/>
        <c:lblOffset val="100"/>
        <c:noMultiLvlLbl val="0"/>
      </c:catAx>
      <c:valAx>
        <c:axId val="78230592"/>
        <c:scaling>
          <c:orientation val="minMax"/>
          <c:max val="30"/>
          <c:min val="5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000" b="1" i="0" u="none" strike="noStrike" baseline="0">
                    <a:effectLst/>
                  </a:rPr>
                  <a:t>%</a:t>
                </a:r>
                <a:r>
                  <a:rPr lang="en-US" b="1"/>
                  <a:t>    TD </a:t>
                </a:r>
              </a:p>
            </c:rich>
          </c:tx>
          <c:layout>
            <c:manualLayout>
              <c:xMode val="edge"/>
              <c:yMode val="edge"/>
              <c:x val="0.9598373534889969"/>
              <c:y val="0.4074130307416246"/>
            </c:manualLayout>
          </c:layout>
          <c:overlay val="0"/>
        </c:title>
        <c:numFmt formatCode="0" sourceLinked="0"/>
        <c:majorTickMark val="cross"/>
        <c:minorTickMark val="none"/>
        <c:tickLblPos val="nextTo"/>
        <c:spPr>
          <a:ln>
            <a:noFill/>
          </a:ln>
        </c:spPr>
        <c:txPr>
          <a:bodyPr rot="0" vert="horz"/>
          <a:lstStyle/>
          <a:p>
            <a:pPr>
              <a:defRPr/>
            </a:pPr>
            <a:endParaRPr lang="es-CO"/>
          </a:p>
        </c:txPr>
        <c:crossAx val="122521600"/>
        <c:crosses val="max"/>
        <c:crossBetween val="between"/>
        <c:majorUnit val="5"/>
      </c:valAx>
    </c:plotArea>
    <c:legend>
      <c:legendPos val="b"/>
      <c:layout>
        <c:manualLayout>
          <c:xMode val="edge"/>
          <c:yMode val="edge"/>
          <c:x val="0.34257191937821285"/>
          <c:y val="0.93684619995884721"/>
          <c:w val="0.27017963194790795"/>
          <c:h val="5.6864493422350969E-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CO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IML!$A$36</c:f>
              <c:strCache>
                <c:ptCount val="1"/>
                <c:pt idx="0">
                  <c:v>TS</c:v>
                </c:pt>
              </c:strCache>
            </c:strRef>
          </c:tx>
          <c:dLbls>
            <c:dLbl>
              <c:idx val="0"/>
              <c:layout>
                <c:manualLayout>
                  <c:x val="-2.7046611214014835E-2"/>
                  <c:y val="-6.97887970615243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5077685356691391E-2"/>
                  <c:y val="-6.61157024793388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5077685356691391E-2"/>
                  <c:y val="-4.7750229568411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823801088856812E-2"/>
                  <c:y val="-4.7750229568411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7331569624525963E-2"/>
                  <c:y val="-5.50964187327823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958545389236052E-2"/>
                  <c:y val="-4.0404040404040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3003294612355079E-2"/>
                  <c:y val="-7.0503610435168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 b="1">
                    <a:solidFill>
                      <a:srgbClr val="7030A0"/>
                    </a:solidFill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IML!$B$9:$N$9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IML!$B$36:$N$36</c:f>
              <c:numCache>
                <c:formatCode>0.0</c:formatCode>
                <c:ptCount val="7"/>
                <c:pt idx="0">
                  <c:v>27.600164208771343</c:v>
                </c:pt>
                <c:pt idx="1">
                  <c:v>16.826675828113277</c:v>
                </c:pt>
                <c:pt idx="2">
                  <c:v>17.194006304350694</c:v>
                </c:pt>
                <c:pt idx="3">
                  <c:v>21.162122406299019</c:v>
                </c:pt>
                <c:pt idx="4">
                  <c:v>22.992003935381774</c:v>
                </c:pt>
                <c:pt idx="5">
                  <c:v>22.679373969601848</c:v>
                </c:pt>
                <c:pt idx="6">
                  <c:v>20.932829773891477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523136"/>
        <c:axId val="78232896"/>
      </c:lineChart>
      <c:catAx>
        <c:axId val="12252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/>
            </a:pPr>
            <a:endParaRPr lang="es-CO"/>
          </a:p>
        </c:txPr>
        <c:crossAx val="782328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8232896"/>
        <c:scaling>
          <c:orientation val="minMax"/>
          <c:min val="1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/>
            </a:pPr>
            <a:endParaRPr lang="es-CO"/>
          </a:p>
        </c:txPr>
        <c:crossAx val="122523136"/>
        <c:crosses val="autoZero"/>
        <c:crossBetween val="between"/>
        <c:minorUnit val="4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16/06/2014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264F52FF-1023-4175-B717-F530672E0597}" type="slidenum">
              <a:rPr lang="es-ES" altLang="es-CO" smtClean="0"/>
              <a:pPr eaLnBrk="1" hangingPunct="1"/>
              <a:t>13</a:t>
            </a:fld>
            <a:endParaRPr lang="es-ES" altLang="es-CO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E8C756C5-9469-45D6-A06D-61C4FD7A148C}" type="slidenum">
              <a:rPr lang="es-ES" altLang="es-CO" smtClean="0"/>
              <a:pPr eaLnBrk="1" hangingPunct="1"/>
              <a:t>16</a:t>
            </a:fld>
            <a:endParaRPr lang="es-ES" altLang="es-CO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8E909-F437-43F3-9188-B90EF5F2CD80}" type="slidenum">
              <a:rPr lang="es-ES" sz="1200"/>
              <a:pPr algn="r"/>
              <a:t>18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fld id="{42CD9E96-741F-4843-8A73-C1F0C12EC154}" type="slidenum">
              <a:rPr lang="es-ES" altLang="es-CO" sz="1200"/>
              <a:pPr algn="r" eaLnBrk="1" hangingPunct="1"/>
              <a:t>25</a:t>
            </a:fld>
            <a:endParaRPr lang="es-ES" altLang="es-CO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7F4115BE-3840-43DB-972F-C8AE5F82BAC9}" type="slidenum">
              <a:rPr lang="es-ES" altLang="es-CO" smtClean="0"/>
              <a:pPr eaLnBrk="1" hangingPunct="1"/>
              <a:t>10</a:t>
            </a:fld>
            <a:endParaRPr lang="es-ES" altLang="es-CO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555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hyperlink" Target="https://twitter.com/dane_colombia" TargetMode="Externa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5.png"/><Relationship Id="rId17" Type="http://schemas.openxmlformats.org/officeDocument/2006/relationships/hyperlink" Target="http://www.youtube.com/user/danecolombia" TargetMode="Externa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2.png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5" Type="http://schemas.openxmlformats.org/officeDocument/2006/relationships/hyperlink" Target="https://www.facebook.com/DANEColombia" TargetMode="External"/><Relationship Id="rId10" Type="http://schemas.openxmlformats.org/officeDocument/2006/relationships/slideLayout" Target="../slideLayouts/slideLayout18.xml"/><Relationship Id="rId19" Type="http://schemas.openxmlformats.org/officeDocument/2006/relationships/hyperlink" Target="http://www.dane.gov.co/" TargetMode="Externa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3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5"/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7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9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Barranquilla A.M*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Junio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83568" y="5516563"/>
            <a:ext cx="4895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dirty="0"/>
              <a:t>AM* </a:t>
            </a:r>
            <a:r>
              <a:rPr lang="es-MX" dirty="0" smtClean="0"/>
              <a:t>incluye Soledad.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729060" y="930871"/>
            <a:ext cx="60833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2545" y="5457825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 dirty="0">
                <a:latin typeface="Times New Roman" pitchFamily="18" charset="0"/>
              </a:rPr>
              <a:t>*</a:t>
            </a:r>
            <a:r>
              <a:rPr lang="es-ES" altLang="es-CO" sz="1200" dirty="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0245" name="5 CuadroTexto"/>
          <p:cNvSpPr txBox="1">
            <a:spLocks noChangeArrowheads="1"/>
          </p:cNvSpPr>
          <p:nvPr/>
        </p:nvSpPr>
        <p:spPr bwMode="auto">
          <a:xfrm>
            <a:off x="726586" y="5112316"/>
            <a:ext cx="16900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400" dirty="0"/>
              <a:t>Fuente: </a:t>
            </a:r>
            <a:r>
              <a:rPr lang="es-CO" altLang="es-CO" sz="1400" dirty="0" smtClean="0"/>
              <a:t>DANE - GEIH</a:t>
            </a:r>
            <a:endParaRPr lang="es-ES" altLang="es-CO" sz="14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82380176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7584" y="1715492"/>
            <a:ext cx="7648575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43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268760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 eaLnBrk="1" hangingPunct="1"/>
            <a:r>
              <a:rPr lang="es-ES" altLang="es-CO" sz="3600" dirty="0" smtClean="0">
                <a:latin typeface="Arial Narrow" pitchFamily="34" charset="0"/>
              </a:rPr>
              <a:t>Febrero – abril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9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139231962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388938" y="1784325"/>
            <a:ext cx="8064500" cy="3444875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31863" y="930870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8520" y="5661248"/>
            <a:ext cx="9144000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>
                <a:latin typeface="Arial Narrow" pitchFamily="34" charset="0"/>
              </a:rPr>
              <a:t>Obrero, empleado particular incluye al Jornalero o Peón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CO" sz="1200" dirty="0" smtClean="0">
                <a:latin typeface="Arial Narrow" pitchFamily="34" charset="0"/>
              </a:rPr>
              <a:t>Nota 2: </a:t>
            </a:r>
            <a:r>
              <a:rPr lang="es-ES" altLang="es-CO" sz="1200" dirty="0">
                <a:latin typeface="Arial Narrow" pitchFamily="34" charset="0"/>
              </a:rPr>
              <a:t>Trabajador sin remuneración incluye a los trabajadores familiares sin remuneración y a los trabajadores sin remuneración en empresas de otros </a:t>
            </a:r>
            <a:r>
              <a:rPr lang="es-ES" altLang="es-CO" sz="1200" dirty="0" smtClean="0">
                <a:latin typeface="Arial Narrow" pitchFamily="34" charset="0"/>
              </a:rPr>
              <a:t>hogares</a:t>
            </a:r>
            <a:endParaRPr lang="es-ES" altLang="es-CO" sz="1200" dirty="0">
              <a:latin typeface="Arial Narrow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033386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763985" y="930871"/>
            <a:ext cx="6048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s-CO" sz="2200" b="1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827088" y="5313015"/>
            <a:ext cx="5270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CO" sz="1200"/>
              <a:t>Nota: Jornalero y peón está incluido en la categoría Obrero, empleador particular.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827088" y="5708104"/>
            <a:ext cx="7064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altLang="es-CO" sz="1200" dirty="0"/>
              <a:t>Nota: Trabajador sin remuneración incluye a los trabajadores familiares sin remuneración y a los trabajadores sin remuneración en empresas de otros hogares.</a:t>
            </a:r>
          </a:p>
        </p:txBody>
      </p:sp>
      <p:sp>
        <p:nvSpPr>
          <p:cNvPr id="13319" name="8 CuadroTexto"/>
          <p:cNvSpPr txBox="1">
            <a:spLocks noChangeArrowheads="1"/>
          </p:cNvSpPr>
          <p:nvPr/>
        </p:nvSpPr>
        <p:spPr bwMode="auto">
          <a:xfrm>
            <a:off x="942486" y="4996408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400" dirty="0"/>
              <a:t>Fuente: </a:t>
            </a:r>
            <a:r>
              <a:rPr lang="es-CO" altLang="es-CO" sz="1400" dirty="0" smtClean="0"/>
              <a:t>DANE - GEIH</a:t>
            </a:r>
            <a:endParaRPr lang="es-ES" altLang="es-CO" sz="14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23878260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14413" y="1656184"/>
            <a:ext cx="7264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32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196752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 eaLnBrk="1" hangingPunct="1"/>
            <a:r>
              <a:rPr lang="es-ES" altLang="es-CO" sz="3600" dirty="0" smtClean="0">
                <a:latin typeface="Arial Narrow" pitchFamily="34" charset="0"/>
              </a:rPr>
              <a:t>Febrero – abril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78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832464024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760413" y="1892275"/>
            <a:ext cx="7329487" cy="3336925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13836" y="931367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88032" y="5733256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542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402730" y="938808"/>
            <a:ext cx="66976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Contribución a la variación de la población cesantes, según ramas de actividad anterior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08013" y="5512627"/>
            <a:ext cx="785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s-ES" altLang="es-CO" sz="1200">
                <a:latin typeface="Times New Roman" pitchFamily="18" charset="0"/>
              </a:rPr>
              <a:t>*</a:t>
            </a:r>
            <a:r>
              <a:rPr lang="es-ES" altLang="es-CO" sz="1200"/>
              <a:t>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16389" name="5 CuadroTexto"/>
          <p:cNvSpPr txBox="1">
            <a:spLocks noChangeArrowheads="1"/>
          </p:cNvSpPr>
          <p:nvPr/>
        </p:nvSpPr>
        <p:spPr bwMode="auto">
          <a:xfrm>
            <a:off x="792420" y="5207827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altLang="es-CO" sz="1400" dirty="0"/>
              <a:t>Fuente: </a:t>
            </a:r>
            <a:r>
              <a:rPr lang="es-CO" altLang="es-CO" sz="1400" dirty="0" smtClean="0"/>
              <a:t>DANE - GEIH</a:t>
            </a:r>
            <a:endParaRPr lang="es-ES" altLang="es-CO" sz="14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74937859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99592" y="1739875"/>
            <a:ext cx="7026275" cy="348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3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34076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 eaLnBrk="1" hangingPunct="1"/>
            <a:r>
              <a:rPr lang="es-ES" altLang="es-CO" sz="3600" dirty="0" smtClean="0">
                <a:latin typeface="Arial Narrow" pitchFamily="34" charset="0"/>
              </a:rPr>
              <a:t>Febrero – abril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38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03648" y="930871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1417" y="5805264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539552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45449705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14413" y="1847825"/>
            <a:ext cx="6789737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6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268761"/>
            <a:ext cx="8291512" cy="1656184"/>
          </a:xfrm>
        </p:spPr>
        <p:txBody>
          <a:bodyPr anchor="t"/>
          <a:lstStyle/>
          <a:p>
            <a:pPr algn="just"/>
            <a:r>
              <a:rPr lang="es-ES" altLang="es-CO" sz="2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Indicadores de mercado laboral </a:t>
            </a:r>
            <a:r>
              <a:rPr lang="es-ES" altLang="es-CO" sz="2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según miembro </a:t>
            </a:r>
            <a:r>
              <a:rPr lang="es-ES" altLang="es-CO" sz="2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del hogar, ingresos laborales corrientes, semanas de búsqueda de trabajo y desempleo por nivel educativo 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331640" y="3356992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altLang="es-CO" sz="3600" dirty="0" smtClean="0">
                <a:latin typeface="Arial Narrow" pitchFamily="34" charset="0"/>
              </a:rPr>
              <a:t>I Trimestre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73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418961" y="2054225"/>
            <a:ext cx="6423554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3500" b="1" dirty="0">
                <a:latin typeface="Arial Narrow" pitchFamily="34" charset="0"/>
              </a:rPr>
              <a:t>Indicadores del mercado laboral</a:t>
            </a:r>
          </a:p>
          <a:p>
            <a:pPr algn="ctr" eaLnBrk="1" hangingPunct="1"/>
            <a:r>
              <a:rPr lang="es-ES" altLang="es-CO" sz="3500" b="1" dirty="0" smtClean="0">
                <a:latin typeface="Arial Narrow" pitchFamily="34" charset="0"/>
              </a:rPr>
              <a:t>24 </a:t>
            </a:r>
            <a:r>
              <a:rPr lang="es-ES" altLang="es-CO" sz="3500" b="1" dirty="0" smtClean="0">
                <a:latin typeface="Arial Narrow" pitchFamily="34" charset="0"/>
              </a:rPr>
              <a:t>ciudades </a:t>
            </a:r>
            <a:r>
              <a:rPr lang="es-ES" altLang="es-CO" sz="3500" b="1" dirty="0">
                <a:latin typeface="Arial Narrow" pitchFamily="34" charset="0"/>
              </a:rPr>
              <a:t>y </a:t>
            </a:r>
            <a:r>
              <a:rPr lang="es-ES" altLang="es-CO" sz="3500" b="1" dirty="0"/>
              <a:t>á</a:t>
            </a:r>
            <a:r>
              <a:rPr lang="es-ES" altLang="es-CO" sz="3500" b="1" dirty="0">
                <a:latin typeface="Arial Narrow" pitchFamily="34" charset="0"/>
              </a:rPr>
              <a:t>reas metropolitanas</a:t>
            </a:r>
          </a:p>
          <a:p>
            <a:pPr algn="ctr" eaLnBrk="1" hangingPunct="1"/>
            <a:endParaRPr lang="es-ES" altLang="es-CO" sz="3500" b="1" dirty="0">
              <a:latin typeface="Arial Narrow" pitchFamily="34" charset="0"/>
            </a:endParaRPr>
          </a:p>
          <a:p>
            <a:pPr algn="ctr" eaLnBrk="1" hangingPunct="1"/>
            <a:r>
              <a:rPr lang="es-ES" altLang="es-CO" sz="3500" b="1" dirty="0" smtClean="0">
                <a:latin typeface="Arial Narrow" pitchFamily="34" charset="0"/>
              </a:rPr>
              <a:t>Trimestre móvil</a:t>
            </a:r>
            <a:endParaRPr lang="es-ES" altLang="es-CO" sz="3500" b="1" dirty="0">
              <a:latin typeface="Arial Narrow" pitchFamily="34" charset="0"/>
            </a:endParaRPr>
          </a:p>
          <a:p>
            <a:pPr algn="ctr" eaLnBrk="1" hangingPunct="1"/>
            <a:r>
              <a:rPr lang="es-ES" altLang="es-CO" sz="3300" dirty="0">
                <a:latin typeface="Arial Narrow" pitchFamily="34" charset="0"/>
              </a:rPr>
              <a:t/>
            </a:r>
            <a:br>
              <a:rPr lang="es-ES" altLang="es-CO" sz="3300" dirty="0">
                <a:latin typeface="Arial Narrow" pitchFamily="34" charset="0"/>
              </a:rPr>
            </a:br>
            <a:r>
              <a:rPr lang="es-ES" altLang="es-CO" sz="3300" dirty="0" smtClean="0">
                <a:latin typeface="Arial Narrow" pitchFamily="34" charset="0"/>
              </a:rPr>
              <a:t>Febrero – abril 2014</a:t>
            </a:r>
            <a:endParaRPr lang="es-ES" altLang="es-CO" sz="3300" dirty="0">
              <a:latin typeface="Arial Narrow" pitchFamily="34" charset="0"/>
            </a:endParaRPr>
          </a:p>
          <a:p>
            <a:pPr algn="ctr" eaLnBrk="1" hangingPunct="1"/>
            <a:endParaRPr lang="es-ES" altLang="es-CO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2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7852044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504" y="1700808"/>
            <a:ext cx="8726487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8761" y="1052736"/>
            <a:ext cx="7267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781455" y="5462588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</a:t>
            </a:r>
            <a:r>
              <a:rPr lang="es-CO" sz="1400" dirty="0" smtClean="0"/>
              <a:t>DANE - GEIH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344527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3271922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584" y="1403003"/>
            <a:ext cx="7391400" cy="418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691680" y="1015856"/>
            <a:ext cx="55165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1585778" y="5569495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</a:t>
            </a:r>
            <a:r>
              <a:rPr lang="es-CO" sz="1400" dirty="0" smtClean="0"/>
              <a:t>DANE - GEIH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2140611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032854144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340768"/>
            <a:ext cx="6357937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17178" y="913730"/>
            <a:ext cx="640715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1945818" y="5373216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</a:t>
            </a:r>
            <a:r>
              <a:rPr lang="es-CO" sz="1400" dirty="0" smtClean="0"/>
              <a:t>DANE - GEIH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005952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78117281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5576" y="1412999"/>
            <a:ext cx="7261225" cy="432025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475383" y="980976"/>
            <a:ext cx="59769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ES" altLang="es-CO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1585778" y="5713511"/>
            <a:ext cx="16900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s-CO" sz="1400" dirty="0"/>
              <a:t>Fuente: </a:t>
            </a:r>
            <a:r>
              <a:rPr lang="es-CO" sz="1400" dirty="0" smtClean="0"/>
              <a:t>DANE - GEIH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5923742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552" y="1714500"/>
            <a:ext cx="7961511" cy="2162175"/>
          </a:xfrm>
        </p:spPr>
        <p:txBody>
          <a:bodyPr/>
          <a:lstStyle/>
          <a:p>
            <a:pPr algn="ctr" eaLnBrk="1" hangingPunct="1"/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ATLÁNTICO</a:t>
            </a: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4142290355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25605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388350" y="5445125"/>
            <a:ext cx="471488" cy="654050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rgbClr val="969696"/>
          </a:solidFill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altLang="es-CO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4353110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59832" y="927447"/>
            <a:ext cx="558165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2987824" y="5847075"/>
            <a:ext cx="5616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>
                <a:latin typeface="Arial Narrow" panose="020B0606020202030204" pitchFamily="34" charset="0"/>
                <a:cs typeface="Arial" panose="020B0604020202020204" pitchFamily="34" charset="0"/>
              </a:rPr>
              <a:t>(+) (-): </a:t>
            </a:r>
            <a:r>
              <a:rPr lang="es-CO" sz="700" dirty="0">
                <a:latin typeface="Arial Narrow" panose="020B0606020202030204" pitchFamily="34" charset="0"/>
                <a:cs typeface="Arial" panose="020B0604020202020204" pitchFamily="34" charset="0"/>
              </a:rPr>
              <a:t>Aumento</a:t>
            </a:r>
            <a:r>
              <a:rPr lang="es-CO" sz="1000" dirty="0">
                <a:latin typeface="Arial Narrow" panose="020B0606020202030204" pitchFamily="34" charset="0"/>
                <a:cs typeface="Arial" panose="020B0604020202020204" pitchFamily="34" charset="0"/>
              </a:rPr>
              <a:t> o disminución de la TD de cada departamento frente al año anterior.</a:t>
            </a:r>
          </a:p>
        </p:txBody>
      </p:sp>
    </p:spTree>
    <p:extLst>
      <p:ext uri="{BB962C8B-B14F-4D97-AF65-F5344CB8AC3E}">
        <p14:creationId xmlns:p14="http://schemas.microsoft.com/office/powerpoint/2010/main" val="2918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03648" y="1065510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</a:t>
            </a:r>
            <a:r>
              <a:rPr lang="es-ES" altLang="es-CO" sz="2400" b="1" dirty="0" smtClean="0">
                <a:latin typeface="Arial Narrow" pitchFamily="34" charset="0"/>
              </a:rPr>
              <a:t>desempleo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Atlántico, anual</a:t>
            </a:r>
          </a:p>
          <a:p>
            <a:pPr algn="ctr"/>
            <a:r>
              <a:rPr lang="es-ES" altLang="es-CO" sz="2400" b="1" dirty="0" smtClean="0">
                <a:latin typeface="Arial Narrow" pitchFamily="34" charset="0"/>
              </a:rPr>
              <a:t> 2007 - 2013</a:t>
            </a:r>
            <a:endParaRPr lang="es-ES" altLang="es-CO" sz="2400" b="1" dirty="0">
              <a:latin typeface="Arial Narrow" pitchFamily="34" charset="0"/>
            </a:endParaRPr>
          </a:p>
          <a:p>
            <a:pPr algn="ctr"/>
            <a:endParaRPr lang="es-CO" sz="2400" dirty="0"/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835696" y="5890483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graphicFrame>
        <p:nvGraphicFramePr>
          <p:cNvPr id="7" name="Chart 5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5008894"/>
              </p:ext>
            </p:extLst>
          </p:nvPr>
        </p:nvGraphicFramePr>
        <p:xfrm>
          <a:off x="1403648" y="2348880"/>
          <a:ext cx="6597864" cy="3410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47420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>
            <a:spLocks noChangeArrowheads="1"/>
          </p:cNvSpPr>
          <p:nvPr/>
        </p:nvSpPr>
        <p:spPr bwMode="auto">
          <a:xfrm>
            <a:off x="1583272" y="587727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994083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Atlántico,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graphicFrame>
        <p:nvGraphicFramePr>
          <p:cNvPr id="7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9765886"/>
              </p:ext>
            </p:extLst>
          </p:nvPr>
        </p:nvGraphicFramePr>
        <p:xfrm>
          <a:off x="1583272" y="2170040"/>
          <a:ext cx="5707317" cy="3635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9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1403648" y="2781300"/>
            <a:ext cx="4679950" cy="1066800"/>
          </a:xfrm>
        </p:spPr>
        <p:txBody>
          <a:bodyPr/>
          <a:lstStyle/>
          <a:p>
            <a:pPr eaLnBrk="1" hangingPunct="1"/>
            <a:r>
              <a:rPr lang="es-CO" altLang="es-CO" sz="4800" b="1" dirty="0" smtClean="0">
                <a:solidFill>
                  <a:srgbClr val="222268"/>
                </a:solidFill>
                <a:latin typeface="Arial" charset="0"/>
                <a:cs typeface="Arial" charset="0"/>
              </a:rPr>
              <a:t>¡Gracias!</a:t>
            </a:r>
            <a:endParaRPr lang="es-ES" altLang="es-CO" sz="4800" b="1" dirty="0" smtClean="0">
              <a:solidFill>
                <a:srgbClr val="222268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023868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4101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280400" y="6197600"/>
            <a:ext cx="471488" cy="304800"/>
          </a:xfrm>
          <a:prstGeom prst="notchedRightArrow">
            <a:avLst>
              <a:gd name="adj1" fmla="val 50000"/>
              <a:gd name="adj2" fmla="val 38672"/>
            </a:avLst>
          </a:prstGeom>
          <a:solidFill>
            <a:srgbClr val="969696"/>
          </a:solidFill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altLang="es-CO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0914187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319463" y="836712"/>
            <a:ext cx="4881562" cy="506730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9512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– abril 2014</a:t>
            </a:r>
            <a:endParaRPr lang="es-ES" sz="1600" b="1" dirty="0">
              <a:latin typeface="Arial Narrow" pitchFamily="34" charset="0"/>
            </a:endParaRP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131840" y="574545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trimestre móvil del año anterior</a:t>
            </a:r>
            <a:r>
              <a:rPr lang="es-CO" sz="1000" dirty="0" smtClean="0"/>
              <a:t>.</a:t>
            </a:r>
          </a:p>
          <a:p>
            <a:r>
              <a:rPr lang="es-CO" sz="1000" dirty="0"/>
              <a:t>*El total de las 23 ciudades no incluye San Andrés por tener una distribución de la muestra diferente. Los resultados presentados para San Andrés corresponden al período septiembre 2013 – febrero 2014</a:t>
            </a:r>
            <a:r>
              <a:rPr lang="es-CO" sz="1000" dirty="0" smtClean="0"/>
              <a:t>.</a:t>
            </a:r>
            <a:endParaRPr lang="es-CO" sz="1000" dirty="0"/>
          </a:p>
          <a:p>
            <a:endParaRPr lang="es-CO" sz="1000" dirty="0"/>
          </a:p>
        </p:txBody>
      </p:sp>
    </p:spTree>
    <p:extLst>
      <p:ext uri="{BB962C8B-B14F-4D97-AF65-F5344CB8AC3E}">
        <p14:creationId xmlns:p14="http://schemas.microsoft.com/office/powerpoint/2010/main" val="1112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n-US" alt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441450" y="2667000"/>
            <a:ext cx="392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s-CO" sz="2400">
              <a:latin typeface="Times New Roman" pitchFamily="18" charset="0"/>
            </a:endParaRPr>
          </a:p>
        </p:txBody>
      </p:sp>
      <p:sp>
        <p:nvSpPr>
          <p:cNvPr id="512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15988" y="6172200"/>
            <a:ext cx="679450" cy="304800"/>
          </a:xfrm>
          <a:prstGeom prst="curvedUpArrow">
            <a:avLst>
              <a:gd name="adj1" fmla="val 44583"/>
              <a:gd name="adj2" fmla="val 89167"/>
              <a:gd name="adj3" fmla="val 33333"/>
            </a:avLst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altLang="es-CO"/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593669744"/>
              </p:ext>
            </p:ext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997075" y="1825923"/>
            <a:ext cx="5316538" cy="3043237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3474" y="908720"/>
            <a:ext cx="6408886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Barranquilla A.M.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– 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817800523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71688" y="4860925"/>
            <a:ext cx="5002212" cy="140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3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922075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Barranquilla A.M.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2005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00174" y="558924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1043608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137534323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4650" y="2060575"/>
            <a:ext cx="5659438" cy="32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148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3995936" y="899344"/>
            <a:ext cx="4896544" cy="10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 kern="1200">
                <a:solidFill>
                  <a:srgbClr val="B6014C"/>
                </a:solidFill>
                <a:latin typeface="+mj-lt"/>
                <a:ea typeface="+mj-ea"/>
                <a:cs typeface="+mj-cs"/>
              </a:defRPr>
            </a:lvl1pPr>
            <a:lvl2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2pPr>
            <a:lvl3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3pPr>
            <a:lvl4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4pPr>
            <a:lvl5pPr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5pPr>
            <a:lvl6pPr marL="4572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6pPr>
            <a:lvl7pPr marL="9144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7pPr>
            <a:lvl8pPr marL="13716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8pPr>
            <a:lvl9pPr marL="1828800" algn="r" rtl="0" eaLnBrk="1" fontAlgn="base" hangingPunct="1">
              <a:lnSpc>
                <a:spcPts val="2800"/>
              </a:lnSpc>
              <a:spcBef>
                <a:spcPct val="0"/>
              </a:spcBef>
              <a:spcAft>
                <a:spcPct val="0"/>
              </a:spcAft>
              <a:defRPr sz="2500">
                <a:solidFill>
                  <a:srgbClr val="B6014C"/>
                </a:solidFill>
                <a:latin typeface="Futura Md BT" pitchFamily="34" charset="0"/>
              </a:defRPr>
            </a:lvl9pPr>
          </a:lstStyle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Barranquilla A.M.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 smtClean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 smtClean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 smtClean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117042078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38313" y="4559300"/>
            <a:ext cx="5667375" cy="1533525"/>
          </a:xfrm>
          <a:prstGeom prst="rect">
            <a:avLst/>
          </a:prstGeom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78098167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552" y="2176060"/>
            <a:ext cx="8208912" cy="197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7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8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476375" y="1556792"/>
            <a:ext cx="6119813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36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6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600" b="1" dirty="0">
                <a:latin typeface="Arial Narrow" pitchFamily="34" charset="0"/>
              </a:rPr>
              <a:t> </a:t>
            </a:r>
            <a:r>
              <a:rPr lang="es-CO" altLang="es-CO" sz="3600" b="1" dirty="0" smtClean="0">
                <a:latin typeface="Arial Narrow" pitchFamily="34" charset="0"/>
              </a:rPr>
              <a:t>RAMA DE ACTIVIDAD </a:t>
            </a:r>
          </a:p>
          <a:p>
            <a:pPr algn="ctr"/>
            <a:endParaRPr lang="es-CO" altLang="es-CO" sz="3600" b="1" dirty="0">
              <a:latin typeface="Arial Narrow" pitchFamily="34" charset="0"/>
            </a:endParaRPr>
          </a:p>
          <a:p>
            <a:pPr algn="ctr"/>
            <a:r>
              <a:rPr lang="es-ES" altLang="es-CO" sz="3600" b="1" dirty="0" smtClean="0">
                <a:latin typeface="Arial Narrow" pitchFamily="34" charset="0"/>
              </a:rPr>
              <a:t>Trimestre móvil</a:t>
            </a:r>
            <a:endParaRPr lang="es-ES" altLang="es-CO" sz="3600" b="1" dirty="0">
              <a:latin typeface="Arial Narrow" pitchFamily="34" charset="0"/>
            </a:endParaRPr>
          </a:p>
          <a:p>
            <a:pPr algn="ctr" eaLnBrk="1" hangingPunct="1"/>
            <a:r>
              <a:rPr lang="es-ES" altLang="es-CO" sz="3600" dirty="0" smtClean="0">
                <a:latin typeface="Arial Narrow" pitchFamily="34" charset="0"/>
              </a:rPr>
              <a:t>Febrero – abril 2014</a:t>
            </a:r>
            <a:endParaRPr lang="es-ES" altLang="es-CO" sz="36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31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639830728"/>
              </p:ext>
            </p:extLst>
          </p:nvPr>
        </p:nvPicPr>
        <p:blipFill>
          <a:blip r:embed="rId2"/>
          <a:stretch>
            <a:fillRect/>
          </a:stretch>
        </p:blipFill>
        <p:spPr>
          <a:xfrm>
            <a:off x="615950" y="1628800"/>
            <a:ext cx="7624763" cy="3471862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259632" y="930870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667538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40568" y="5517232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decimales.</a:t>
            </a:r>
            <a:r>
              <a:rPr lang="es-ES" sz="1200" dirty="0">
                <a:latin typeface="Arial Narrow" panose="020B0606020202030204" pitchFamily="34" charset="0"/>
              </a:rPr>
              <a:t>  </a:t>
            </a:r>
          </a:p>
          <a:p>
            <a:endParaRPr lang="es-ES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332336"/>
      </p:ext>
    </p:extLst>
  </p:cSld>
  <p:clrMapOvr>
    <a:masterClrMapping/>
  </p:clrMapOvr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1587</TotalTime>
  <Words>838</Words>
  <Application>Microsoft Office PowerPoint</Application>
  <PresentationFormat>Presentación en pantalla (4:3)</PresentationFormat>
  <Paragraphs>146</Paragraphs>
  <Slides>28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28</vt:i4>
      </vt:variant>
    </vt:vector>
  </HeadingPairs>
  <TitlesOfParts>
    <vt:vector size="30" baseType="lpstr">
      <vt:lpstr>1_Presentacion_dane2013_marzo4</vt:lpstr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</vt:lpstr>
      <vt:lpstr>Presentación de PowerPoint</vt:lpstr>
      <vt:lpstr>Presentación de PowerPoint</vt:lpstr>
      <vt:lpstr>Presentación de PowerPoint</vt:lpstr>
      <vt:lpstr>Presentación de PowerPoint</vt:lpstr>
      <vt:lpstr>ATLÁNTICO  2013</vt:lpstr>
      <vt:lpstr>Presentación de PowerPoint</vt:lpstr>
      <vt:lpstr>Presentación de PowerPoint</vt:lpstr>
      <vt:lpstr>Presentación de PowerPoint</vt:lpstr>
      <vt:lpstr>¡Gracias!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Francisco Mejia Bocanegra</cp:lastModifiedBy>
  <cp:revision>125</cp:revision>
  <cp:lastPrinted>2013-09-25T20:50:41Z</cp:lastPrinted>
  <dcterms:created xsi:type="dcterms:W3CDTF">2012-08-22T15:55:17Z</dcterms:created>
  <dcterms:modified xsi:type="dcterms:W3CDTF">2014-06-16T22:35:07Z</dcterms:modified>
</cp:coreProperties>
</file>