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9"/>
  </p:notesMasterIdLst>
  <p:handoutMasterIdLst>
    <p:handoutMasterId r:id="rId30"/>
  </p:handoutMasterIdLst>
  <p:sldIdLst>
    <p:sldId id="298" r:id="rId2"/>
    <p:sldId id="287" r:id="rId3"/>
    <p:sldId id="300" r:id="rId4"/>
    <p:sldId id="262" r:id="rId5"/>
    <p:sldId id="288" r:id="rId6"/>
    <p:sldId id="263" r:id="rId7"/>
    <p:sldId id="264" r:id="rId8"/>
    <p:sldId id="289" r:id="rId9"/>
    <p:sldId id="265" r:id="rId10"/>
    <p:sldId id="266" r:id="rId11"/>
    <p:sldId id="290" r:id="rId12"/>
    <p:sldId id="267" r:id="rId13"/>
    <p:sldId id="268" r:id="rId14"/>
    <p:sldId id="291" r:id="rId15"/>
    <p:sldId id="269" r:id="rId16"/>
    <p:sldId id="270" r:id="rId17"/>
    <p:sldId id="292" r:id="rId18"/>
    <p:sldId id="271" r:id="rId19"/>
    <p:sldId id="301" r:id="rId20"/>
    <p:sldId id="302" r:id="rId21"/>
    <p:sldId id="303" r:id="rId22"/>
    <p:sldId id="304" r:id="rId23"/>
    <p:sldId id="305" r:id="rId24"/>
    <p:sldId id="277" r:id="rId25"/>
    <p:sldId id="278" r:id="rId26"/>
    <p:sldId id="280" r:id="rId27"/>
    <p:sldId id="281" r:id="rId28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472" autoAdjust="0"/>
  </p:normalViewPr>
  <p:slideViewPr>
    <p:cSldViewPr>
      <p:cViewPr>
        <p:scale>
          <a:sx n="66" d="100"/>
          <a:sy n="66" d="100"/>
        </p:scale>
        <p:origin x="-150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28" y="2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11AD4720-6F3C-44DC-9B78-D9CF6F2831D2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4928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7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28" y="8684928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C0907416-8D31-46D2-842E-16C3053D09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4929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28" y="2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7CC7FB27-E0B5-452A-87C5-A39EB5C27FEF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1" y="4344025"/>
            <a:ext cx="5485158" cy="41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684928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28" y="8684928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4E88E3DA-B701-4B86-BFA1-AEB68C79D4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21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6366262-5CA3-49EE-A728-822669A73A64}" type="slidenum">
              <a:rPr lang="es-ES" smtClean="0"/>
              <a:pPr eaLnBrk="1" hangingPunct="1"/>
              <a:t>10</a:t>
            </a:fld>
            <a:endParaRPr lang="es-E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EDC373B-A5E0-492E-A42B-5410B6B5ED72}" type="slidenum">
              <a:rPr lang="es-ES" smtClean="0"/>
              <a:pPr eaLnBrk="1" hangingPunct="1"/>
              <a:t>12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84CA140-0CFC-4EA4-A01B-93658F522503}" type="slidenum">
              <a:rPr lang="es-ES" smtClean="0"/>
              <a:pPr eaLnBrk="1" hangingPunct="1"/>
              <a:t>13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D540420-FCB8-4398-9117-5EB1E0066A09}" type="slidenum">
              <a:rPr lang="es-ES" smtClean="0"/>
              <a:pPr eaLnBrk="1" hangingPunct="1"/>
              <a:t>15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B543808-5781-4132-97A2-57EBABDE9C7C}" type="slidenum">
              <a:rPr lang="es-ES" smtClean="0"/>
              <a:pPr eaLnBrk="1" hangingPunct="1"/>
              <a:t>16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596C4267-5108-4DE5-A12D-4D32535AB223}" type="slidenum">
              <a:rPr lang="es-ES" sz="1200"/>
              <a:pPr algn="r" eaLnBrk="1" hangingPunct="1"/>
              <a:t>20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EC8ED5B4-C6CF-43F6-81C0-831DDE2DF6C1}" type="slidenum">
              <a:rPr lang="es-ES" sz="1200"/>
              <a:pPr algn="r" eaLnBrk="1" hangingPunct="1"/>
              <a:t>21</a:t>
            </a:fld>
            <a:endParaRPr lang="es-E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0883E54-334E-4721-94DE-751A75AD801E}" type="slidenum">
              <a:rPr lang="es-ES" sz="1200"/>
              <a:pPr algn="r" eaLnBrk="1" hangingPunct="1"/>
              <a:t>22</a:t>
            </a:fld>
            <a:endParaRPr lang="es-E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7238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7ADA1A2D-57D6-4F04-A1F3-D5B2D2A515B8}" type="slidenum">
              <a:rPr lang="es-ES" sz="1200"/>
              <a:pPr algn="r" eaLnBrk="1" hangingPunct="1"/>
              <a:t>23</a:t>
            </a:fld>
            <a:endParaRPr lang="es-ES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C17D027-4116-4E5F-B991-5D396D9B0A24}" type="slidenum">
              <a:rPr lang="es-ES" sz="1200"/>
              <a:pPr algn="r" eaLnBrk="1" hangingPunct="1"/>
              <a:t>25</a:t>
            </a:fld>
            <a:endParaRPr lang="es-ES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1DF07B56-8925-4B21-BB98-B66DDF52815F}" type="slidenum">
              <a:rPr lang="es-ES" sz="1200">
                <a:latin typeface="Times New Roman" pitchFamily="18" charset="0"/>
              </a:rPr>
              <a:pPr algn="r" eaLnBrk="1" hangingPunct="1"/>
              <a:t>26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BB97BB8-0056-43BB-8A45-38811C3F7607}" type="slidenum">
              <a:rPr lang="es-ES" sz="1200">
                <a:latin typeface="Times New Roman" pitchFamily="18" charset="0"/>
              </a:rPr>
              <a:pPr algn="r" eaLnBrk="1" hangingPunct="1"/>
              <a:t>27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A3EF3BD7-5265-46E0-81D6-CB80AAA2D90B}" type="slidenum">
              <a:rPr lang="es-ES" sz="1200"/>
              <a:pPr algn="r" eaLnBrk="1" hangingPunct="1"/>
              <a:t>7</a:t>
            </a:fld>
            <a:endParaRPr lang="es-E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5DCC4FF-17C1-4506-8B98-1C1F0006050E}" type="slidenum">
              <a:rPr lang="es-ES" smtClean="0"/>
              <a:pPr eaLnBrk="1" hangingPunct="1"/>
              <a:t>9</a:t>
            </a:fld>
            <a:endParaRPr lang="es-E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71269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8704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6184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5460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0840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757205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220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37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436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558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041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81810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4767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6639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76148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twitter.com/dane_colombia" TargetMode="Externa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hyperlink" Target="https://www.facebook.com/DANEColombia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hyperlink" Target="http://www.dane.gov.co/" TargetMode="Externa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hyperlink" Target="http://www.youtube.com/user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20"/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24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006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57" r:id="rId14"/>
    <p:sldLayoutId id="2147483649" r:id="rId15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0874" y="3141663"/>
            <a:ext cx="6850063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Montería</a:t>
            </a: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307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 smtClean="0">
                <a:solidFill>
                  <a:srgbClr val="7F7F7F"/>
                </a:solidFill>
                <a:latin typeface="Calibri" pitchFamily="34" charset="0"/>
                <a:cs typeface="Arial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 smtClean="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</a:t>
            </a:r>
            <a:r>
              <a:rPr lang="es-CO" altLang="es-CO" sz="8800" b="1" dirty="0" smtClean="0">
                <a:solidFill>
                  <a:srgbClr val="B6014C"/>
                </a:solidFill>
                <a:latin typeface="Calibri" pitchFamily="34" charset="0"/>
                <a:cs typeface="Arial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1422623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94220" y="5780112"/>
            <a:ext cx="849826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200" dirty="0">
                <a:latin typeface="Times New Roman" pitchFamily="18" charset="0"/>
              </a:rPr>
              <a:t>*</a:t>
            </a:r>
            <a:r>
              <a:rPr lang="es-ES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538012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71822" y="2132856"/>
            <a:ext cx="7706171" cy="3455392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907704" y="1074887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8126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 smtClean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s-CO" sz="2200" b="1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0766061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1520" y="1972791"/>
            <a:ext cx="8424935" cy="3400425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331863" y="107488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5877272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42548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s-CO" sz="2200" b="1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2310661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5800" y="2060848"/>
            <a:ext cx="7572375" cy="3575050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16" y="5805264"/>
            <a:ext cx="910748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897291" y="1074887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60149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 smtClean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9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118253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64529" y="1844824"/>
            <a:ext cx="8126413" cy="3698875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05334" y="1003375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032" y="5801489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408432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76517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4000" y="5794076"/>
            <a:ext cx="863848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100" dirty="0">
                <a:latin typeface="Times New Roman" pitchFamily="18" charset="0"/>
              </a:rPr>
              <a:t>*</a:t>
            </a:r>
            <a:r>
              <a:rPr lang="es-ES" sz="11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835696" y="1074887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2304057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84225" y="1970881"/>
            <a:ext cx="7573963" cy="3762375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70622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 smtClean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Trimestre m</a:t>
            </a:r>
            <a:r>
              <a:rPr lang="es-ES" sz="3600" b="1" dirty="0" smtClean="0">
                <a:latin typeface="Arial Narrow" pitchFamily="34" charset="0"/>
              </a:rPr>
              <a:t>óvil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46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403648" y="1052736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91417" y="5805264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53955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579231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5025" y="2026890"/>
            <a:ext cx="743585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8959" y="1643559"/>
            <a:ext cx="8291513" cy="2649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200" b="1" dirty="0" smtClean="0">
                <a:solidFill>
                  <a:schemeClr val="tx1"/>
                </a:solidFill>
                <a:latin typeface="Arial Narrow" pitchFamily="34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sz="3600" b="1" dirty="0" smtClean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116013" y="4076700"/>
            <a:ext cx="6985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3600" dirty="0" smtClean="0"/>
              <a:t>I Trimestre 2014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0090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solidFill>
                  <a:prstClr val="black"/>
                </a:solidFill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solidFill>
                  <a:prstClr val="black"/>
                </a:solidFill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solidFill>
                <a:prstClr val="black"/>
              </a:solidFill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solidFill>
                  <a:prstClr val="black"/>
                </a:solidFill>
                <a:latin typeface="Arial Narrow" pitchFamily="34" charset="0"/>
              </a:rPr>
              <a:t>24 </a:t>
            </a:r>
            <a:r>
              <a:rPr lang="es-ES" sz="3500" b="1" dirty="0">
                <a:solidFill>
                  <a:prstClr val="black"/>
                </a:solidFill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ctr"/>
            <a:endParaRPr lang="es-ES" sz="3500" b="1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algn="ctr"/>
            <a:endParaRPr lang="es-ES" sz="3500" b="1" dirty="0">
              <a:solidFill>
                <a:prstClr val="black"/>
              </a:solidFill>
              <a:latin typeface="Arial Narrow" pitchFamily="34" charset="0"/>
            </a:endParaRPr>
          </a:p>
          <a:p>
            <a:pPr algn="ctr"/>
            <a:r>
              <a:rPr lang="es-ES" sz="3500" b="1" dirty="0">
                <a:solidFill>
                  <a:prstClr val="black"/>
                </a:solidFill>
                <a:latin typeface="Arial Narrow" pitchFamily="34" charset="0"/>
              </a:rPr>
              <a:t>Trimestre m</a:t>
            </a:r>
            <a:r>
              <a:rPr lang="es-ES" sz="3500" b="1" dirty="0" smtClean="0">
                <a:solidFill>
                  <a:prstClr val="black"/>
                </a:solidFill>
                <a:latin typeface="Arial Narrow" pitchFamily="34" charset="0"/>
              </a:rPr>
              <a:t>óvil</a:t>
            </a:r>
          </a:p>
          <a:p>
            <a:pPr algn="ctr"/>
            <a:r>
              <a:rPr lang="es-ES" sz="3300" dirty="0" smtClean="0">
                <a:solidFill>
                  <a:prstClr val="black"/>
                </a:solidFill>
                <a:latin typeface="Arial Narrow" pitchFamily="34" charset="0"/>
              </a:rPr>
              <a:t>Febrero – Abril 2014</a:t>
            </a:r>
            <a:endParaRPr lang="es-ES" sz="3300" dirty="0">
              <a:solidFill>
                <a:prstClr val="black"/>
              </a:solidFill>
              <a:latin typeface="Arial Narrow" pitchFamily="34" charset="0"/>
            </a:endParaRPr>
          </a:p>
          <a:p>
            <a:pPr algn="ctr"/>
            <a:endParaRPr lang="es-ES" sz="3300" dirty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6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71563" y="1391221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6713231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2600" y="2192313"/>
            <a:ext cx="8251825" cy="303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23528" y="5615662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31999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71563" y="1196752"/>
            <a:ext cx="72675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Ingresos Laborales </a:t>
            </a:r>
            <a:r>
              <a:rPr lang="es-ES" sz="2200" b="1" dirty="0" smtClean="0">
                <a:latin typeface="Arial Narrow" pitchFamily="34" charset="0"/>
              </a:rPr>
              <a:t>Corrientes</a:t>
            </a:r>
          </a:p>
          <a:p>
            <a:pPr algn="ctr" eaLnBrk="1" hangingPunct="1"/>
            <a:r>
              <a:rPr lang="es-ES" sz="2200" b="1" dirty="0" smtClean="0">
                <a:latin typeface="Arial Narrow" pitchFamily="34" charset="0"/>
              </a:rPr>
              <a:t>(miles$) </a:t>
            </a:r>
            <a:endParaRPr lang="es-ES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015463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06563" y="2138139"/>
            <a:ext cx="5989637" cy="343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23528" y="5687670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19576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60450" y="1201763"/>
            <a:ext cx="7491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0127836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63688" y="2492896"/>
            <a:ext cx="53181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23528" y="5687670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0756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071563" y="1196752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Tasa de Desempleo, según nivel educativo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3597324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7425" y="1814983"/>
            <a:ext cx="7115175" cy="427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323528" y="5687670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78358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552" y="1714500"/>
            <a:ext cx="7961511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CÓRDOBA</a:t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4100494100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CO" sz="2400">
              <a:latin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8857411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32138" y="1108075"/>
            <a:ext cx="5581650" cy="4572000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3059832" y="5679546"/>
            <a:ext cx="56163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100" dirty="0" smtClean="0"/>
              <a:t>(+) (-): Aumento o disminución de la TD de cada departamento frente al año anterior.</a:t>
            </a:r>
            <a:endParaRPr lang="es-CO" sz="1100" dirty="0"/>
          </a:p>
        </p:txBody>
      </p:sp>
    </p:spTree>
    <p:extLst>
      <p:ext uri="{BB962C8B-B14F-4D97-AF65-F5344CB8AC3E}">
        <p14:creationId xmlns:p14="http://schemas.microsoft.com/office/powerpoint/2010/main" val="18267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número de diapositiva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C9AA666-38A5-42AC-9BAE-5F978AB8E2D8}" type="slidenum">
              <a:rPr lang="es-ES" sz="1400">
                <a:latin typeface="+mn-lt"/>
                <a:cs typeface="+mn-cs"/>
              </a:rPr>
              <a:pPr algn="r">
                <a:defRPr/>
              </a:pPr>
              <a:t>26</a:t>
            </a:fld>
            <a:endParaRPr lang="es-ES" sz="1400">
              <a:latin typeface="+mn-lt"/>
              <a:cs typeface="+mn-cs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717724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5800" y="2204864"/>
            <a:ext cx="7558608" cy="389572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403648" y="90872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Córdoba,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357584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número de diapositiva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E05D8B-8628-4956-BA63-ADD5BA27D327}" type="slidenum">
              <a:rPr lang="es-ES" sz="1400">
                <a:latin typeface="+mn-lt"/>
                <a:cs typeface="+mn-cs"/>
              </a:rPr>
              <a:pPr algn="r">
                <a:defRPr/>
              </a:pPr>
              <a:t>27</a:t>
            </a:fld>
            <a:endParaRPr lang="es-ES" sz="1400">
              <a:latin typeface="+mn-lt"/>
              <a:cs typeface="+mn-cs"/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722718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8" y="2412454"/>
            <a:ext cx="6912942" cy="375285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40" y="978516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Córdoba 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68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 sz="2400" smtClean="0">
              <a:solidFill>
                <a:srgbClr val="FF0066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 sz="2400" smtClean="0">
              <a:solidFill>
                <a:prstClr val="black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107950" y="2413000"/>
            <a:ext cx="2735263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Indicadores de mercado laboral por ciudad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1100" b="1" dirty="0" smtClean="0">
              <a:solidFill>
                <a:prstClr val="black"/>
              </a:solidFill>
              <a:latin typeface="Arial Narrow" pitchFamily="34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Trimestre móvil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1600" b="1" dirty="0" smtClean="0">
                <a:solidFill>
                  <a:prstClr val="black"/>
                </a:solidFill>
                <a:latin typeface="Arial Narrow" pitchFamily="34" charset="0"/>
                <a:cs typeface="Arial" pitchFamily="34" charset="0"/>
              </a:rPr>
              <a:t>Febrero – Abril 2014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2000" b="1" dirty="0" smtClean="0">
              <a:solidFill>
                <a:prstClr val="black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3059832" y="6053138"/>
            <a:ext cx="5616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900" dirty="0" smtClean="0">
                <a:solidFill>
                  <a:prstClr val="black"/>
                </a:solidFill>
                <a:latin typeface="Calibri" pitchFamily="34" charset="0"/>
                <a:cs typeface="Arial" pitchFamily="34" charset="0"/>
              </a:rPr>
              <a:t>(+) (-): Aumento o disminución de la TD de cada ciudad frente al mismo trimestre móvil del año anterior.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900" dirty="0" smtClean="0">
              <a:solidFill>
                <a:prstClr val="black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7971468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60712" y="948878"/>
            <a:ext cx="5803776" cy="514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2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64686871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3607" y="2060848"/>
            <a:ext cx="7051055" cy="2808312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22075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Montería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516655670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47850" y="4873625"/>
            <a:ext cx="5448300" cy="136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0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1138099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Montería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828868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153449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4863" y="2225675"/>
            <a:ext cx="7289800" cy="3101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757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83288253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7544" y="2132856"/>
            <a:ext cx="8248650" cy="235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403648" y="980728"/>
            <a:ext cx="7380288" cy="10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Montería 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 smtClean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1522475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7363" y="4508500"/>
            <a:ext cx="56673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52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 smtClean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Trimestre m</a:t>
            </a:r>
            <a:r>
              <a:rPr lang="es-ES" sz="3600" b="1" dirty="0" smtClean="0">
                <a:latin typeface="Arial Narrow" pitchFamily="34" charset="0"/>
              </a:rPr>
              <a:t>óvil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40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5 CuadroTexto"/>
          <p:cNvSpPr txBox="1">
            <a:spLocks noChangeArrowheads="1"/>
          </p:cNvSpPr>
          <p:nvPr/>
        </p:nvSpPr>
        <p:spPr bwMode="auto">
          <a:xfrm>
            <a:off x="323528" y="5372199"/>
            <a:ext cx="17350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100" dirty="0"/>
              <a:t>Fuente: </a:t>
            </a:r>
            <a:r>
              <a:rPr lang="es-CO" sz="1100" dirty="0" smtClean="0"/>
              <a:t> DANE- GEIH</a:t>
            </a:r>
            <a:endParaRPr lang="es-ES" sz="1100" dirty="0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323528" y="5660231"/>
            <a:ext cx="871296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sz="1000" dirty="0">
                <a:latin typeface="Times New Roman" pitchFamily="18" charset="0"/>
              </a:rPr>
              <a:t>*</a:t>
            </a:r>
            <a:r>
              <a:rPr lang="es-ES" sz="1050" dirty="0"/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/>
            <a:r>
              <a:rPr lang="es-CO" sz="1050" dirty="0" smtClean="0"/>
              <a:t>Nota</a:t>
            </a:r>
            <a:r>
              <a:rPr lang="es-CO" sz="1050" dirty="0"/>
              <a:t>: La suma de las participaciones puede diferir de 100%  por la no inclusión de la categoría “no informa” y por efecto de decimales.</a:t>
            </a:r>
            <a:r>
              <a:rPr lang="es-ES" sz="1050" dirty="0"/>
              <a:t> </a:t>
            </a:r>
            <a:r>
              <a:rPr lang="es-CO" sz="1050" dirty="0"/>
              <a:t>    </a:t>
            </a:r>
            <a:endParaRPr lang="es-ES" sz="1000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350" y="1074886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98733812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8613" y="1811436"/>
            <a:ext cx="8194675" cy="363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2499</TotalTime>
  <Words>749</Words>
  <Application>Microsoft Office PowerPoint</Application>
  <PresentationFormat>Presentación en pantalla (4:3)</PresentationFormat>
  <Paragraphs>131</Paragraphs>
  <Slides>27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jcolarteb</dc:creator>
  <cp:lastModifiedBy>Mayra Alejandra Arias</cp:lastModifiedBy>
  <cp:revision>308</cp:revision>
  <cp:lastPrinted>2014-04-03T19:42:54Z</cp:lastPrinted>
  <dcterms:created xsi:type="dcterms:W3CDTF">2012-08-24T14:36:35Z</dcterms:created>
  <dcterms:modified xsi:type="dcterms:W3CDTF">2014-06-16T22:19:41Z</dcterms:modified>
</cp:coreProperties>
</file>