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0"/>
  </p:notesMasterIdLst>
  <p:handoutMasterIdLst>
    <p:handoutMasterId r:id="rId31"/>
  </p:handoutMasterIdLst>
  <p:sldIdLst>
    <p:sldId id="291" r:id="rId3"/>
    <p:sldId id="259" r:id="rId4"/>
    <p:sldId id="260" r:id="rId5"/>
    <p:sldId id="284" r:id="rId6"/>
    <p:sldId id="261" r:id="rId7"/>
    <p:sldId id="262" r:id="rId8"/>
    <p:sldId id="263" r:id="rId9"/>
    <p:sldId id="289" r:id="rId10"/>
    <p:sldId id="264" r:id="rId11"/>
    <p:sldId id="265" r:id="rId12"/>
    <p:sldId id="285" r:id="rId13"/>
    <p:sldId id="266" r:id="rId14"/>
    <p:sldId id="267" r:id="rId15"/>
    <p:sldId id="286" r:id="rId16"/>
    <p:sldId id="268" r:id="rId17"/>
    <p:sldId id="269" r:id="rId18"/>
    <p:sldId id="287" r:id="rId19"/>
    <p:sldId id="270" r:id="rId20"/>
    <p:sldId id="292" r:id="rId21"/>
    <p:sldId id="293" r:id="rId22"/>
    <p:sldId id="294" r:id="rId23"/>
    <p:sldId id="295" r:id="rId24"/>
    <p:sldId id="296" r:id="rId25"/>
    <p:sldId id="300" r:id="rId26"/>
    <p:sldId id="297" r:id="rId27"/>
    <p:sldId id="298" r:id="rId28"/>
    <p:sldId id="299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16/06/2014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78A59B-1565-4430-8184-0ED76F067C7F}" type="slidenum">
              <a:rPr lang="es-ES" smtClean="0"/>
              <a:pPr/>
              <a:t>10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5774C-329A-4446-AD3D-9017F368C157}" type="slidenum">
              <a:rPr lang="es-ES" smtClean="0"/>
              <a:pPr/>
              <a:t>12</a:t>
            </a:fld>
            <a:endParaRPr lang="es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39ACB-4418-46AD-89F6-73DC5B9ADE69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8B282E-A256-4031-AB6A-E97D5BD9D43A}" type="slidenum">
              <a:rPr lang="es-ES" smtClean="0"/>
              <a:pPr/>
              <a:t>15</a:t>
            </a:fld>
            <a:endParaRPr lang="es-E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AB8D4-E4E8-4C23-A13C-64B51BB12F95}" type="slidenum">
              <a:rPr lang="es-ES" smtClean="0"/>
              <a:pPr/>
              <a:t>16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78E909-F437-43F3-9188-B90EF5F2CD80}" type="slidenum">
              <a:rPr lang="es-ES" sz="1200"/>
              <a:pPr algn="r"/>
              <a:t>18</a:t>
            </a:fld>
            <a:endParaRPr lang="es-E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2056D34-F0E9-4772-8B31-7B9198E36260}" type="slidenum">
              <a:rPr lang="es-ES" altLang="es-CO" smtClean="0"/>
              <a:pPr eaLnBrk="1" hangingPunct="1">
                <a:spcBef>
                  <a:spcPct val="0"/>
                </a:spcBef>
              </a:pPr>
              <a:t>20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CO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03FE70C-FA89-46C5-A3C6-74C1B716D22D}" type="slidenum">
              <a:rPr lang="es-ES" altLang="es-CO" smtClean="0"/>
              <a:pPr eaLnBrk="1" hangingPunct="1">
                <a:spcBef>
                  <a:spcPct val="0"/>
                </a:spcBef>
              </a:pPr>
              <a:t>21</a:t>
            </a:fld>
            <a:endParaRPr lang="es-ES" altLang="es-CO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CO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71FD3B7-4DA0-4E86-B496-E9726255347D}" type="slidenum">
              <a:rPr lang="es-ES" altLang="es-CO" smtClean="0"/>
              <a:pPr eaLnBrk="1" hangingPunct="1">
                <a:spcBef>
                  <a:spcPct val="0"/>
                </a:spcBef>
              </a:pPr>
              <a:t>22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CO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05B7E60-93F5-442D-9EC4-F83F55BAA27E}" type="slidenum">
              <a:rPr lang="es-ES" altLang="es-CO"/>
              <a:pPr algn="r" eaLnBrk="1" hangingPunct="1">
                <a:spcBef>
                  <a:spcPct val="0"/>
                </a:spcBef>
              </a:pPr>
              <a:t>23</a:t>
            </a:fld>
            <a:endParaRPr lang="es-ES" altLang="es-CO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CO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17B30A2-F48B-4E97-8C84-F8C122594636}" type="slidenum">
              <a:rPr lang="es-ES" altLang="es-CO"/>
              <a:pPr algn="r" eaLnBrk="1" hangingPunct="1">
                <a:spcBef>
                  <a:spcPct val="0"/>
                </a:spcBef>
              </a:pPr>
              <a:t>25</a:t>
            </a:fld>
            <a:endParaRPr lang="es-ES" altLang="es-CO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1C7314-CD91-4303-BA21-95DE5A1611CD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29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33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45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15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839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18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53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94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4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.png"/><Relationship Id="rId18" Type="http://schemas.openxmlformats.org/officeDocument/2006/relationships/hyperlink" Target="http://www.dane.gov.co/" TargetMode="Externa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hyperlink" Target="https://twitter.com/dane_colombia" TargetMode="Externa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0.xml"/><Relationship Id="rId16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png"/><Relationship Id="rId10" Type="http://schemas.openxmlformats.org/officeDocument/2006/relationships/theme" Target="../theme/theme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hyperlink" Target="https://www.facebook.com/DANEColombia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Cartagena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Junio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3924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907704" y="727671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68313" y="5661248"/>
            <a:ext cx="785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21003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4608233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82662" y="1570509"/>
            <a:ext cx="7178675" cy="356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9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31863" y="548680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20763" y="6096000"/>
            <a:ext cx="1889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775085" y="527992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5541531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</a:t>
            </a:r>
            <a:r>
              <a:rPr lang="es-ES" altLang="es-CO" sz="1200" dirty="0" smtClean="0">
                <a:latin typeface="Arial Narrow" pitchFamily="34" charset="0"/>
              </a:rPr>
              <a:t>Peón.</a:t>
            </a:r>
            <a:endParaRPr lang="es-ES" altLang="es-CO" sz="1200" dirty="0">
              <a:latin typeface="Arial Narrow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hogares.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8850455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6137" y="1628800"/>
            <a:ext cx="745172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897291" y="711200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755576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8256" y="5551773"/>
            <a:ext cx="9107488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4841479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57852" y="1628800"/>
            <a:ext cx="653732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3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401280" y="675425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288032" y="5661248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25562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3040673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21781"/>
            <a:ext cx="7539038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835695" y="711200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586493" y="5586701"/>
            <a:ext cx="785018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33880" y="532509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0024756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92200" y="1558052"/>
            <a:ext cx="695960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409556" y="711200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91417" y="5671351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545311" y="541284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8238729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7700" y="1556792"/>
            <a:ext cx="5308600" cy="3298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36912"/>
            <a:ext cx="8291512" cy="1943670"/>
          </a:xfrm>
        </p:spPr>
        <p:txBody>
          <a:bodyPr anchor="t"/>
          <a:lstStyle/>
          <a:p>
            <a:pPr algn="ctr">
              <a:lnSpc>
                <a:spcPct val="100000"/>
              </a:lnSpc>
            </a:pPr>
            <a:r>
              <a:rPr lang="es-ES" altLang="es-CO" sz="3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Indicadores de mercado laboral según miembro del hogar, ingresos laborales corrientes, semanas de búsqueda de trabajo y desempleo por nivel</a:t>
            </a:r>
            <a:endParaRPr lang="es-ES" altLang="es-CO" sz="4000" dirty="0" smtClean="0">
              <a:latin typeface="Arial" charset="0"/>
              <a:cs typeface="Arial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183546" y="4724400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CO" sz="3600" b="1" dirty="0" smtClean="0">
                <a:latin typeface="Arial Narrow" panose="020B0606020202030204" pitchFamily="34" charset="0"/>
              </a:rPr>
              <a:t>I Trimestre de 2014</a:t>
            </a:r>
            <a:endParaRPr lang="es-ES" altLang="es-CO" sz="36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19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3001" y="1700213"/>
            <a:ext cx="6407523" cy="40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3500" b="1" dirty="0">
                <a:latin typeface="Arial Narrow" pitchFamily="34" charset="0"/>
              </a:rPr>
              <a:t>Indicadores del mercado </a:t>
            </a:r>
            <a:r>
              <a:rPr lang="es-ES" sz="3500" b="1" dirty="0" smtClean="0">
                <a:latin typeface="Arial Narrow" pitchFamily="34" charset="0"/>
              </a:rPr>
              <a:t>laboral</a:t>
            </a:r>
          </a:p>
          <a:p>
            <a:pPr algn="ctr"/>
            <a:endParaRPr lang="es-ES" sz="16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24 </a:t>
            </a:r>
            <a:r>
              <a:rPr lang="es-ES" sz="3500" b="1" dirty="0">
                <a:latin typeface="Arial Narrow" pitchFamily="34" charset="0"/>
              </a:rPr>
              <a:t>ciudades y áreas metropolitanas</a:t>
            </a:r>
          </a:p>
          <a:p>
            <a:pPr algn="ctr"/>
            <a:endParaRPr lang="es-ES" sz="3500" b="1" dirty="0" smtClean="0">
              <a:latin typeface="Arial Narrow" pitchFamily="34" charset="0"/>
            </a:endParaRPr>
          </a:p>
          <a:p>
            <a:pPr algn="ctr"/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Trimestre móvil </a:t>
            </a:r>
          </a:p>
          <a:p>
            <a:pPr algn="ctr"/>
            <a:r>
              <a:rPr lang="es-ES" sz="3300" b="1" dirty="0" smtClean="0">
                <a:latin typeface="Arial Narrow" pitchFamily="34" charset="0"/>
              </a:rPr>
              <a:t>Febrero – Abril 2014</a:t>
            </a:r>
            <a:endParaRPr lang="es-ES" sz="3300" b="1" dirty="0">
              <a:latin typeface="Arial Narrow" pitchFamily="34" charset="0"/>
            </a:endParaRPr>
          </a:p>
          <a:p>
            <a:pPr algn="ctr"/>
            <a:endParaRPr lang="es-ES" sz="33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169987" y="549275"/>
            <a:ext cx="68040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sp>
        <p:nvSpPr>
          <p:cNvPr id="16388" name="7 CuadroTexto"/>
          <p:cNvSpPr txBox="1">
            <a:spLocks noChangeArrowheads="1"/>
          </p:cNvSpPr>
          <p:nvPr/>
        </p:nvSpPr>
        <p:spPr bwMode="auto">
          <a:xfrm>
            <a:off x="395288" y="5805264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400" dirty="0">
                <a:latin typeface="Calibri" pitchFamily="34" charset="0"/>
              </a:rPr>
              <a:t>Fuente: GEIH - DANE</a:t>
            </a:r>
            <a:endParaRPr lang="es-ES" altLang="es-CO" sz="1400" dirty="0">
              <a:latin typeface="Calibri" pitchFamily="34" charset="0"/>
            </a:endParaRPr>
          </a:p>
        </p:txBody>
      </p:sp>
      <p:sp>
        <p:nvSpPr>
          <p:cNvPr id="16389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s-CO" altLang="es-CO" sz="1800" b="1" i="1">
              <a:latin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4943097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7087" y="1196974"/>
            <a:ext cx="7913237" cy="4320257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70274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403350" y="549275"/>
            <a:ext cx="5616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>
                <a:latin typeface="Arial Narrow" pitchFamily="34" charset="0"/>
              </a:rPr>
              <a:t> Ingresos Laborales Corrientes </a:t>
            </a:r>
          </a:p>
        </p:txBody>
      </p:sp>
      <p:sp>
        <p:nvSpPr>
          <p:cNvPr id="17412" name="7 CuadroTexto"/>
          <p:cNvSpPr txBox="1">
            <a:spLocks noChangeArrowheads="1"/>
          </p:cNvSpPr>
          <p:nvPr/>
        </p:nvSpPr>
        <p:spPr bwMode="auto">
          <a:xfrm>
            <a:off x="1331640" y="5424466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400" dirty="0">
                <a:latin typeface="Calibri" pitchFamily="34" charset="0"/>
              </a:rPr>
              <a:t>Fuente: GEIH - DANE</a:t>
            </a:r>
            <a:endParaRPr lang="es-ES" altLang="es-CO" sz="1400" dirty="0">
              <a:latin typeface="Calibri" pitchFamily="34" charset="0"/>
            </a:endParaRPr>
          </a:p>
        </p:txBody>
      </p:sp>
      <p:sp>
        <p:nvSpPr>
          <p:cNvPr id="17413" name="Text Box 10"/>
          <p:cNvSpPr txBox="1">
            <a:spLocks noChangeArrowheads="1"/>
          </p:cNvSpPr>
          <p:nvPr/>
        </p:nvSpPr>
        <p:spPr bwMode="auto">
          <a:xfrm>
            <a:off x="7380288" y="2276475"/>
            <a:ext cx="7207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600">
                <a:latin typeface="Calibri" pitchFamily="34" charset="0"/>
              </a:rPr>
              <a:t>miles</a:t>
            </a:r>
          </a:p>
        </p:txBody>
      </p:sp>
      <p:sp>
        <p:nvSpPr>
          <p:cNvPr id="17414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s-CO" altLang="es-CO" sz="1800" b="1" i="1">
              <a:latin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7060795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0038" y="1812925"/>
            <a:ext cx="5646737" cy="324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440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485842" y="692150"/>
            <a:ext cx="61198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18436" name="38 CuadroTexto"/>
          <p:cNvSpPr txBox="1">
            <a:spLocks noChangeArrowheads="1"/>
          </p:cNvSpPr>
          <p:nvPr/>
        </p:nvSpPr>
        <p:spPr bwMode="auto">
          <a:xfrm>
            <a:off x="950011" y="5373216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400" dirty="0">
                <a:latin typeface="Calibri" pitchFamily="34" charset="0"/>
              </a:rPr>
              <a:t>Fuente: GEIH - DANE</a:t>
            </a:r>
            <a:endParaRPr lang="es-ES" altLang="es-CO" sz="1400" dirty="0">
              <a:latin typeface="Calibri" pitchFamily="34" charset="0"/>
            </a:endParaRPr>
          </a:p>
        </p:txBody>
      </p:sp>
      <p:sp>
        <p:nvSpPr>
          <p:cNvPr id="18437" name="Rectangle 3"/>
          <p:cNvSpPr txBox="1">
            <a:spLocks noChangeArrowheads="1"/>
          </p:cNvSpPr>
          <p:nvPr/>
        </p:nvSpPr>
        <p:spPr bwMode="auto">
          <a:xfrm>
            <a:off x="5292725" y="234950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s-CO" altLang="es-CO" sz="1800" b="1" i="1">
              <a:latin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2811534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19672" y="1628800"/>
            <a:ext cx="5916426" cy="355091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85289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620044" y="549275"/>
            <a:ext cx="59039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>
                <a:latin typeface="Arial Narrow" pitchFamily="34" charset="0"/>
              </a:rPr>
              <a:t> Tasa de Desempleo, según nivel educativo</a:t>
            </a:r>
          </a:p>
        </p:txBody>
      </p:sp>
      <p:sp>
        <p:nvSpPr>
          <p:cNvPr id="19460" name="7 CuadroTexto"/>
          <p:cNvSpPr txBox="1">
            <a:spLocks noChangeArrowheads="1"/>
          </p:cNvSpPr>
          <p:nvPr/>
        </p:nvSpPr>
        <p:spPr bwMode="auto">
          <a:xfrm>
            <a:off x="900113" y="5563630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400" dirty="0">
                <a:latin typeface="Calibri" pitchFamily="34" charset="0"/>
              </a:rPr>
              <a:t>Fuente: GEIH - DANE</a:t>
            </a:r>
            <a:endParaRPr lang="es-ES" altLang="es-CO" sz="1400" dirty="0">
              <a:latin typeface="Calibri" pitchFamily="34" charset="0"/>
            </a:endParaRPr>
          </a:p>
        </p:txBody>
      </p:sp>
      <p:sp>
        <p:nvSpPr>
          <p:cNvPr id="19461" name="Rectangle 3"/>
          <p:cNvSpPr txBox="1">
            <a:spLocks noChangeArrowheads="1"/>
          </p:cNvSpPr>
          <p:nvPr/>
        </p:nvSpPr>
        <p:spPr bwMode="auto">
          <a:xfrm>
            <a:off x="5292725" y="188913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s-CO" altLang="es-CO" sz="1800" b="1" i="1">
              <a:latin typeface="Calibri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64710078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6313" y="1169988"/>
            <a:ext cx="7137400" cy="431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920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285750" y="1714500"/>
            <a:ext cx="8501063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es-CO" sz="5400" b="1" dirty="0" smtClean="0">
                <a:solidFill>
                  <a:schemeClr val="tx1"/>
                </a:solidFill>
              </a:rPr>
              <a:t>BOLIVAR</a:t>
            </a:r>
            <a:br>
              <a:rPr lang="es-CO" sz="5400" b="1" dirty="0" smtClean="0">
                <a:solidFill>
                  <a:schemeClr val="tx1"/>
                </a:solidFill>
              </a:rPr>
            </a:br>
            <a:r>
              <a:rPr lang="es-CO" sz="5400" b="1" dirty="0">
                <a:solidFill>
                  <a:schemeClr val="tx1"/>
                </a:solidFill>
              </a:rPr>
              <a:t/>
            </a:r>
            <a:br>
              <a:rPr lang="es-CO" sz="5400" b="1" dirty="0">
                <a:solidFill>
                  <a:schemeClr val="tx1"/>
                </a:solidFill>
              </a:rPr>
            </a:br>
            <a:r>
              <a:rPr lang="es-CO" sz="5400" b="1" dirty="0" smtClean="0">
                <a:solidFill>
                  <a:schemeClr val="tx1"/>
                </a:solidFill>
              </a:rPr>
              <a:t>2013</a:t>
            </a:r>
            <a:br>
              <a:rPr lang="es-CO" sz="5400" b="1" dirty="0" smtClean="0">
                <a:solidFill>
                  <a:schemeClr val="tx1"/>
                </a:solidFill>
              </a:rPr>
            </a:br>
            <a:endParaRPr lang="es-ES" sz="5400" b="1" dirty="0" smtClean="0">
              <a:solidFill>
                <a:schemeClr val="tx1"/>
              </a:solidFill>
            </a:endParaRP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144429672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27584" y="373487"/>
            <a:ext cx="70088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latin typeface="Calibri" pitchFamily="34" charset="0"/>
              </a:rPr>
              <a:t>INDICADORES DE MERCADO LABORAL POR DEPARTAMENTOS </a:t>
            </a:r>
            <a:r>
              <a:rPr lang="es-ES" altLang="es-CO" sz="1800" b="1" dirty="0" smtClean="0">
                <a:latin typeface="Calibri" pitchFamily="34" charset="0"/>
              </a:rPr>
              <a:t>2013</a:t>
            </a:r>
            <a:endParaRPr lang="es-ES" altLang="es-CO" sz="1800" dirty="0">
              <a:latin typeface="Calibri" pitchFamily="34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CO" altLang="es-CO">
              <a:latin typeface="Times New Roman" pitchFamily="18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562581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12274" y="761865"/>
            <a:ext cx="5319452" cy="5403439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31871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5650698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772816"/>
            <a:ext cx="64579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899592" y="375395"/>
            <a:ext cx="723629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CO" sz="2200" b="1" dirty="0" smtClean="0">
                <a:latin typeface="Arial Narrow" pitchFamily="34" charset="0"/>
              </a:rPr>
              <a:t>BOLIVAR</a:t>
            </a:r>
            <a:endParaRPr lang="es-ES" sz="2200" b="1" dirty="0">
              <a:latin typeface="Arial Narrow" pitchFamily="34" charset="0"/>
            </a:endParaRP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Anual </a:t>
            </a:r>
            <a:r>
              <a:rPr lang="es-CO" sz="2200" b="1" dirty="0">
                <a:latin typeface="Arial Narrow" pitchFamily="34" charset="0"/>
              </a:rPr>
              <a:t>(</a:t>
            </a:r>
            <a:r>
              <a:rPr lang="es-ES" sz="2200" b="1" dirty="0" smtClean="0">
                <a:latin typeface="Arial Narrow" pitchFamily="34" charset="0"/>
              </a:rPr>
              <a:t>2007 </a:t>
            </a:r>
            <a:r>
              <a:rPr lang="es-CO" sz="2200" b="1" dirty="0">
                <a:latin typeface="Arial Narrow" pitchFamily="34" charset="0"/>
              </a:rPr>
              <a:t>-</a:t>
            </a:r>
            <a:r>
              <a:rPr lang="es-ES" sz="2200" b="1" dirty="0">
                <a:latin typeface="Arial Narrow" pitchFamily="34" charset="0"/>
              </a:rPr>
              <a:t> </a:t>
            </a:r>
            <a:r>
              <a:rPr lang="es-ES" sz="2200" b="1" dirty="0" smtClean="0">
                <a:latin typeface="Arial Narrow" pitchFamily="34" charset="0"/>
              </a:rPr>
              <a:t>2013</a:t>
            </a:r>
            <a:r>
              <a:rPr lang="es-CO" sz="2200" b="1" dirty="0" smtClean="0">
                <a:latin typeface="Arial Narrow" pitchFamily="34" charset="0"/>
              </a:rPr>
              <a:t>)</a:t>
            </a:r>
            <a:endParaRPr lang="es-ES" sz="2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12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23979242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6805" y="1916832"/>
            <a:ext cx="574357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541748" y="548680"/>
            <a:ext cx="568863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Tasa de subempleo subjetivo</a:t>
            </a:r>
          </a:p>
          <a:p>
            <a:pPr algn="ctr" eaLnBrk="1" hangingPunct="1"/>
            <a:r>
              <a:rPr lang="es-CO" sz="2200" b="1" dirty="0" smtClean="0">
                <a:latin typeface="Arial Narrow" pitchFamily="34" charset="0"/>
              </a:rPr>
              <a:t>BOLIVAR</a:t>
            </a:r>
            <a:endParaRPr lang="es-CO" sz="2200" b="1" dirty="0">
              <a:latin typeface="Arial Narrow" pitchFamily="34" charset="0"/>
            </a:endParaRP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Anual </a:t>
            </a:r>
            <a:r>
              <a:rPr lang="es-CO" sz="2200" b="1" dirty="0">
                <a:latin typeface="Arial Narrow" pitchFamily="34" charset="0"/>
              </a:rPr>
              <a:t>(</a:t>
            </a:r>
            <a:r>
              <a:rPr lang="es-ES" sz="2200" b="1" dirty="0" smtClean="0">
                <a:latin typeface="Arial Narrow" pitchFamily="34" charset="0"/>
              </a:rPr>
              <a:t>2007 </a:t>
            </a:r>
            <a:r>
              <a:rPr lang="es-CO" sz="2200" b="1" dirty="0">
                <a:latin typeface="Arial Narrow" pitchFamily="34" charset="0"/>
              </a:rPr>
              <a:t>-</a:t>
            </a:r>
            <a:r>
              <a:rPr lang="es-ES" sz="2200" b="1" dirty="0">
                <a:latin typeface="Arial Narrow" pitchFamily="34" charset="0"/>
              </a:rPr>
              <a:t> </a:t>
            </a:r>
            <a:r>
              <a:rPr lang="es-ES" sz="2200" b="1" dirty="0" smtClean="0">
                <a:latin typeface="Arial Narrow" pitchFamily="34" charset="0"/>
              </a:rPr>
              <a:t>2013</a:t>
            </a:r>
            <a:r>
              <a:rPr lang="es-CO" sz="2200" b="1" dirty="0" smtClean="0">
                <a:latin typeface="Arial Narrow" pitchFamily="34" charset="0"/>
              </a:rPr>
              <a:t>)</a:t>
            </a:r>
            <a:endParaRPr lang="es-ES" sz="2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38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7504" y="2413337"/>
            <a:ext cx="2736304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móvil 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– Abril </a:t>
            </a:r>
            <a:r>
              <a:rPr lang="es-ES" sz="1600" b="1" dirty="0">
                <a:latin typeface="Arial Narrow" pitchFamily="34" charset="0"/>
              </a:rPr>
              <a:t>2014</a:t>
            </a:r>
          </a:p>
          <a:p>
            <a:pPr algn="ctr"/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123089" y="5774530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/>
              <a:t>(+) (-): Aumento o disminución de la TD de cada ciudad frente al mismo </a:t>
            </a:r>
            <a:r>
              <a:rPr lang="es-CO" sz="1000" dirty="0" smtClean="0"/>
              <a:t>trimestre móvil </a:t>
            </a:r>
            <a:r>
              <a:rPr lang="es-CO" sz="1000" dirty="0"/>
              <a:t>móvil del año anterior</a:t>
            </a:r>
            <a:r>
              <a:rPr lang="es-CO" sz="1000" dirty="0" smtClean="0"/>
              <a:t>.</a:t>
            </a:r>
            <a:endParaRPr lang="es-CO" sz="1000" dirty="0"/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1280992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31839" y="163513"/>
            <a:ext cx="5907385" cy="5641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476672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Cartagena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5" name="4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1933189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27200" y="1615445"/>
            <a:ext cx="5560706" cy="30869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34145939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76400" y="4724400"/>
            <a:ext cx="5216525" cy="136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74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09749" y="715427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Cartagena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– 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11882" y="5398700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1024924" y="509775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93883129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35696" y="1878856"/>
            <a:ext cx="5724525" cy="318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704676" y="4095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s-ES" sz="1600" b="1">
              <a:solidFill>
                <a:schemeClr val="tx2"/>
              </a:solidFill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1731" y="409575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Cartagena ( 2013–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3939945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4677" y="1555899"/>
            <a:ext cx="7752804" cy="262482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16597982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23900" y="4365625"/>
            <a:ext cx="5667375" cy="1724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50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95350" y="475817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0" y="5517232"/>
            <a:ext cx="8748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200" dirty="0">
                <a:latin typeface="Arial Narrow" panose="020B0606020202030204" pitchFamily="34" charset="0"/>
              </a:rPr>
              <a:t>Nota: La suma de las participaciones puede diferir de 100%  por la no inclusión de la categoría “no informa” y por efecto de decimales</a:t>
            </a:r>
            <a:r>
              <a:rPr lang="es-CO" sz="1200" dirty="0" smtClean="0">
                <a:latin typeface="Arial Narrow" panose="020B0606020202030204" pitchFamily="34" charset="0"/>
              </a:rPr>
              <a:t>.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467544" y="512251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95328480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50837" y="1412776"/>
            <a:ext cx="7421563" cy="3519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1594</TotalTime>
  <Words>737</Words>
  <Application>Microsoft Office PowerPoint</Application>
  <PresentationFormat>Presentación en pantalla (4:3)</PresentationFormat>
  <Paragraphs>119</Paragraphs>
  <Slides>27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1_Presentacion_dane2013_marzo4</vt:lpstr>
      <vt:lpstr>2_Presentacion_dane2013_marzo4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Cartagena ( 2013–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</vt:lpstr>
      <vt:lpstr>Presentación de PowerPoint</vt:lpstr>
      <vt:lpstr>Presentación de PowerPoint</vt:lpstr>
      <vt:lpstr>Presentación de PowerPoint</vt:lpstr>
      <vt:lpstr>Presentación de PowerPoint</vt:lpstr>
      <vt:lpstr>BOLIVAR  2013 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Francisco Mejia Bocanegra</cp:lastModifiedBy>
  <cp:revision>120</cp:revision>
  <cp:lastPrinted>2013-09-25T20:50:41Z</cp:lastPrinted>
  <dcterms:created xsi:type="dcterms:W3CDTF">2012-08-22T15:55:17Z</dcterms:created>
  <dcterms:modified xsi:type="dcterms:W3CDTF">2014-06-16T22:08:11Z</dcterms:modified>
</cp:coreProperties>
</file>