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1"/>
  </p:notesMasterIdLst>
  <p:handoutMasterIdLst>
    <p:handoutMasterId r:id="rId32"/>
  </p:handoutMasterIdLst>
  <p:sldIdLst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AFC3F707-9817-4B5E-816B-20F35A7E09C7}" type="slidenum">
              <a:rPr lang="es-ES" smtClean="0"/>
              <a:pPr eaLnBrk="1" hangingPunct="1"/>
              <a:t>13</a:t>
            </a:fld>
            <a:endParaRPr lang="es-E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C1541233-2EFD-463C-8B5F-596535A63150}" type="slidenum">
              <a:rPr lang="es-ES" sz="1200"/>
              <a:pPr algn="r" eaLnBrk="1" hangingPunct="1"/>
              <a:t>16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A5D2D87-2336-4AFD-B52E-87227F4FD02B}" type="slidenum">
              <a:rPr lang="es-ES" smtClean="0"/>
              <a:pPr eaLnBrk="1" hangingPunct="1"/>
              <a:t>20</a:t>
            </a:fld>
            <a:endParaRPr lang="es-E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59CBA0E2-01C4-46BE-97A8-503D7D8CDA6A}" type="slidenum">
              <a:rPr lang="es-ES" smtClean="0"/>
              <a:pPr eaLnBrk="1" hangingPunct="1"/>
              <a:t>21</a:t>
            </a:fld>
            <a:endParaRPr lang="es-E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F49F6A64-76D0-4E92-8B4F-207F81582301}" type="slidenum">
              <a:rPr lang="es-ES" smtClean="0"/>
              <a:pPr eaLnBrk="1" hangingPunct="1"/>
              <a:t>22</a:t>
            </a:fld>
            <a:endParaRPr lang="es-E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BEECFB6D-55E8-4EE8-9E04-4247DA3FB207}" type="slidenum">
              <a:rPr lang="es-ES" sz="1200"/>
              <a:pPr algn="r" eaLnBrk="1" hangingPunct="1"/>
              <a:t>23</a:t>
            </a:fld>
            <a:endParaRPr lang="es-E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FE1E9276-FB09-4E1A-9B44-F38D0C4EA4A0}" type="slidenum">
              <a:rPr lang="es-ES" sz="1200"/>
              <a:pPr algn="r" eaLnBrk="1" hangingPunct="1"/>
              <a:t>25</a:t>
            </a:fld>
            <a:endParaRPr lang="es-E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DDB0B571-93CF-41F8-B54E-815FDECD4A7A}" type="slidenum">
              <a:rPr lang="es-ES" smtClean="0"/>
              <a:pPr eaLnBrk="1" hangingPunct="1"/>
              <a:t>10</a:t>
            </a:fld>
            <a:endParaRPr lang="es-E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738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hyperlink" Target="https://twitter.com/dane_colombia" TargetMode="Externa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5.png"/><Relationship Id="rId17" Type="http://schemas.openxmlformats.org/officeDocument/2006/relationships/hyperlink" Target="http://www.youtube.com/user/danecolombia" TargetMode="Externa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2.png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5" Type="http://schemas.openxmlformats.org/officeDocument/2006/relationships/hyperlink" Target="https://www.facebook.com/DANEColombia" TargetMode="External"/><Relationship Id="rId10" Type="http://schemas.openxmlformats.org/officeDocument/2006/relationships/slideLayout" Target="../slideLayouts/slideLayout18.xml"/><Relationship Id="rId19" Type="http://schemas.openxmlformats.org/officeDocument/2006/relationships/hyperlink" Target="http://www.dane.gov.co/" TargetMode="Externa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5"/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9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Cali A.M*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Junio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83568" y="5516563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AM* </a:t>
            </a:r>
            <a:r>
              <a:rPr lang="es-MX" dirty="0" smtClean="0"/>
              <a:t>incluye Yumbo.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909018" y="938808"/>
            <a:ext cx="5975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50825" y="5708104"/>
            <a:ext cx="785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sz="1200" dirty="0">
                <a:latin typeface="Times New Roman" pitchFamily="18" charset="0"/>
              </a:rPr>
              <a:t>*</a:t>
            </a:r>
            <a:r>
              <a:rPr lang="es-ES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0245" name="5 CuadroTexto"/>
          <p:cNvSpPr txBox="1">
            <a:spLocks noChangeArrowheads="1"/>
          </p:cNvSpPr>
          <p:nvPr/>
        </p:nvSpPr>
        <p:spPr bwMode="auto">
          <a:xfrm>
            <a:off x="799444" y="5356448"/>
            <a:ext cx="125707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050" dirty="0"/>
              <a:t>Fuente: </a:t>
            </a:r>
            <a:r>
              <a:rPr lang="es-CO" sz="1050" dirty="0" smtClean="0"/>
              <a:t>DANE-GEIH</a:t>
            </a:r>
            <a:endParaRPr lang="es-ES" sz="105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7822782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55700" y="1613892"/>
            <a:ext cx="71342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6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7664" y="1124744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3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297460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933450" y="1993900"/>
            <a:ext cx="7450138" cy="348297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31863" y="107488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043608" y="5219781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</a:t>
            </a:r>
            <a:r>
              <a:rPr lang="es-CO" sz="1100" dirty="0" smtClean="0"/>
              <a:t>DANE - GEIH </a:t>
            </a:r>
            <a:endParaRPr lang="es-ES" sz="1100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27584" y="5505126"/>
            <a:ext cx="563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1200" dirty="0"/>
              <a:t>Nota: Jornalero y peón está incluido en la categoría Obrero, empleador particular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971600" y="5780112"/>
            <a:ext cx="7064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dirty="0"/>
              <a:t>Nota: Trabajador sin remuneración incluye a los trabajadores familiares sin remuneración y a los trabajadores sin remuneración en empresas de otros hogares</a:t>
            </a:r>
          </a:p>
        </p:txBody>
      </p:sp>
    </p:spTree>
    <p:extLst>
      <p:ext uri="{BB962C8B-B14F-4D97-AF65-F5344CB8AC3E}">
        <p14:creationId xmlns:p14="http://schemas.microsoft.com/office/powerpoint/2010/main" val="2826309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63415" y="1010816"/>
            <a:ext cx="59769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según posición ocupacional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s-ES" sz="2200" b="1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27088" y="5314602"/>
            <a:ext cx="5638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1200" dirty="0"/>
              <a:t>Nota: Jornalero y peón está incluido en la categoría Obrero, empleador particular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036017" y="5589588"/>
            <a:ext cx="7064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dirty="0"/>
              <a:t>Nota: Trabajador sin remuneración incluye a los trabajadores familiares sin remuneración y a los trabajadores sin remuneración en empresas de otros hogares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49261865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1750" y="1810602"/>
            <a:ext cx="6784626" cy="320257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5 CuadroTexto"/>
          <p:cNvSpPr txBox="1">
            <a:spLocks noChangeArrowheads="1"/>
          </p:cNvSpPr>
          <p:nvPr/>
        </p:nvSpPr>
        <p:spPr bwMode="auto">
          <a:xfrm>
            <a:off x="755650" y="494116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</a:t>
            </a:r>
            <a:r>
              <a:rPr lang="es-CO" sz="1100" dirty="0" smtClean="0"/>
              <a:t>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6042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34076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31107241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76288" y="1856457"/>
            <a:ext cx="7329487" cy="366077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05334" y="931367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288032" y="5589240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42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1620415" y="1002879"/>
            <a:ext cx="59039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Contribución a la variación de la población cesante, </a:t>
            </a: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según rama de actividad anterior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s-ES" sz="2200" b="1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6501504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71600" y="1928341"/>
            <a:ext cx="6938962" cy="330085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947364" y="503959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</a:t>
            </a:r>
            <a:r>
              <a:rPr lang="es-CO" sz="1100" dirty="0" smtClean="0"/>
              <a:t>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60040" y="5445224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91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26876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6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446060637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403648" y="1982316"/>
            <a:ext cx="6532562" cy="33909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03648" y="1002879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539552" y="537321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91417" y="57332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963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268760"/>
            <a:ext cx="8291512" cy="2289026"/>
          </a:xfrm>
        </p:spPr>
        <p:txBody>
          <a:bodyPr/>
          <a:lstStyle/>
          <a:p>
            <a:pPr algn="just"/>
            <a:r>
              <a:rPr lang="es-ES" sz="3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sz="40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116013" y="4221088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3600" dirty="0" smtClean="0"/>
              <a:t>I Trimestre 2014</a:t>
            </a:r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29362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426976" y="2054225"/>
            <a:ext cx="6407523" cy="330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 eaLnBrk="1" hangingPunct="1"/>
            <a:endParaRPr lang="es-ES" sz="3500" b="1" dirty="0">
              <a:latin typeface="Arial Narrow" pitchFamily="34" charset="0"/>
            </a:endParaRPr>
          </a:p>
          <a:p>
            <a:pPr algn="ctr" eaLnBrk="1" hangingPunct="1"/>
            <a:r>
              <a:rPr lang="es-ES" sz="3500" b="1" dirty="0" smtClean="0">
                <a:latin typeface="Arial Narrow" pitchFamily="34" charset="0"/>
              </a:rPr>
              <a:t>Trimestre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altLang="es-CO" sz="3200" dirty="0" smtClean="0">
                <a:latin typeface="Arial Narrow" pitchFamily="34" charset="0"/>
              </a:rPr>
              <a:t>Febrero – abril 2014</a:t>
            </a:r>
            <a:endParaRPr lang="es-ES" altLang="es-CO" sz="3200" dirty="0">
              <a:latin typeface="Arial Narrow" pitchFamily="34" charset="0"/>
            </a:endParaRPr>
          </a:p>
          <a:p>
            <a:pPr algn="ctr" eaLnBrk="1" hangingPunct="1"/>
            <a:endParaRPr lang="es-ES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2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60809" y="1057746"/>
            <a:ext cx="7267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20484" name="7 CuadroTexto"/>
          <p:cNvSpPr txBox="1">
            <a:spLocks noChangeArrowheads="1"/>
          </p:cNvSpPr>
          <p:nvPr/>
        </p:nvSpPr>
        <p:spPr bwMode="auto">
          <a:xfrm>
            <a:off x="799611" y="5284440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 smtClean="0"/>
              <a:t>Fuente: DANE - GEIH</a:t>
            </a:r>
            <a:endParaRPr lang="es-ES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6248066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11188" y="1689522"/>
            <a:ext cx="7751762" cy="339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26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187102" y="1273770"/>
            <a:ext cx="5545138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21508" name="7 CuadroTexto"/>
          <p:cNvSpPr txBox="1">
            <a:spLocks noChangeArrowheads="1"/>
          </p:cNvSpPr>
          <p:nvPr/>
        </p:nvSpPr>
        <p:spPr bwMode="auto">
          <a:xfrm>
            <a:off x="1807673" y="5516563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7452320" y="3212976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600"/>
              <a:t>miles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6964280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87624" y="2005013"/>
            <a:ext cx="6037263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3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295549" y="913730"/>
            <a:ext cx="630078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22532" name="38 CuadroTexto"/>
          <p:cNvSpPr txBox="1">
            <a:spLocks noChangeArrowheads="1"/>
          </p:cNvSpPr>
          <p:nvPr/>
        </p:nvSpPr>
        <p:spPr bwMode="auto">
          <a:xfrm>
            <a:off x="1950548" y="5425479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0882771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2700" y="1504478"/>
            <a:ext cx="6597650" cy="386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828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475383" y="913730"/>
            <a:ext cx="5976937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23556" name="7 CuadroTexto"/>
          <p:cNvSpPr txBox="1">
            <a:spLocks noChangeArrowheads="1"/>
          </p:cNvSpPr>
          <p:nvPr/>
        </p:nvSpPr>
        <p:spPr bwMode="auto">
          <a:xfrm>
            <a:off x="1374286" y="5644480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0896939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20775" y="1443707"/>
            <a:ext cx="6775450" cy="407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81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552" y="1714500"/>
            <a:ext cx="7961511" cy="2162175"/>
          </a:xfrm>
        </p:spPr>
        <p:txBody>
          <a:bodyPr/>
          <a:lstStyle/>
          <a:p>
            <a:pPr algn="ctr" eaLnBrk="1" hangingPunct="1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VALLE DEL CAUCA</a:t>
            </a: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2804859789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51520" y="2660719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93639636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238822" y="1124744"/>
            <a:ext cx="5581650" cy="4572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131840" y="5661248"/>
            <a:ext cx="5616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>
                <a:latin typeface="Arial Narrow" panose="020B0606020202030204" pitchFamily="34" charset="0"/>
                <a:cs typeface="Arial" panose="020B0604020202020204" pitchFamily="34" charset="0"/>
              </a:rPr>
              <a:t>(+) (-): Aumento o disminución de la TD de cada departamento frente al año anterior.</a:t>
            </a:r>
          </a:p>
        </p:txBody>
      </p:sp>
    </p:spTree>
    <p:extLst>
      <p:ext uri="{BB962C8B-B14F-4D97-AF65-F5344CB8AC3E}">
        <p14:creationId xmlns:p14="http://schemas.microsoft.com/office/powerpoint/2010/main" val="316137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6071544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35088" y="2476500"/>
            <a:ext cx="6909320" cy="315595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6 CuadroTexto"/>
          <p:cNvSpPr txBox="1"/>
          <p:nvPr/>
        </p:nvSpPr>
        <p:spPr>
          <a:xfrm>
            <a:off x="1259632" y="105273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Valle del Cauca,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1439256" y="573325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8659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Valle del Cauca,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3569623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2413" y="2157413"/>
            <a:ext cx="6097587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42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547664" y="2852936"/>
            <a:ext cx="4679950" cy="1066800"/>
          </a:xfrm>
        </p:spPr>
        <p:txBody>
          <a:bodyPr/>
          <a:lstStyle/>
          <a:p>
            <a:pPr eaLnBrk="1" hangingPunct="1"/>
            <a:r>
              <a:rPr lang="es-CO" sz="4800" b="1" dirty="0" smtClean="0">
                <a:solidFill>
                  <a:srgbClr val="222268"/>
                </a:solidFill>
                <a:latin typeface="Arial" charset="0"/>
                <a:cs typeface="Arial" charset="0"/>
              </a:rPr>
              <a:t>¡Gracias!</a:t>
            </a:r>
            <a:endParaRPr lang="es-ES" sz="4800" b="1" dirty="0" smtClean="0">
              <a:solidFill>
                <a:srgbClr val="22226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53892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5153669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9263" y="881063"/>
            <a:ext cx="5830887" cy="48529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36512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 2014</a:t>
            </a:r>
            <a:endParaRPr lang="es-ES" sz="1600" b="1" dirty="0">
              <a:latin typeface="Arial Narrow" pitchFamily="34" charset="0"/>
            </a:endParaRP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915816" y="574545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trimestre móvil del año anterior</a:t>
            </a:r>
            <a:r>
              <a:rPr lang="es-CO" sz="1000" dirty="0" smtClean="0"/>
              <a:t>.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septiembre 2013 – febrero 2014</a:t>
            </a:r>
            <a:r>
              <a:rPr lang="es-CO" sz="1000" dirty="0" smtClean="0"/>
              <a:t>.</a:t>
            </a:r>
            <a:endParaRPr lang="es-CO" sz="1000" dirty="0"/>
          </a:p>
          <a:p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7417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0983924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74699" y="2062436"/>
            <a:ext cx="5442252" cy="273471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80728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Cali A.M.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7253068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43113" y="4813300"/>
            <a:ext cx="5057775" cy="142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6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144853045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87550" y="2205038"/>
            <a:ext cx="53213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87450" y="90872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Cali A.M.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043608" y="508518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00174" y="5373216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</p:spTree>
    <p:extLst>
      <p:ext uri="{BB962C8B-B14F-4D97-AF65-F5344CB8AC3E}">
        <p14:creationId xmlns:p14="http://schemas.microsoft.com/office/powerpoint/2010/main" val="3560236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1826834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2288" y="2099047"/>
            <a:ext cx="8226425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368176" y="899344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Cali A.M.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3641363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66863" y="4271963"/>
            <a:ext cx="5667375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7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23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6375" y="1484784"/>
            <a:ext cx="611981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36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6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600" b="1" dirty="0">
                <a:latin typeface="Arial Narrow" pitchFamily="34" charset="0"/>
              </a:rPr>
              <a:t> </a:t>
            </a:r>
            <a:r>
              <a:rPr lang="es-CO" altLang="es-CO" sz="3600" b="1" dirty="0" smtClean="0">
                <a:latin typeface="Arial Narrow" pitchFamily="34" charset="0"/>
              </a:rPr>
              <a:t>RAMA DE ACTIVIDAD </a:t>
            </a:r>
          </a:p>
          <a:p>
            <a:pPr algn="ctr"/>
            <a:endParaRPr lang="es-CO" altLang="es-CO" sz="3600" b="1" dirty="0">
              <a:latin typeface="Arial Narrow" pitchFamily="34" charset="0"/>
            </a:endParaRPr>
          </a:p>
          <a:p>
            <a:pPr algn="ctr"/>
            <a:r>
              <a:rPr lang="es-ES" altLang="es-CO" sz="3600" b="1" dirty="0" smtClean="0">
                <a:latin typeface="Arial Narrow" pitchFamily="34" charset="0"/>
              </a:rPr>
              <a:t>Trimestre móvil</a:t>
            </a:r>
            <a:endParaRPr lang="es-ES" altLang="es-CO" sz="3600" b="1" dirty="0">
              <a:latin typeface="Arial Narrow" pitchFamily="34" charset="0"/>
            </a:endParaRPr>
          </a:p>
          <a:p>
            <a:pPr algn="ctr"/>
            <a:r>
              <a:rPr lang="es-ES" altLang="es-CO" sz="3600" dirty="0" smtClean="0">
                <a:latin typeface="Arial Narrow" pitchFamily="34" charset="0"/>
              </a:rPr>
              <a:t>Febrero – abril </a:t>
            </a:r>
            <a:r>
              <a:rPr lang="es-ES" altLang="es-CO" sz="3600" dirty="0">
                <a:latin typeface="Arial Narrow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05570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77714611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1011238" y="2173288"/>
            <a:ext cx="7119937" cy="326707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59632" y="1146894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566124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79512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590362198"/>
      </p:ext>
    </p:extLst>
  </p:cSld>
  <p:clrMapOvr>
    <a:masterClrMapping/>
  </p:clrMapOvr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1559</TotalTime>
  <Words>826</Words>
  <Application>Microsoft Office PowerPoint</Application>
  <PresentationFormat>Presentación en pantalla (4:3)</PresentationFormat>
  <Paragraphs>121</Paragraphs>
  <Slides>28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Cali A.M.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</vt:lpstr>
      <vt:lpstr>Presentación de PowerPoint</vt:lpstr>
      <vt:lpstr>Presentación de PowerPoint</vt:lpstr>
      <vt:lpstr>Presentación de PowerPoint</vt:lpstr>
      <vt:lpstr>Presentación de PowerPoint</vt:lpstr>
      <vt:lpstr>VALLE DEL CAUCA  2013</vt:lpstr>
      <vt:lpstr>Presentación de PowerPoint</vt:lpstr>
      <vt:lpstr>Presentación de PowerPoint</vt:lpstr>
      <vt:lpstr>Presentación de PowerPoint</vt:lpstr>
      <vt:lpstr>¡Gracias!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123</cp:revision>
  <cp:lastPrinted>2013-09-25T20:50:41Z</cp:lastPrinted>
  <dcterms:created xsi:type="dcterms:W3CDTF">2012-08-22T15:55:17Z</dcterms:created>
  <dcterms:modified xsi:type="dcterms:W3CDTF">2014-06-16T22:35:52Z</dcterms:modified>
</cp:coreProperties>
</file>