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  <p:sldMasterId id="2147483665" r:id="rId2"/>
  </p:sldMasterIdLst>
  <p:notesMasterIdLst>
    <p:notesMasterId r:id="rId32"/>
  </p:notesMasterIdLst>
  <p:handoutMasterIdLst>
    <p:handoutMasterId r:id="rId33"/>
  </p:handoutMasterIdLst>
  <p:sldIdLst>
    <p:sldId id="291" r:id="rId3"/>
    <p:sldId id="259" r:id="rId4"/>
    <p:sldId id="260" r:id="rId5"/>
    <p:sldId id="284" r:id="rId6"/>
    <p:sldId id="261" r:id="rId7"/>
    <p:sldId id="262" r:id="rId8"/>
    <p:sldId id="263" r:id="rId9"/>
    <p:sldId id="289" r:id="rId10"/>
    <p:sldId id="264" r:id="rId11"/>
    <p:sldId id="265" r:id="rId12"/>
    <p:sldId id="285" r:id="rId13"/>
    <p:sldId id="266" r:id="rId14"/>
    <p:sldId id="267" r:id="rId15"/>
    <p:sldId id="286" r:id="rId16"/>
    <p:sldId id="268" r:id="rId17"/>
    <p:sldId id="269" r:id="rId18"/>
    <p:sldId id="287" r:id="rId19"/>
    <p:sldId id="270" r:id="rId20"/>
    <p:sldId id="292" r:id="rId21"/>
    <p:sldId id="293" r:id="rId22"/>
    <p:sldId id="294" r:id="rId23"/>
    <p:sldId id="295" r:id="rId24"/>
    <p:sldId id="296" r:id="rId25"/>
    <p:sldId id="297" r:id="rId26"/>
    <p:sldId id="298" r:id="rId27"/>
    <p:sldId id="299" r:id="rId28"/>
    <p:sldId id="300" r:id="rId29"/>
    <p:sldId id="301" r:id="rId30"/>
    <p:sldId id="302" r:id="rId31"/>
  </p:sldIdLst>
  <p:sldSz cx="9144000" cy="6858000" type="screen4x3"/>
  <p:notesSz cx="6858000" cy="9144000"/>
  <p:defaultTextStyle>
    <a:defPPr>
      <a:defRPr lang="es-C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3A3A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76" d="100"/>
          <a:sy n="76" d="100"/>
        </p:scale>
        <p:origin x="-120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2712B6-DE42-4545-AD58-A7E1B98E59DE}" type="datetimeFigureOut">
              <a:rPr lang="es-CO" smtClean="0"/>
              <a:t>16/06/2014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D187D9-8911-4A8B-B2CD-95AA35A508FD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5577852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4DF05D3-AD6F-453E-A787-CA7FCB293504}" type="datetimeFigureOut">
              <a:rPr lang="es-ES"/>
              <a:pPr>
                <a:defRPr/>
              </a:pPr>
              <a:t>16/06/2014</a:t>
            </a:fld>
            <a:endParaRPr lang="es-E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4687A9C-0948-4AC2-B42A-D23B9BF4C2A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83937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7763" y="687388"/>
            <a:ext cx="4567237" cy="3427412"/>
          </a:xfrm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7988" cy="41132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ES" altLang="es-CO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78A59B-1565-4430-8184-0ED76F067C7F}" type="slidenum">
              <a:rPr lang="es-ES" smtClean="0"/>
              <a:pPr/>
              <a:t>10</a:t>
            </a:fld>
            <a:endParaRPr lang="es-ES" smtClean="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2E5774C-329A-4446-AD3D-9017F368C157}" type="slidenum">
              <a:rPr lang="es-ES" smtClean="0"/>
              <a:pPr/>
              <a:t>12</a:t>
            </a:fld>
            <a:endParaRPr lang="es-ES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DA39ACB-4418-46AD-89F6-73DC5B9ADE69}" type="slidenum">
              <a:rPr lang="es-ES" smtClean="0"/>
              <a:pPr/>
              <a:t>13</a:t>
            </a:fld>
            <a:endParaRPr lang="es-ES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8B282E-A256-4031-AB6A-E97D5BD9D43A}" type="slidenum">
              <a:rPr lang="es-ES" smtClean="0"/>
              <a:pPr/>
              <a:t>15</a:t>
            </a:fld>
            <a:endParaRPr lang="es-ES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07AB8D4-E4E8-4C23-A13C-64B51BB12F95}" type="slidenum">
              <a:rPr lang="es-ES" smtClean="0"/>
              <a:pPr/>
              <a:t>16</a:t>
            </a:fld>
            <a:endParaRPr lang="es-E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178E909-F437-43F3-9188-B90EF5F2CD80}" type="slidenum">
              <a:rPr lang="es-ES" sz="1200"/>
              <a:pPr algn="r"/>
              <a:t>18</a:t>
            </a:fld>
            <a:endParaRPr lang="es-ES" sz="120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3EC40DB1-3089-411E-ABA2-D772F1DE33DE}" type="slidenum">
              <a:rPr lang="es-ES" altLang="es-CO"/>
              <a:pPr algn="r" eaLnBrk="1" hangingPunct="1">
                <a:spcBef>
                  <a:spcPct val="0"/>
                </a:spcBef>
              </a:pPr>
              <a:t>20</a:t>
            </a:fld>
            <a:endParaRPr lang="es-ES" altLang="es-CO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436F9786-7640-4F70-AAC5-4C19E626FF6D}" type="slidenum">
              <a:rPr lang="es-ES" altLang="es-CO"/>
              <a:pPr algn="r" eaLnBrk="1" hangingPunct="1">
                <a:spcBef>
                  <a:spcPct val="0"/>
                </a:spcBef>
              </a:pPr>
              <a:t>21</a:t>
            </a:fld>
            <a:endParaRPr lang="es-ES" altLang="es-CO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1C0D372F-7E90-4005-9C42-CFA75E250336}" type="slidenum">
              <a:rPr lang="es-ES" altLang="es-CO"/>
              <a:pPr algn="r" eaLnBrk="1" hangingPunct="1">
                <a:spcBef>
                  <a:spcPct val="0"/>
                </a:spcBef>
              </a:pPr>
              <a:t>22</a:t>
            </a:fld>
            <a:endParaRPr lang="es-ES" altLang="es-CO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7413"/>
          </a:xfrm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2336605F-1A44-47CF-AF5A-0F488784311A}" type="slidenum">
              <a:rPr lang="es-ES" altLang="es-CO"/>
              <a:pPr algn="r" eaLnBrk="1" hangingPunct="1">
                <a:spcBef>
                  <a:spcPct val="0"/>
                </a:spcBef>
              </a:pPr>
              <a:t>23</a:t>
            </a:fld>
            <a:endParaRPr lang="es-ES" altLang="es-CO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40C8DD16-18BB-4E80-A91D-C537B1F1FE89}" type="slidenum">
              <a:rPr lang="es-ES" altLang="es-CO"/>
              <a:pPr algn="r" eaLnBrk="1" hangingPunct="1">
                <a:spcBef>
                  <a:spcPct val="0"/>
                </a:spcBef>
              </a:pPr>
              <a:t>27</a:t>
            </a:fld>
            <a:endParaRPr lang="es-ES" altLang="es-CO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s-CO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s-CO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68825" cy="3427413"/>
          </a:xfrm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21C7314-CD91-4303-BA21-95DE5A1611CD}" type="slidenum">
              <a:rPr lang="es-ES" smtClean="0"/>
              <a:pPr/>
              <a:t>9</a:t>
            </a:fld>
            <a:endParaRPr lang="es-ES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6175" y="685800"/>
            <a:ext cx="4568825" cy="3427413"/>
          </a:xfrm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15615" y="260648"/>
            <a:ext cx="5680721" cy="434479"/>
          </a:xfrm>
        </p:spPr>
        <p:txBody>
          <a:bodyPr>
            <a:normAutofit/>
          </a:bodyPr>
          <a:lstStyle>
            <a:lvl1pPr algn="ctr">
              <a:lnSpc>
                <a:spcPts val="2400"/>
              </a:lnSpc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915615" y="836712"/>
            <a:ext cx="5785439" cy="576064"/>
          </a:xfrm>
        </p:spPr>
        <p:txBody>
          <a:bodyPr>
            <a:noAutofit/>
          </a:bodyPr>
          <a:lstStyle>
            <a:lvl1pPr marL="0" indent="0" algn="ctr">
              <a:buNone/>
              <a:defRPr sz="2200">
                <a:solidFill>
                  <a:schemeClr val="accent5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72546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7298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723305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204584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3081562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7683977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0121894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8635384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1929432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4050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58530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755650" y="476250"/>
            <a:ext cx="7561263" cy="56499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742327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11688" y="1412875"/>
            <a:ext cx="3705225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9521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1 obje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55650" y="476250"/>
            <a:ext cx="6343650" cy="649288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755650" y="1412875"/>
            <a:ext cx="3703638" cy="47132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11688" y="1412875"/>
            <a:ext cx="3705225" cy="227965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11688" y="3844925"/>
            <a:ext cx="3705225" cy="22812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029311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918018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56084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886200"/>
            <a:ext cx="756084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Haga clic para modificar el estilo de subtítulo del patrón</a:t>
            </a:r>
            <a:endParaRPr lang="es-CO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860032" y="260648"/>
            <a:ext cx="3598168" cy="434479"/>
          </a:xfrm>
        </p:spPr>
        <p:txBody>
          <a:bodyPr>
            <a:normAutofit/>
          </a:bodyPr>
          <a:lstStyle>
            <a:lvl1pPr>
              <a:lnSpc>
                <a:spcPts val="2400"/>
              </a:lnSpc>
              <a:defRPr sz="2000"/>
            </a:lvl1pPr>
          </a:lstStyle>
          <a:p>
            <a:r>
              <a:rPr lang="es-ES" smtClean="0"/>
              <a:t>Haga clic para modificar el estilo de título del patrón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860032" y="836712"/>
            <a:ext cx="3664496" cy="576064"/>
          </a:xfrm>
        </p:spPr>
        <p:txBody>
          <a:bodyPr>
            <a:normAutofit/>
          </a:bodyPr>
          <a:lstStyle>
            <a:lvl1pPr marL="0" indent="0" algn="r">
              <a:buNone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365440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hyperlink" Target="https://www.facebook.com/DANEColombia" TargetMode="Externa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hyperlink" Target="http://www.dane.gov.co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hyperlink" Target="https://twitter.com/dane_colombia" TargetMode="Externa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hyperlink" Target="http://www.youtube.com/user/danecolombia" TargetMode="Externa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image" Target="../media/image1.png"/><Relationship Id="rId18" Type="http://schemas.openxmlformats.org/officeDocument/2006/relationships/hyperlink" Target="http://www.dane.gov.co/" TargetMode="Externa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hyperlink" Target="https://twitter.com/dane_colombia" TargetMode="Externa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0.xml"/><Relationship Id="rId16" Type="http://schemas.openxmlformats.org/officeDocument/2006/relationships/hyperlink" Target="http://www.youtube.com/user/danecolombia" TargetMode="Externa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13.xml"/><Relationship Id="rId15" Type="http://schemas.openxmlformats.org/officeDocument/2006/relationships/image" Target="../media/image2.png"/><Relationship Id="rId10" Type="http://schemas.openxmlformats.org/officeDocument/2006/relationships/theme" Target="../theme/theme2.xml"/><Relationship Id="rId19" Type="http://schemas.openxmlformats.org/officeDocument/2006/relationships/image" Target="../media/image4.png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hyperlink" Target="https://www.facebook.com/DANEColombia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>
              <a:solidFill>
                <a:prstClr val="white"/>
              </a:solidFill>
            </a:endParaRPr>
          </a:p>
        </p:txBody>
      </p:sp>
      <p:sp>
        <p:nvSpPr>
          <p:cNvPr id="1027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8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29" name="10 Imagen">
            <a:hlinkClick r:id="rId10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11 Imagen">
            <a:hlinkClick r:id="rId12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2 Imagen">
            <a:hlinkClick r:id="rId14"/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5 Imagen">
            <a:hlinkClick r:id="rId16"/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0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6165850"/>
            <a:ext cx="9266238" cy="941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1 CuadroTexto"/>
          <p:cNvSpPr txBox="1">
            <a:spLocks noChangeArrowheads="1"/>
          </p:cNvSpPr>
          <p:nvPr userDrawn="1"/>
        </p:nvSpPr>
        <p:spPr bwMode="auto">
          <a:xfrm>
            <a:off x="6872288" y="6453188"/>
            <a:ext cx="16605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Futura Std Book" pitchFamily="34" charset="0"/>
                <a:cs typeface="Arial" charset="0"/>
              </a:defRPr>
            </a:lvl9pPr>
          </a:lstStyle>
          <a:p>
            <a:pPr>
              <a:defRPr/>
            </a:pPr>
            <a:r>
              <a:rPr lang="es-CO" altLang="es-CO" sz="1600" smtClean="0">
                <a:solidFill>
                  <a:srgbClr val="FFFFFF"/>
                </a:solidFill>
                <a:latin typeface="Calibri" pitchFamily="34" charset="0"/>
              </a:rPr>
              <a:t>www.dane.gov.co</a:t>
            </a:r>
          </a:p>
        </p:txBody>
      </p:sp>
      <p:pic>
        <p:nvPicPr>
          <p:cNvPr id="1035" name="11 Imagen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-26988"/>
            <a:ext cx="9251951" cy="149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3478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49" r:id="rId8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10 Imagen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38"/>
            <a:ext cx="9205913" cy="930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9 Rectángulo"/>
          <p:cNvSpPr/>
          <p:nvPr/>
        </p:nvSpPr>
        <p:spPr>
          <a:xfrm>
            <a:off x="0" y="6289675"/>
            <a:ext cx="9144000" cy="568325"/>
          </a:xfrm>
          <a:prstGeom prst="rect">
            <a:avLst/>
          </a:prstGeom>
          <a:solidFill>
            <a:srgbClr val="B601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CO">
              <a:solidFill>
                <a:prstClr val="white"/>
              </a:solidFill>
            </a:endParaRPr>
          </a:p>
        </p:txBody>
      </p:sp>
      <p:sp>
        <p:nvSpPr>
          <p:cNvPr id="1028" name="1 Marcador de título"/>
          <p:cNvSpPr>
            <a:spLocks noGrp="1"/>
          </p:cNvSpPr>
          <p:nvPr>
            <p:ph type="title"/>
          </p:nvPr>
        </p:nvSpPr>
        <p:spPr bwMode="auto">
          <a:xfrm>
            <a:off x="4932363" y="336550"/>
            <a:ext cx="3455987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Título 1</a:t>
            </a:r>
            <a:endParaRPr lang="es-CO" altLang="es-CO" smtClean="0"/>
          </a:p>
        </p:txBody>
      </p:sp>
      <p:sp>
        <p:nvSpPr>
          <p:cNvPr id="1029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792163" y="1125538"/>
            <a:ext cx="7596187" cy="491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CO" smtClean="0"/>
              <a:t>Haga clic para modificar el estilo de texto del patrón</a:t>
            </a:r>
          </a:p>
          <a:p>
            <a:pPr lvl="1"/>
            <a:r>
              <a:rPr lang="es-ES" altLang="es-CO" smtClean="0"/>
              <a:t>Segundo nivel</a:t>
            </a:r>
          </a:p>
          <a:p>
            <a:pPr lvl="2"/>
            <a:r>
              <a:rPr lang="es-ES" altLang="es-CO" smtClean="0"/>
              <a:t>Tercer nivel</a:t>
            </a:r>
          </a:p>
          <a:p>
            <a:pPr lvl="3"/>
            <a:r>
              <a:rPr lang="es-ES" altLang="es-CO" smtClean="0"/>
              <a:t>Cuarto nivel</a:t>
            </a:r>
          </a:p>
          <a:p>
            <a:pPr lvl="4"/>
            <a:r>
              <a:rPr lang="es-ES" altLang="es-CO" smtClean="0"/>
              <a:t>Quinto nivel</a:t>
            </a:r>
            <a:endParaRPr lang="es-CO" altLang="es-CO" smtClean="0"/>
          </a:p>
        </p:txBody>
      </p:sp>
      <p:pic>
        <p:nvPicPr>
          <p:cNvPr id="1030" name="10 Imagen">
            <a:hlinkClick r:id="rId12"/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6454775"/>
            <a:ext cx="1041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11 Imagen">
            <a:hlinkClick r:id="rId14"/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6450013"/>
            <a:ext cx="9144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12 Imagen">
            <a:hlinkClick r:id="rId16"/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7600" y="6454775"/>
            <a:ext cx="927100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15 Imagen">
            <a:hlinkClick r:id="rId18"/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38" y="6430963"/>
            <a:ext cx="143827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6682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</p:sldLayoutIdLst>
  <p:timing>
    <p:tnLst>
      <p:par>
        <p:cTn id="1" dur="indefinite" restart="never" nodeType="tmRoot"/>
      </p:par>
    </p:tnLst>
  </p:timing>
  <p:txStyles>
    <p:titleStyle>
      <a:lvl1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 kern="1200">
          <a:solidFill>
            <a:schemeClr val="bg1"/>
          </a:solidFill>
          <a:latin typeface="Calibri" panose="020F0502020204030204" pitchFamily="34" charset="0"/>
          <a:ea typeface="+mj-ea"/>
          <a:cs typeface="+mj-cs"/>
        </a:defRPr>
      </a:lvl1pPr>
      <a:lvl2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2pPr>
      <a:lvl3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3pPr>
      <a:lvl4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4pPr>
      <a:lvl5pPr algn="r" rtl="0" eaLnBrk="0" fontAlgn="base" hangingPunct="0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chemeClr val="bg1"/>
          </a:solidFill>
          <a:latin typeface="Calibri" pitchFamily="34" charset="0"/>
        </a:defRPr>
      </a:lvl5pPr>
      <a:lvl6pPr marL="4572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6pPr>
      <a:lvl7pPr marL="9144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7pPr>
      <a:lvl8pPr marL="13716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8pPr>
      <a:lvl9pPr marL="1828800" algn="r" rtl="0" eaLnBrk="1" fontAlgn="base" hangingPunct="1">
        <a:lnSpc>
          <a:spcPts val="2800"/>
        </a:lnSpc>
        <a:spcBef>
          <a:spcPct val="0"/>
        </a:spcBef>
        <a:spcAft>
          <a:spcPct val="0"/>
        </a:spcAft>
        <a:defRPr sz="2500">
          <a:solidFill>
            <a:srgbClr val="B6014C"/>
          </a:solidFill>
          <a:latin typeface="Futura Md BT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5"/>
          <p:cNvSpPr txBox="1">
            <a:spLocks noChangeArrowheads="1"/>
          </p:cNvSpPr>
          <p:nvPr/>
        </p:nvSpPr>
        <p:spPr bwMode="auto">
          <a:xfrm>
            <a:off x="651043" y="3140968"/>
            <a:ext cx="6850062" cy="26930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>
              <a:defRPr/>
            </a:pPr>
            <a:endParaRPr lang="es-ES" sz="3300" b="1" dirty="0" smtClean="0">
              <a:solidFill>
                <a:prstClr val="black"/>
              </a:solidFill>
            </a:endParaRPr>
          </a:p>
          <a:p>
            <a:pPr eaLnBrk="1" hangingPunct="1">
              <a:lnSpc>
                <a:spcPts val="6000"/>
              </a:lnSpc>
              <a:defRPr/>
            </a:pPr>
            <a:r>
              <a:rPr lang="es-ES" sz="4500" b="1" dirty="0" smtClean="0">
                <a:solidFill>
                  <a:srgbClr val="B6014C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Popayán</a:t>
            </a:r>
            <a:endParaRPr lang="es-ES" sz="4500" b="1" dirty="0">
              <a:solidFill>
                <a:srgbClr val="B6014C"/>
              </a:solidFill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eaLnBrk="1" hangingPunct="1">
              <a:defRPr/>
            </a:pPr>
            <a:r>
              <a:rPr lang="es-ES" sz="3300" b="1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2014</a:t>
            </a:r>
          </a:p>
          <a:p>
            <a:pPr eaLnBrk="1" hangingPunct="1">
              <a:defRPr/>
            </a:pPr>
            <a:endParaRPr lang="es-ES" sz="3300" dirty="0" smtClean="0">
              <a:solidFill>
                <a:prstClr val="black"/>
              </a:solidFill>
              <a:latin typeface="Arial Narrow" panose="020B0606020202030204" pitchFamily="34" charset="0"/>
            </a:endParaRPr>
          </a:p>
          <a:p>
            <a:pPr eaLnBrk="1" hangingPunct="1">
              <a:defRPr/>
            </a:pPr>
            <a:r>
              <a:rPr lang="es-ES" sz="20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Bogotá D.C., </a:t>
            </a:r>
            <a:r>
              <a:rPr lang="es-ES" sz="20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Junio </a:t>
            </a:r>
            <a:r>
              <a:rPr lang="es-ES" sz="2000" dirty="0" smtClean="0">
                <a:solidFill>
                  <a:prstClr val="black"/>
                </a:solidFill>
                <a:latin typeface="Arial Narrow" panose="020B0606020202030204" pitchFamily="34" charset="0"/>
              </a:rPr>
              <a:t>de 2014</a:t>
            </a:r>
            <a:endParaRPr lang="es-ES" dirty="0" smtClean="0">
              <a:solidFill>
                <a:prstClr val="black"/>
              </a:solidFill>
            </a:endParaRPr>
          </a:p>
        </p:txBody>
      </p:sp>
      <p:pic>
        <p:nvPicPr>
          <p:cNvPr id="5125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036"/>
          <a:stretch>
            <a:fillRect/>
          </a:stretch>
        </p:blipFill>
        <p:spPr bwMode="auto">
          <a:xfrm>
            <a:off x="-36513" y="2852738"/>
            <a:ext cx="9251951" cy="15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1 CuadroTexto"/>
          <p:cNvSpPr txBox="1">
            <a:spLocks noChangeArrowheads="1"/>
          </p:cNvSpPr>
          <p:nvPr/>
        </p:nvSpPr>
        <p:spPr bwMode="auto">
          <a:xfrm>
            <a:off x="468313" y="1587500"/>
            <a:ext cx="7975600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>
              <a:lnSpc>
                <a:spcPts val="3100"/>
              </a:lnSpc>
              <a:spcBef>
                <a:spcPct val="0"/>
              </a:spcBef>
              <a:buFontTx/>
              <a:buNone/>
            </a:pPr>
            <a:r>
              <a:rPr lang="es-CO" altLang="es-CO" sz="8800" b="1" dirty="0">
                <a:solidFill>
                  <a:srgbClr val="7F7F7F"/>
                </a:solidFill>
                <a:latin typeface="Calibri" pitchFamily="34" charset="0"/>
              </a:rPr>
              <a:t>Mercado</a:t>
            </a:r>
          </a:p>
          <a:p>
            <a:pPr>
              <a:lnSpc>
                <a:spcPts val="3800"/>
              </a:lnSpc>
              <a:spcBef>
                <a:spcPct val="0"/>
              </a:spcBef>
              <a:buFontTx/>
              <a:buNone/>
            </a:pPr>
            <a:r>
              <a:rPr lang="es-CO" altLang="es-CO" sz="8800" b="1" dirty="0">
                <a:solidFill>
                  <a:srgbClr val="000000"/>
                </a:solidFill>
                <a:latin typeface="Calibri" pitchFamily="34" charset="0"/>
              </a:rPr>
              <a:t>                 </a:t>
            </a:r>
            <a:r>
              <a:rPr lang="es-CO" altLang="es-CO" sz="8800" b="1" dirty="0">
                <a:solidFill>
                  <a:srgbClr val="B6014C"/>
                </a:solidFill>
                <a:latin typeface="Calibri" pitchFamily="34" charset="0"/>
              </a:rPr>
              <a:t>Laboral</a:t>
            </a:r>
          </a:p>
        </p:txBody>
      </p:sp>
    </p:spTree>
    <p:extLst>
      <p:ext uri="{BB962C8B-B14F-4D97-AF65-F5344CB8AC3E}">
        <p14:creationId xmlns:p14="http://schemas.microsoft.com/office/powerpoint/2010/main" val="39242128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5124" name="Text Box 3"/>
          <p:cNvSpPr txBox="1">
            <a:spLocks noChangeArrowheads="1"/>
          </p:cNvSpPr>
          <p:nvPr/>
        </p:nvSpPr>
        <p:spPr bwMode="auto">
          <a:xfrm>
            <a:off x="1907703" y="715145"/>
            <a:ext cx="59769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200" b="1" dirty="0">
                <a:latin typeface="Arial Narrow" pitchFamily="34" charset="0"/>
              </a:rPr>
              <a:t>Contribución a la variación de la población ocupada,</a:t>
            </a:r>
          </a:p>
          <a:p>
            <a:pPr algn="ctr"/>
            <a:r>
              <a:rPr lang="es-ES" sz="2200" b="1" dirty="0">
                <a:latin typeface="Arial Narrow" pitchFamily="34" charset="0"/>
              </a:rPr>
              <a:t>según ramas de actividad</a:t>
            </a:r>
          </a:p>
        </p:txBody>
      </p:sp>
      <p:sp>
        <p:nvSpPr>
          <p:cNvPr id="5125" name="Text Box 4"/>
          <p:cNvSpPr txBox="1">
            <a:spLocks noChangeArrowheads="1"/>
          </p:cNvSpPr>
          <p:nvPr/>
        </p:nvSpPr>
        <p:spPr bwMode="auto">
          <a:xfrm>
            <a:off x="468313" y="5661248"/>
            <a:ext cx="7850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200" dirty="0">
                <a:latin typeface="Arial Narrow" panose="020B0606020202030204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</p:txBody>
      </p:sp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611560" y="5220334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4113292072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84262" y="1504254"/>
            <a:ext cx="6975475" cy="34385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548531" y="1515556"/>
            <a:ext cx="6119813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CO" sz="3600" b="1" dirty="0" smtClean="0">
              <a:latin typeface="Arial Narrow" pitchFamily="34" charset="0"/>
            </a:endParaRPr>
          </a:p>
          <a:p>
            <a:pPr algn="ctr"/>
            <a:r>
              <a:rPr lang="es-ES" sz="3200" b="1" dirty="0">
                <a:latin typeface="Arial Narrow" pitchFamily="34" charset="0"/>
              </a:rPr>
              <a:t>POBLACIÓN OCUPADA</a:t>
            </a:r>
          </a:p>
          <a:p>
            <a:pPr algn="ctr"/>
            <a:r>
              <a:rPr lang="es-ES" sz="3200" b="1" dirty="0">
                <a:latin typeface="Arial Narrow" pitchFamily="34" charset="0"/>
              </a:rPr>
              <a:t> SEGÚN</a:t>
            </a:r>
          </a:p>
          <a:p>
            <a:pPr algn="ctr"/>
            <a:r>
              <a:rPr lang="es-CO" altLang="es-CO" sz="3200" b="1" dirty="0" smtClean="0">
                <a:latin typeface="Arial Narrow" pitchFamily="34" charset="0"/>
              </a:rPr>
              <a:t> </a:t>
            </a:r>
            <a:r>
              <a:rPr lang="es-CO" altLang="es-CO" sz="3200" b="1" dirty="0">
                <a:latin typeface="Arial Narrow" pitchFamily="34" charset="0"/>
              </a:rPr>
              <a:t>POSICIÓN OCUPACIONAL</a:t>
            </a: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Trimestre Móvil </a:t>
            </a:r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Febrero – Abril 2014</a:t>
            </a:r>
            <a:endParaRPr lang="es-ES" sz="36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5593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331863" y="548680"/>
            <a:ext cx="684053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y variación de la población ocupada, según posición ocupacional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1020763" y="6096000"/>
            <a:ext cx="188912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endParaRPr lang="es-ES" sz="2200" b="1"/>
          </a:p>
        </p:txBody>
      </p:sp>
      <p:sp>
        <p:nvSpPr>
          <p:cNvPr id="8" name="5 CuadroTexto"/>
          <p:cNvSpPr txBox="1">
            <a:spLocks noChangeArrowheads="1"/>
          </p:cNvSpPr>
          <p:nvPr/>
        </p:nvSpPr>
        <p:spPr bwMode="auto">
          <a:xfrm>
            <a:off x="629587" y="5157192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6763" y="5600273"/>
            <a:ext cx="9144000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s-ES" altLang="es-CO" sz="1200" dirty="0">
                <a:latin typeface="Arial Narrow" pitchFamily="34" charset="0"/>
              </a:rPr>
              <a:t>Nota </a:t>
            </a:r>
            <a:r>
              <a:rPr lang="es-ES" altLang="es-CO" sz="1200" dirty="0" smtClean="0">
                <a:latin typeface="Arial Narrow" pitchFamily="34" charset="0"/>
              </a:rPr>
              <a:t>1: </a:t>
            </a:r>
            <a:r>
              <a:rPr lang="es-ES" altLang="es-CO" sz="1200" dirty="0" smtClean="0">
                <a:latin typeface="Arial Narrow" pitchFamily="34" charset="0"/>
              </a:rPr>
              <a:t>Otras posiciones incluye: empleado del gobierno, </a:t>
            </a:r>
            <a:r>
              <a:rPr lang="es-ES" altLang="es-CO" sz="1200" dirty="0">
                <a:latin typeface="Arial Narrow" pitchFamily="34" charset="0"/>
              </a:rPr>
              <a:t>e</a:t>
            </a:r>
            <a:r>
              <a:rPr lang="es-ES" altLang="es-CO" sz="1200" dirty="0" smtClean="0">
                <a:latin typeface="Arial Narrow" pitchFamily="34" charset="0"/>
              </a:rPr>
              <a:t>mpleado domestico, patrón o empleador, trabajador familiar sin remuneración, trabajador sin remuneración en otras empresas familiares, jornalero o peón y otras.  </a:t>
            </a:r>
            <a:endParaRPr lang="es-ES" altLang="es-CO" sz="1200" dirty="0">
              <a:latin typeface="Arial Narrow" pitchFamily="34" charset="0"/>
            </a:endParaRPr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17185030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529431" y="1484784"/>
            <a:ext cx="8085137" cy="34512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7172" name="Text Box 3"/>
          <p:cNvSpPr txBox="1">
            <a:spLocks noChangeArrowheads="1"/>
          </p:cNvSpPr>
          <p:nvPr/>
        </p:nvSpPr>
        <p:spPr bwMode="auto">
          <a:xfrm>
            <a:off x="1897290" y="711200"/>
            <a:ext cx="60483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200" b="1" dirty="0">
                <a:latin typeface="Arial Narrow" pitchFamily="34" charset="0"/>
              </a:rPr>
              <a:t>Contribución a la variación de la población ocupada, </a:t>
            </a:r>
          </a:p>
          <a:p>
            <a:pPr algn="ctr"/>
            <a:r>
              <a:rPr lang="es-ES" sz="2200" b="1" dirty="0">
                <a:latin typeface="Arial Narrow" pitchFamily="34" charset="0"/>
              </a:rPr>
              <a:t>según posición ocupacional</a:t>
            </a:r>
          </a:p>
        </p:txBody>
      </p:sp>
      <p:sp>
        <p:nvSpPr>
          <p:cNvPr id="7173" name="Text Box 4"/>
          <p:cNvSpPr txBox="1">
            <a:spLocks noChangeArrowheads="1"/>
          </p:cNvSpPr>
          <p:nvPr/>
        </p:nvSpPr>
        <p:spPr bwMode="auto">
          <a:xfrm>
            <a:off x="1022350" y="6096000"/>
            <a:ext cx="184150" cy="427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50000"/>
              </a:spcBef>
            </a:pPr>
            <a:endParaRPr lang="es-ES" sz="2200" b="1"/>
          </a:p>
        </p:txBody>
      </p:sp>
      <p:sp>
        <p:nvSpPr>
          <p:cNvPr id="11" name="5 CuadroTexto"/>
          <p:cNvSpPr txBox="1">
            <a:spLocks noChangeArrowheads="1"/>
          </p:cNvSpPr>
          <p:nvPr/>
        </p:nvSpPr>
        <p:spPr bwMode="auto">
          <a:xfrm>
            <a:off x="685800" y="5157192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70632078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87437" y="1628800"/>
            <a:ext cx="6969125" cy="3290887"/>
          </a:xfrm>
          <a:prstGeom prst="rect">
            <a:avLst/>
          </a:prstGeom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6763" y="5600273"/>
            <a:ext cx="9144000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None/>
            </a:pPr>
            <a:r>
              <a:rPr lang="es-ES" altLang="es-CO" sz="1200" dirty="0">
                <a:latin typeface="Arial Narrow" pitchFamily="34" charset="0"/>
              </a:rPr>
              <a:t>Nota </a:t>
            </a:r>
            <a:r>
              <a:rPr lang="es-ES" altLang="es-CO" sz="1200" dirty="0" smtClean="0">
                <a:latin typeface="Arial Narrow" pitchFamily="34" charset="0"/>
              </a:rPr>
              <a:t>1: </a:t>
            </a:r>
            <a:r>
              <a:rPr lang="es-ES" altLang="es-CO" sz="1200" dirty="0" smtClean="0">
                <a:latin typeface="Arial Narrow" pitchFamily="34" charset="0"/>
              </a:rPr>
              <a:t>Otras posiciones incluye: empleado del gobierno, </a:t>
            </a:r>
            <a:r>
              <a:rPr lang="es-ES" altLang="es-CO" sz="1200" dirty="0">
                <a:latin typeface="Arial Narrow" pitchFamily="34" charset="0"/>
              </a:rPr>
              <a:t>e</a:t>
            </a:r>
            <a:r>
              <a:rPr lang="es-ES" altLang="es-CO" sz="1200" dirty="0" smtClean="0">
                <a:latin typeface="Arial Narrow" pitchFamily="34" charset="0"/>
              </a:rPr>
              <a:t>mpleado domestico, patrón o empleador, trabajador familiar sin remuneración, trabajador sin remuneración en otras empresas familiares, jornalero o peón y otras.  </a:t>
            </a:r>
            <a:endParaRPr lang="es-ES" altLang="es-CO" sz="12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548531" y="1649120"/>
            <a:ext cx="6119813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" sz="3200" b="1" dirty="0" smtClean="0">
              <a:latin typeface="Arial Narrow" pitchFamily="34" charset="0"/>
            </a:endParaRP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POBLACIÓN </a:t>
            </a:r>
            <a:r>
              <a:rPr lang="es-ES" sz="3200" b="1" dirty="0">
                <a:latin typeface="Arial Narrow" pitchFamily="34" charset="0"/>
              </a:rPr>
              <a:t>CESANTE</a:t>
            </a: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 SEGÚN</a:t>
            </a:r>
            <a:endParaRPr lang="es-ES" sz="3200" b="1" dirty="0">
              <a:latin typeface="Arial Narrow" pitchFamily="34" charset="0"/>
            </a:endParaRPr>
          </a:p>
          <a:p>
            <a:pPr algn="ctr"/>
            <a:r>
              <a:rPr lang="es-CO" altLang="es-CO" sz="3200" b="1" dirty="0">
                <a:latin typeface="Arial Narrow" pitchFamily="34" charset="0"/>
              </a:rPr>
              <a:t>RAMAS DE ACTIVIDAD</a:t>
            </a: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Trimestre Móvil </a:t>
            </a:r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Febrero – Abril 2014</a:t>
            </a:r>
            <a:endParaRPr lang="es-ES" sz="36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331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8196" name="Text Box 3"/>
          <p:cNvSpPr txBox="1">
            <a:spLocks noChangeArrowheads="1"/>
          </p:cNvSpPr>
          <p:nvPr/>
        </p:nvSpPr>
        <p:spPr bwMode="auto">
          <a:xfrm>
            <a:off x="1420475" y="513259"/>
            <a:ext cx="662305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y variación </a:t>
            </a:r>
            <a:r>
              <a:rPr lang="es-ES" sz="2200" b="1" dirty="0" smtClean="0">
                <a:latin typeface="Arial Narrow" pitchFamily="34" charset="0"/>
              </a:rPr>
              <a:t>de la población cesante, según </a:t>
            </a:r>
            <a:r>
              <a:rPr lang="es-ES" sz="2200" b="1" dirty="0">
                <a:latin typeface="Arial Narrow" pitchFamily="34" charset="0"/>
              </a:rPr>
              <a:t>ramas de actividad anterior</a:t>
            </a:r>
          </a:p>
        </p:txBody>
      </p:sp>
      <p:sp>
        <p:nvSpPr>
          <p:cNvPr id="8197" name="Text Box 4"/>
          <p:cNvSpPr txBox="1">
            <a:spLocks noChangeArrowheads="1"/>
          </p:cNvSpPr>
          <p:nvPr/>
        </p:nvSpPr>
        <p:spPr bwMode="auto">
          <a:xfrm>
            <a:off x="288032" y="5600106"/>
            <a:ext cx="8676456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1100" dirty="0">
                <a:latin typeface="Arial Narrow" panose="020B0606020202030204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  <a:p>
            <a:r>
              <a:rPr lang="es-CO" sz="1100" dirty="0" smtClean="0">
                <a:latin typeface="Arial Narrow" panose="020B0606020202030204" pitchFamily="34" charset="0"/>
              </a:rPr>
              <a:t>Nota</a:t>
            </a:r>
            <a:r>
              <a:rPr lang="es-CO" sz="1100" dirty="0">
                <a:latin typeface="Arial Narrow" panose="020B0606020202030204" pitchFamily="34" charset="0"/>
              </a:rPr>
              <a:t>: La suma de las participaciones puede diferir de 100%  por la no inclusión de la categoría “no informa” y por efecto de decimales.</a:t>
            </a:r>
            <a:r>
              <a:rPr lang="es-ES" sz="1600" dirty="0">
                <a:latin typeface="Arial Narrow" panose="020B0606020202030204" pitchFamily="34" charset="0"/>
              </a:rPr>
              <a:t>  </a:t>
            </a:r>
            <a:endParaRPr lang="es-ES" sz="1100" dirty="0">
              <a:latin typeface="Arial Narrow" panose="020B0606020202030204" pitchFamily="34" charset="0"/>
            </a:endParaRPr>
          </a:p>
        </p:txBody>
      </p:sp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602848" y="5286454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382620958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645457" y="1412776"/>
            <a:ext cx="7645400" cy="347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9220" name="Text Box 3"/>
          <p:cNvSpPr txBox="1">
            <a:spLocks noChangeArrowheads="1"/>
          </p:cNvSpPr>
          <p:nvPr/>
        </p:nvSpPr>
        <p:spPr bwMode="auto">
          <a:xfrm>
            <a:off x="1835696" y="858863"/>
            <a:ext cx="6048375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200" b="1" dirty="0">
                <a:latin typeface="Arial Narrow" pitchFamily="34" charset="0"/>
              </a:rPr>
              <a:t>Contribución a la variación de la población cesantes, </a:t>
            </a:r>
          </a:p>
          <a:p>
            <a:pPr algn="ctr"/>
            <a:r>
              <a:rPr lang="es-ES" sz="2200" b="1" dirty="0">
                <a:latin typeface="Arial Narrow" pitchFamily="34" charset="0"/>
              </a:rPr>
              <a:t>según ramas de actividad anterior</a:t>
            </a:r>
          </a:p>
        </p:txBody>
      </p:sp>
      <p:sp>
        <p:nvSpPr>
          <p:cNvPr id="9221" name="Text Box 4"/>
          <p:cNvSpPr txBox="1">
            <a:spLocks noChangeArrowheads="1"/>
          </p:cNvSpPr>
          <p:nvPr/>
        </p:nvSpPr>
        <p:spPr bwMode="auto">
          <a:xfrm>
            <a:off x="611188" y="5734417"/>
            <a:ext cx="7850187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100" dirty="0">
                <a:latin typeface="Arial Narrow" panose="020B0606020202030204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</p:txBody>
      </p:sp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611560" y="5517232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39190304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049338" y="1858963"/>
            <a:ext cx="6973887" cy="34369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548531" y="1721128"/>
            <a:ext cx="6119813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" sz="3200" b="1" dirty="0" smtClean="0">
              <a:latin typeface="Arial Narrow" pitchFamily="34" charset="0"/>
            </a:endParaRP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POBLACIÓN INACTIVA</a:t>
            </a:r>
            <a:endParaRPr lang="es-ES" sz="3200" b="1" dirty="0">
              <a:latin typeface="Arial Narrow" pitchFamily="34" charset="0"/>
            </a:endParaRP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 SEGÚN</a:t>
            </a:r>
            <a:endParaRPr lang="es-ES" sz="3200" b="1" dirty="0">
              <a:latin typeface="Arial Narrow" pitchFamily="34" charset="0"/>
            </a:endParaRPr>
          </a:p>
          <a:p>
            <a:pPr algn="ctr"/>
            <a:r>
              <a:rPr lang="es-CO" altLang="es-CO" sz="3200" b="1" dirty="0" smtClean="0">
                <a:latin typeface="Arial Narrow" pitchFamily="34" charset="0"/>
              </a:rPr>
              <a:t>TIPO DE ACTIVIDAD</a:t>
            </a:r>
            <a:endParaRPr lang="es-CO" altLang="es-CO" sz="3200" b="1" dirty="0">
              <a:latin typeface="Arial Narrow" pitchFamily="34" charset="0"/>
            </a:endParaRP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Trimestre Móvil </a:t>
            </a:r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Febrero – Abril 2014</a:t>
            </a:r>
            <a:endParaRPr lang="es-ES" sz="36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415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0244" name="Text Box 3"/>
          <p:cNvSpPr txBox="1">
            <a:spLocks noChangeArrowheads="1"/>
          </p:cNvSpPr>
          <p:nvPr/>
        </p:nvSpPr>
        <p:spPr bwMode="auto">
          <a:xfrm>
            <a:off x="1403648" y="711200"/>
            <a:ext cx="6875463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y variación </a:t>
            </a:r>
            <a:r>
              <a:rPr lang="es-ES" sz="2200" b="1" dirty="0" smtClean="0">
                <a:latin typeface="Arial Narrow" pitchFamily="34" charset="0"/>
              </a:rPr>
              <a:t>de </a:t>
            </a:r>
            <a:r>
              <a:rPr lang="es-ES" sz="2200" b="1" dirty="0">
                <a:latin typeface="Arial Narrow" pitchFamily="34" charset="0"/>
              </a:rPr>
              <a:t>la población inactiva,</a:t>
            </a:r>
          </a:p>
          <a:p>
            <a:pPr algn="ctr"/>
            <a:r>
              <a:rPr lang="es-ES" sz="2200" b="1" dirty="0">
                <a:latin typeface="Arial Narrow" pitchFamily="34" charset="0"/>
              </a:rPr>
              <a:t> según tipo de actividad </a:t>
            </a:r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391417" y="5617722"/>
            <a:ext cx="85010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1200" dirty="0">
                <a:latin typeface="Arial Narrow" panose="020B0606020202030204" pitchFamily="34" charset="0"/>
              </a:rPr>
              <a:t>Nota: la categoría “otros” incluye: incapacitado permanente para trabajar, rentista, pensionado, jubilado, personas que no les llama la atención o creen que no vale la pena </a:t>
            </a:r>
            <a:r>
              <a:rPr lang="es-ES" sz="1200" dirty="0" smtClean="0">
                <a:latin typeface="Arial Narrow" panose="020B0606020202030204" pitchFamily="34" charset="0"/>
              </a:rPr>
              <a:t>trabajar</a:t>
            </a:r>
            <a:endParaRPr lang="es-ES" sz="1200" dirty="0">
              <a:latin typeface="Arial Narrow" panose="020B0606020202030204" pitchFamily="34" charset="0"/>
            </a:endParaRPr>
          </a:p>
        </p:txBody>
      </p:sp>
      <p:sp>
        <p:nvSpPr>
          <p:cNvPr id="7" name="5 CuadroTexto"/>
          <p:cNvSpPr txBox="1">
            <a:spLocks noChangeArrowheads="1"/>
          </p:cNvSpPr>
          <p:nvPr/>
        </p:nvSpPr>
        <p:spPr bwMode="auto">
          <a:xfrm>
            <a:off x="539552" y="5282044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3603367013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1696341" y="1481137"/>
            <a:ext cx="5891213" cy="3663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462757" y="1859466"/>
            <a:ext cx="8291512" cy="2649537"/>
          </a:xfrm>
          <a:noFill/>
        </p:spPr>
        <p:txBody>
          <a:bodyPr/>
          <a:lstStyle/>
          <a:p>
            <a:pPr algn="ctr"/>
            <a:r>
              <a:rPr lang="es-ES" altLang="es-CO" sz="32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charset="0"/>
              </a:rPr>
              <a:t>Indicadores de mercado laboral según miembro del hogar, ingresos laborales corrientes, semanas de búsqueda de trabajo y desempleo por nivel educativo</a:t>
            </a:r>
            <a:r>
              <a:rPr lang="es-ES" altLang="es-CO" sz="40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charset="0"/>
              </a:rPr>
              <a:t>  </a:t>
            </a:r>
          </a:p>
        </p:txBody>
      </p:sp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116013" y="4509120"/>
            <a:ext cx="69850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CO" sz="3600" b="1" dirty="0" smtClean="0">
                <a:latin typeface="Calibri" pitchFamily="34" charset="0"/>
              </a:rPr>
              <a:t>I Trimestre 2014</a:t>
            </a:r>
            <a:endParaRPr lang="es-ES" altLang="es-CO" sz="3600" b="1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639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18435" name="Text Box 3"/>
          <p:cNvSpPr txBox="1">
            <a:spLocks noChangeArrowheads="1"/>
          </p:cNvSpPr>
          <p:nvPr/>
        </p:nvSpPr>
        <p:spPr bwMode="auto">
          <a:xfrm>
            <a:off x="1373001" y="1700213"/>
            <a:ext cx="6407523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ES" sz="3500" b="1" dirty="0">
                <a:latin typeface="Arial Narrow" pitchFamily="34" charset="0"/>
              </a:rPr>
              <a:t>Indicadores del mercado </a:t>
            </a:r>
            <a:r>
              <a:rPr lang="es-ES" sz="3500" b="1" dirty="0" smtClean="0">
                <a:latin typeface="Arial Narrow" pitchFamily="34" charset="0"/>
              </a:rPr>
              <a:t>laboral</a:t>
            </a:r>
          </a:p>
          <a:p>
            <a:pPr algn="ctr"/>
            <a:endParaRPr lang="es-ES" sz="1600" b="1" dirty="0">
              <a:latin typeface="Arial Narrow" pitchFamily="34" charset="0"/>
            </a:endParaRPr>
          </a:p>
          <a:p>
            <a:pPr algn="ctr"/>
            <a:r>
              <a:rPr lang="es-ES" sz="3500" b="1" dirty="0" smtClean="0">
                <a:latin typeface="Arial Narrow" pitchFamily="34" charset="0"/>
              </a:rPr>
              <a:t>24 </a:t>
            </a:r>
            <a:r>
              <a:rPr lang="es-ES" sz="3500" b="1" dirty="0">
                <a:latin typeface="Arial Narrow" pitchFamily="34" charset="0"/>
              </a:rPr>
              <a:t>ciudades y áreas metropolitanas</a:t>
            </a:r>
          </a:p>
          <a:p>
            <a:pPr algn="ctr"/>
            <a:endParaRPr lang="es-ES" sz="3500" b="1" dirty="0" smtClean="0">
              <a:latin typeface="Arial Narrow" pitchFamily="34" charset="0"/>
            </a:endParaRPr>
          </a:p>
          <a:p>
            <a:pPr algn="ctr"/>
            <a:endParaRPr lang="es-ES" sz="3500" b="1" dirty="0">
              <a:latin typeface="Arial Narrow" pitchFamily="34" charset="0"/>
            </a:endParaRPr>
          </a:p>
          <a:p>
            <a:pPr algn="ctr"/>
            <a:r>
              <a:rPr lang="es-ES" sz="3500" b="1" dirty="0" smtClean="0">
                <a:latin typeface="Arial Narrow" pitchFamily="34" charset="0"/>
              </a:rPr>
              <a:t>Trimestre Móvil </a:t>
            </a:r>
            <a:endParaRPr lang="es-ES" sz="3500" b="1" dirty="0">
              <a:latin typeface="Arial Narrow" pitchFamily="34" charset="0"/>
            </a:endParaRPr>
          </a:p>
          <a:p>
            <a:pPr algn="ctr"/>
            <a:r>
              <a:rPr lang="es-ES" sz="3300" b="1" dirty="0" smtClean="0">
                <a:latin typeface="Arial Narrow" pitchFamily="34" charset="0"/>
              </a:rPr>
              <a:t>Febrero – Abril 2014</a:t>
            </a:r>
            <a:endParaRPr lang="es-ES" sz="33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1071562" y="720182"/>
            <a:ext cx="7267575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 Indicadores de mercado laboral, según miembro del hogar</a:t>
            </a:r>
          </a:p>
        </p:txBody>
      </p:sp>
      <p:sp>
        <p:nvSpPr>
          <p:cNvPr id="21508" name="7 CuadroTexto"/>
          <p:cNvSpPr txBox="1">
            <a:spLocks noChangeArrowheads="1"/>
          </p:cNvSpPr>
          <p:nvPr/>
        </p:nvSpPr>
        <p:spPr bwMode="auto">
          <a:xfrm>
            <a:off x="179387" y="5767388"/>
            <a:ext cx="19208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400" dirty="0">
                <a:latin typeface="Calibri" pitchFamily="34" charset="0"/>
              </a:rPr>
              <a:t>Fuente: GEIH - DANE</a:t>
            </a:r>
            <a:endParaRPr lang="es-ES" altLang="es-CO" sz="1400" dirty="0">
              <a:latin typeface="Calibri" pitchFamily="34" charset="0"/>
            </a:endParaRPr>
          </a:p>
        </p:txBody>
      </p:sp>
      <p:sp>
        <p:nvSpPr>
          <p:cNvPr id="21509" name="Rectangle 3"/>
          <p:cNvSpPr txBox="1">
            <a:spLocks noChangeArrowheads="1"/>
          </p:cNvSpPr>
          <p:nvPr/>
        </p:nvSpPr>
        <p:spPr bwMode="auto">
          <a:xfrm>
            <a:off x="5489575" y="185738"/>
            <a:ext cx="3511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endParaRPr lang="en-US" altLang="es-CO" sz="2000" b="1" i="1">
              <a:latin typeface="Arial Narrow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925762411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09575" y="1628800"/>
            <a:ext cx="8239125" cy="3960439"/>
          </a:xfrm>
          <a:prstGeom prst="rect">
            <a:avLst/>
          </a:prstGeom>
          <a:noFill/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21569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1092896" y="639394"/>
            <a:ext cx="7267575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 Ingresos laborales corrientes </a:t>
            </a:r>
          </a:p>
        </p:txBody>
      </p:sp>
      <p:sp>
        <p:nvSpPr>
          <p:cNvPr id="22532" name="7 CuadroTexto"/>
          <p:cNvSpPr txBox="1">
            <a:spLocks noChangeArrowheads="1"/>
          </p:cNvSpPr>
          <p:nvPr/>
        </p:nvSpPr>
        <p:spPr bwMode="auto">
          <a:xfrm>
            <a:off x="179388" y="5767388"/>
            <a:ext cx="19208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400" dirty="0">
                <a:latin typeface="Calibri" pitchFamily="34" charset="0"/>
              </a:rPr>
              <a:t>Fuente: GEIH - DANE</a:t>
            </a:r>
            <a:endParaRPr lang="es-ES" altLang="es-CO" sz="1400" dirty="0">
              <a:latin typeface="Calibri" pitchFamily="34" charset="0"/>
            </a:endParaRP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7451725" y="1341438"/>
            <a:ext cx="720725" cy="34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es-ES" altLang="es-CO" sz="1600">
                <a:latin typeface="Calibri" pitchFamily="34" charset="0"/>
              </a:rPr>
              <a:t>miles</a:t>
            </a:r>
          </a:p>
        </p:txBody>
      </p:sp>
      <p:sp>
        <p:nvSpPr>
          <p:cNvPr id="22534" name="Rectangle 3"/>
          <p:cNvSpPr txBox="1">
            <a:spLocks noChangeArrowheads="1"/>
          </p:cNvSpPr>
          <p:nvPr/>
        </p:nvSpPr>
        <p:spPr bwMode="auto">
          <a:xfrm>
            <a:off x="5489575" y="185738"/>
            <a:ext cx="3511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endParaRPr lang="en-US" altLang="es-CO" sz="2000" b="1" i="1">
              <a:latin typeface="Arial Narrow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570672501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394520" y="1706619"/>
            <a:ext cx="6664325" cy="3856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1228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1060450" y="1176338"/>
            <a:ext cx="7491413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>
                <a:latin typeface="Arial Narrow" pitchFamily="34" charset="0"/>
              </a:rPr>
              <a:t>Promedio de semanas de búsqueda de trabajo</a:t>
            </a:r>
          </a:p>
        </p:txBody>
      </p:sp>
      <p:sp>
        <p:nvSpPr>
          <p:cNvPr id="23556" name="38 CuadroTexto"/>
          <p:cNvSpPr txBox="1">
            <a:spLocks noChangeArrowheads="1"/>
          </p:cNvSpPr>
          <p:nvPr/>
        </p:nvSpPr>
        <p:spPr bwMode="auto">
          <a:xfrm>
            <a:off x="100012" y="5661248"/>
            <a:ext cx="19208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400" dirty="0">
                <a:latin typeface="Calibri" pitchFamily="34" charset="0"/>
              </a:rPr>
              <a:t>Fuente: GEIH - DANE</a:t>
            </a:r>
            <a:endParaRPr lang="es-ES" altLang="es-CO" sz="1400" dirty="0">
              <a:latin typeface="Calibri" pitchFamily="34" charset="0"/>
            </a:endParaRPr>
          </a:p>
        </p:txBody>
      </p:sp>
      <p:sp>
        <p:nvSpPr>
          <p:cNvPr id="23557" name="Rectangle 3"/>
          <p:cNvSpPr txBox="1">
            <a:spLocks noChangeArrowheads="1"/>
          </p:cNvSpPr>
          <p:nvPr/>
        </p:nvSpPr>
        <p:spPr bwMode="auto">
          <a:xfrm>
            <a:off x="5489575" y="185738"/>
            <a:ext cx="3511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endParaRPr lang="en-US" altLang="es-CO" sz="2000" b="1" i="1">
              <a:latin typeface="Arial Narrow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628653769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14425" y="1912938"/>
            <a:ext cx="6969125" cy="3484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5061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1071563" y="571501"/>
            <a:ext cx="7267575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 Tasa de desempleo, según nivel educativo</a:t>
            </a:r>
          </a:p>
        </p:txBody>
      </p:sp>
      <p:sp>
        <p:nvSpPr>
          <p:cNvPr id="24580" name="7 CuadroTexto"/>
          <p:cNvSpPr txBox="1">
            <a:spLocks noChangeArrowheads="1"/>
          </p:cNvSpPr>
          <p:nvPr/>
        </p:nvSpPr>
        <p:spPr bwMode="auto">
          <a:xfrm>
            <a:off x="195662" y="5767388"/>
            <a:ext cx="19208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O" altLang="es-CO" sz="1400" dirty="0">
                <a:latin typeface="Calibri" pitchFamily="34" charset="0"/>
              </a:rPr>
              <a:t>Fuente: GEIH - DANE</a:t>
            </a:r>
            <a:endParaRPr lang="es-ES" altLang="es-CO" sz="1400" dirty="0">
              <a:latin typeface="Calibri" pitchFamily="34" charset="0"/>
            </a:endParaRPr>
          </a:p>
        </p:txBody>
      </p:sp>
      <p:sp>
        <p:nvSpPr>
          <p:cNvPr id="24581" name="Rectangle 3"/>
          <p:cNvSpPr txBox="1">
            <a:spLocks noChangeArrowheads="1"/>
          </p:cNvSpPr>
          <p:nvPr/>
        </p:nvSpPr>
        <p:spPr bwMode="auto">
          <a:xfrm>
            <a:off x="5489575" y="185738"/>
            <a:ext cx="35115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>
              <a:spcBef>
                <a:spcPct val="0"/>
              </a:spcBef>
              <a:buFontTx/>
              <a:buNone/>
            </a:pPr>
            <a:endParaRPr lang="en-US" altLang="es-CO" sz="2000" b="1" i="1">
              <a:latin typeface="Arial Narrow" pitchFamily="34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100384361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49259" y="1124744"/>
            <a:ext cx="7267575" cy="437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0990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type="ctrTitle" idx="4294967295"/>
          </p:nvPr>
        </p:nvSpPr>
        <p:spPr>
          <a:xfrm>
            <a:off x="899592" y="2420888"/>
            <a:ext cx="7313612" cy="2162175"/>
          </a:xfrm>
        </p:spPr>
        <p:txBody>
          <a:bodyPr/>
          <a:lstStyle/>
          <a:p>
            <a:pPr algn="ctr" eaLnBrk="1" hangingPunct="1"/>
            <a:r>
              <a:rPr lang="es-CO" altLang="es-CO" sz="36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charset="0"/>
              </a:rPr>
              <a:t>TAMAÑO DE LA MUESTRA</a:t>
            </a:r>
            <a:br>
              <a:rPr lang="es-CO" altLang="es-CO" sz="36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charset="0"/>
              </a:rPr>
            </a:br>
            <a:r>
              <a:rPr lang="es-CO" altLang="es-CO" sz="36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charset="0"/>
              </a:rPr>
              <a:t> </a:t>
            </a:r>
            <a:br>
              <a:rPr lang="es-CO" altLang="es-CO" sz="36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charset="0"/>
              </a:rPr>
            </a:br>
            <a:r>
              <a:rPr lang="es-CO" altLang="es-CO" sz="3600" b="1" dirty="0" smtClean="0">
                <a:solidFill>
                  <a:schemeClr val="tx1"/>
                </a:solidFill>
                <a:latin typeface="Arial Narrow" panose="020B0606020202030204" pitchFamily="34" charset="0"/>
                <a:cs typeface="Arial" charset="0"/>
              </a:rPr>
              <a:t>SEGMENTOS</a:t>
            </a:r>
            <a:endParaRPr lang="es-ES" altLang="es-CO" sz="3600" b="1" dirty="0" smtClean="0">
              <a:solidFill>
                <a:schemeClr val="tx1"/>
              </a:solidFill>
              <a:latin typeface="Arial Narrow" panose="020B0606020202030204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4086232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921950" y="711200"/>
            <a:ext cx="7175500" cy="1128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3500" b="1" dirty="0">
                <a:latin typeface="Arial Narrow" pitchFamily="34" charset="0"/>
              </a:rPr>
              <a:t>Número de segmentos para 11 ciudades</a:t>
            </a:r>
            <a:endParaRPr lang="es-ES" altLang="es-CO" sz="3300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s-ES" altLang="es-CO" sz="3300" dirty="0">
              <a:latin typeface="Arial Narrow" pitchFamily="34" charset="0"/>
            </a:endParaRPr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1989138"/>
            <a:ext cx="6626225" cy="379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73398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ctrTitle" idx="4294967295"/>
          </p:nvPr>
        </p:nvSpPr>
        <p:spPr>
          <a:xfrm>
            <a:off x="285750" y="1714500"/>
            <a:ext cx="8501063" cy="2162175"/>
          </a:xfrm>
        </p:spPr>
        <p:txBody>
          <a:bodyPr/>
          <a:lstStyle/>
          <a:p>
            <a:pPr algn="ctr" eaLnBrk="1" hangingPunct="1">
              <a:lnSpc>
                <a:spcPct val="100000"/>
              </a:lnSpc>
            </a:pPr>
            <a:r>
              <a:rPr lang="es-CO" altLang="es-CO" sz="48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CAUCA</a:t>
            </a:r>
            <a:br>
              <a:rPr lang="es-CO" altLang="es-CO" sz="48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</a:br>
            <a:r>
              <a:rPr lang="es-CO" altLang="es-CO" sz="4800" b="1" dirty="0" smtClean="0">
                <a:solidFill>
                  <a:schemeClr val="tx1"/>
                </a:solidFill>
                <a:latin typeface="Arial" charset="0"/>
                <a:cs typeface="Arial" charset="0"/>
              </a:rPr>
              <a:t>2013</a:t>
            </a:r>
            <a:endParaRPr lang="es-ES" altLang="es-CO" sz="4800" b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sp>
        <p:nvSpPr>
          <p:cNvPr id="27651" name="Text Box 4"/>
          <p:cNvSpPr txBox="1">
            <a:spLocks noChangeArrowheads="1"/>
          </p:cNvSpPr>
          <p:nvPr/>
        </p:nvSpPr>
        <p:spPr bwMode="auto">
          <a:xfrm>
            <a:off x="971550" y="4652962"/>
            <a:ext cx="7143750" cy="541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50000"/>
              </a:spcBef>
              <a:buFontTx/>
              <a:buNone/>
            </a:pPr>
            <a:r>
              <a:rPr lang="es-ES" altLang="es-CO" sz="1800" dirty="0">
                <a:latin typeface="Calibri" pitchFamily="34" charset="0"/>
              </a:rPr>
              <a:t>Datos expandidos con proyecciones de población, con base en los resultados del censo 2005</a:t>
            </a:r>
          </a:p>
        </p:txBody>
      </p:sp>
    </p:spTree>
    <p:extLst>
      <p:ext uri="{BB962C8B-B14F-4D97-AF65-F5344CB8AC3E}">
        <p14:creationId xmlns:p14="http://schemas.microsoft.com/office/powerpoint/2010/main" val="3501285074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s-CO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650904" y="279041"/>
            <a:ext cx="70802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1800" b="1" dirty="0">
                <a:latin typeface="Calibri" pitchFamily="34" charset="0"/>
              </a:rPr>
              <a:t>INDICADORES DE MERCADO LABORAL POR DEPARTAMENTOS </a:t>
            </a:r>
            <a:r>
              <a:rPr lang="es-ES" altLang="es-CO" sz="1800" b="1" dirty="0" smtClean="0">
                <a:latin typeface="Calibri" pitchFamily="34" charset="0"/>
              </a:rPr>
              <a:t>2013</a:t>
            </a:r>
            <a:endParaRPr lang="es-ES" altLang="es-CO" sz="1800" dirty="0">
              <a:latin typeface="Calibri" pitchFamily="34" charset="0"/>
            </a:endParaRP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endParaRPr lang="en-US" altLang="es-CO">
              <a:latin typeface="Times New Roman" pitchFamily="18" charset="0"/>
            </a:endParaRPr>
          </a:p>
        </p:txBody>
      </p:sp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2428482344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051720" y="711200"/>
            <a:ext cx="5292725" cy="536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0110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096020619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12825" y="1681163"/>
            <a:ext cx="7323138" cy="3998912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953852" y="414201"/>
            <a:ext cx="7236296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s-ES" sz="2200" b="1" dirty="0"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/>
            <a:r>
              <a:rPr lang="es-CO" sz="2200" b="1" dirty="0" smtClean="0">
                <a:latin typeface="Arial Narrow" pitchFamily="34" charset="0"/>
              </a:rPr>
              <a:t>CAUCA</a:t>
            </a:r>
            <a:endParaRPr lang="es-ES" sz="2200" b="1" dirty="0">
              <a:latin typeface="Arial Narrow" pitchFamily="34" charset="0"/>
            </a:endParaRPr>
          </a:p>
          <a:p>
            <a:pPr algn="ctr" eaLnBrk="1" hangingPunct="1"/>
            <a:r>
              <a:rPr lang="es-ES" sz="2200" b="1" dirty="0">
                <a:latin typeface="Arial Narrow" pitchFamily="34" charset="0"/>
              </a:rPr>
              <a:t>Anual </a:t>
            </a:r>
            <a:r>
              <a:rPr lang="es-CO" sz="2200" b="1" dirty="0">
                <a:latin typeface="Arial Narrow" pitchFamily="34" charset="0"/>
              </a:rPr>
              <a:t>(</a:t>
            </a:r>
            <a:r>
              <a:rPr lang="es-ES" sz="2200" b="1" dirty="0" smtClean="0">
                <a:latin typeface="Arial Narrow" pitchFamily="34" charset="0"/>
              </a:rPr>
              <a:t>2007 </a:t>
            </a:r>
            <a:r>
              <a:rPr lang="es-CO" sz="2200" b="1" dirty="0">
                <a:latin typeface="Arial Narrow" pitchFamily="34" charset="0"/>
              </a:rPr>
              <a:t>-</a:t>
            </a:r>
            <a:r>
              <a:rPr lang="es-ES" sz="2200" b="1" dirty="0">
                <a:latin typeface="Arial Narrow" pitchFamily="34" charset="0"/>
              </a:rPr>
              <a:t> </a:t>
            </a:r>
            <a:r>
              <a:rPr lang="es-ES" sz="2200" b="1" dirty="0" smtClean="0">
                <a:latin typeface="Arial Narrow" pitchFamily="34" charset="0"/>
              </a:rPr>
              <a:t>2013</a:t>
            </a:r>
            <a:r>
              <a:rPr lang="es-CO" sz="2200" b="1" dirty="0" smtClean="0">
                <a:latin typeface="Arial Narrow" pitchFamily="34" charset="0"/>
              </a:rPr>
              <a:t>)</a:t>
            </a:r>
            <a:endParaRPr lang="es-ES" sz="22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3169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1084496853"/>
              </p:ext>
            </p:extLst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43608" y="1700808"/>
            <a:ext cx="6892057" cy="3927078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3" name="2 Rectángulo"/>
          <p:cNvSpPr/>
          <p:nvPr/>
        </p:nvSpPr>
        <p:spPr>
          <a:xfrm>
            <a:off x="1475656" y="548680"/>
            <a:ext cx="633670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es-ES" sz="2200" b="1" dirty="0">
                <a:latin typeface="Arial Narrow" pitchFamily="34" charset="0"/>
              </a:rPr>
              <a:t>Tasa de subempleo subjetivo</a:t>
            </a:r>
          </a:p>
          <a:p>
            <a:pPr algn="ctr" eaLnBrk="1" hangingPunct="1"/>
            <a:r>
              <a:rPr lang="es-CO" sz="2200" b="1" dirty="0" smtClean="0">
                <a:latin typeface="Arial Narrow" pitchFamily="34" charset="0"/>
              </a:rPr>
              <a:t>CAUCA</a:t>
            </a:r>
            <a:endParaRPr lang="es-CO" sz="2200" b="1" dirty="0">
              <a:latin typeface="Arial Narrow" pitchFamily="34" charset="0"/>
            </a:endParaRPr>
          </a:p>
          <a:p>
            <a:pPr algn="ctr" eaLnBrk="1" hangingPunct="1"/>
            <a:r>
              <a:rPr lang="es-ES" sz="2200" b="1" dirty="0">
                <a:latin typeface="Arial Narrow" pitchFamily="34" charset="0"/>
              </a:rPr>
              <a:t>Anual </a:t>
            </a:r>
            <a:r>
              <a:rPr lang="es-CO" sz="2200" b="1" dirty="0">
                <a:latin typeface="Arial Narrow" pitchFamily="34" charset="0"/>
              </a:rPr>
              <a:t>(</a:t>
            </a:r>
            <a:r>
              <a:rPr lang="es-ES" sz="2200" b="1" dirty="0">
                <a:latin typeface="Arial Narrow" pitchFamily="34" charset="0"/>
              </a:rPr>
              <a:t>2007 </a:t>
            </a:r>
            <a:r>
              <a:rPr lang="es-CO" sz="2200" b="1" dirty="0">
                <a:latin typeface="Arial Narrow" pitchFamily="34" charset="0"/>
              </a:rPr>
              <a:t>-</a:t>
            </a:r>
            <a:r>
              <a:rPr lang="es-ES" sz="2200" b="1" dirty="0">
                <a:latin typeface="Arial Narrow" pitchFamily="34" charset="0"/>
              </a:rPr>
              <a:t> 2013</a:t>
            </a:r>
            <a:r>
              <a:rPr lang="es-CO" sz="2200" b="1" dirty="0">
                <a:latin typeface="Arial Narrow" pitchFamily="34" charset="0"/>
              </a:rPr>
              <a:t>)</a:t>
            </a:r>
            <a:endParaRPr lang="es-ES" sz="22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946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107504" y="2413337"/>
            <a:ext cx="2736304" cy="1431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ES" sz="2000" b="1" dirty="0">
                <a:latin typeface="Arial Narrow" pitchFamily="34" charset="0"/>
              </a:rPr>
              <a:t>Indicadores de mercado laboral por ciudad</a:t>
            </a:r>
          </a:p>
          <a:p>
            <a:pPr algn="ctr"/>
            <a:endParaRPr lang="es-ES" sz="1100" b="1" dirty="0" smtClean="0">
              <a:latin typeface="Arial Narrow" pitchFamily="34" charset="0"/>
            </a:endParaRPr>
          </a:p>
          <a:p>
            <a:pPr algn="ctr"/>
            <a:r>
              <a:rPr lang="es-ES" sz="2000" b="1" dirty="0" smtClean="0">
                <a:latin typeface="Arial Narrow" pitchFamily="34" charset="0"/>
              </a:rPr>
              <a:t>Trimestre Móvil </a:t>
            </a:r>
          </a:p>
          <a:p>
            <a:pPr algn="ctr"/>
            <a:r>
              <a:rPr lang="es-ES" sz="1600" b="1" dirty="0" smtClean="0">
                <a:latin typeface="Arial Narrow" pitchFamily="34" charset="0"/>
              </a:rPr>
              <a:t>Febrero </a:t>
            </a:r>
            <a:r>
              <a:rPr lang="es-ES" sz="1600" b="1" dirty="0">
                <a:latin typeface="Arial Narrow" pitchFamily="34" charset="0"/>
              </a:rPr>
              <a:t>– </a:t>
            </a:r>
            <a:r>
              <a:rPr lang="es-ES" sz="1600" b="1" dirty="0" smtClean="0">
                <a:latin typeface="Arial Narrow" pitchFamily="34" charset="0"/>
              </a:rPr>
              <a:t>Abril 2014</a:t>
            </a:r>
            <a:endParaRPr lang="es-ES" sz="2000" b="1" dirty="0">
              <a:latin typeface="Arial Narrow" pitchFamily="34" charset="0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2400">
              <a:latin typeface="Times New Roman" pitchFamily="18" charset="0"/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2915816" y="5899991"/>
            <a:ext cx="56886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1000" dirty="0"/>
              <a:t>(+) (-): Aumento o disminución de la TD de cada ciudad frente al mismo </a:t>
            </a:r>
            <a:r>
              <a:rPr lang="es-CO" sz="1000" dirty="0" smtClean="0"/>
              <a:t>trimestre móvil  </a:t>
            </a:r>
            <a:r>
              <a:rPr lang="es-CO" sz="1000" dirty="0"/>
              <a:t>del año anterior</a:t>
            </a:r>
            <a:r>
              <a:rPr lang="es-CO" sz="1000" dirty="0" smtClean="0"/>
              <a:t>.</a:t>
            </a:r>
            <a:endParaRPr lang="es-CO" sz="1000" dirty="0"/>
          </a:p>
        </p:txBody>
      </p:sp>
      <p:pic>
        <p:nvPicPr>
          <p:cNvPr id="4" name="3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705527064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987675" y="211138"/>
            <a:ext cx="5961063" cy="5781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2053" name="Text Box 3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2400">
              <a:latin typeface="Times New Roman" pitchFamily="18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187450" y="548680"/>
            <a:ext cx="676910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Tasa global de participación, ocupación y desempleo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latin typeface="Arial Narrow" pitchFamily="34" charset="0"/>
              </a:rPr>
              <a:t>Popayán</a:t>
            </a: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sz="2400" b="1" dirty="0" smtClean="0">
                <a:latin typeface="Arial Narrow" pitchFamily="34" charset="0"/>
              </a:rPr>
              <a:t>Febrero – Abril </a:t>
            </a:r>
            <a:r>
              <a:rPr lang="es-ES" sz="2400" dirty="0" smtClean="0">
                <a:latin typeface="Arial Narrow" pitchFamily="34" charset="0"/>
              </a:rPr>
              <a:t>(</a:t>
            </a:r>
            <a:r>
              <a:rPr lang="es-ES" altLang="es-CO" sz="2200" b="1" dirty="0" smtClean="0">
                <a:latin typeface="Arial Narrow" pitchFamily="34" charset="0"/>
              </a:rPr>
              <a:t>2008 </a:t>
            </a:r>
            <a:r>
              <a:rPr lang="es-ES" altLang="es-CO" sz="2200" b="1" dirty="0"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latin typeface="Arial Narrow" pitchFamily="34" charset="0"/>
              </a:rPr>
              <a:t>2014)</a:t>
            </a:r>
            <a:endParaRPr lang="es-ES" altLang="es-CO" sz="2200" b="1" dirty="0">
              <a:latin typeface="Arial Narrow" pitchFamily="34" charset="0"/>
            </a:endParaRPr>
          </a:p>
        </p:txBody>
      </p:sp>
      <p:pic>
        <p:nvPicPr>
          <p:cNvPr id="6" name="5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4024659848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39593" y="1749370"/>
            <a:ext cx="5774284" cy="2749659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" name="4 Imagen"/>
          <p:cNvPicPr/>
          <p:nvPr>
            <p:extLst>
              <p:ext uri="{D42A27DB-BD31-4B8C-83A1-F6EECF244321}">
                <p14:modId xmlns:p14="http://schemas.microsoft.com/office/powerpoint/2010/main" val="3835180876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303748" y="4509120"/>
            <a:ext cx="4536504" cy="1576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744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2053" name="Text Box 3"/>
          <p:cNvSpPr txBox="1">
            <a:spLocks noChangeArrowheads="1"/>
          </p:cNvSpPr>
          <p:nvPr/>
        </p:nvSpPr>
        <p:spPr bwMode="auto">
          <a:xfrm>
            <a:off x="1335088" y="2667000"/>
            <a:ext cx="3921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2400">
              <a:latin typeface="Times New Roman" pitchFamily="18" charset="0"/>
            </a:endParaRPr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1183969" y="711200"/>
            <a:ext cx="6769100" cy="1138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>
                <a:latin typeface="Arial Narrow" pitchFamily="34" charset="0"/>
              </a:rPr>
              <a:t>Tasa de </a:t>
            </a:r>
            <a:r>
              <a:rPr lang="es-ES" altLang="es-CO" sz="2200" b="1" dirty="0" smtClean="0">
                <a:latin typeface="Arial Narrow" pitchFamily="34" charset="0"/>
              </a:rPr>
              <a:t>subempleo </a:t>
            </a:r>
            <a:r>
              <a:rPr lang="es-ES" altLang="es-CO" sz="2200" b="1" dirty="0">
                <a:latin typeface="Arial Narrow" pitchFamily="34" charset="0"/>
              </a:rPr>
              <a:t>subjetivo y objetivo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ES" altLang="es-CO" sz="2200" b="1" dirty="0" smtClean="0">
                <a:latin typeface="Arial Narrow" pitchFamily="34" charset="0"/>
              </a:rPr>
              <a:t>Popayán</a:t>
            </a:r>
            <a:endParaRPr lang="es-ES" altLang="es-CO" sz="2200" b="1" dirty="0">
              <a:latin typeface="Arial Narrow" pitchFamily="34" charset="0"/>
            </a:endParaRPr>
          </a:p>
          <a:p>
            <a:pPr algn="ctr" eaLnBrk="1" hangingPunct="1">
              <a:spcBef>
                <a:spcPct val="0"/>
              </a:spcBef>
              <a:buNone/>
            </a:pPr>
            <a:r>
              <a:rPr lang="es-ES" sz="2400" b="1" dirty="0" smtClean="0">
                <a:latin typeface="Arial Narrow" pitchFamily="34" charset="0"/>
              </a:rPr>
              <a:t>Febrero – Abril </a:t>
            </a:r>
            <a:r>
              <a:rPr lang="es-ES" sz="2400" dirty="0" smtClean="0">
                <a:latin typeface="Arial Narrow" pitchFamily="34" charset="0"/>
              </a:rPr>
              <a:t>(</a:t>
            </a:r>
            <a:r>
              <a:rPr lang="es-ES" altLang="es-CO" sz="2200" b="1" dirty="0" smtClean="0">
                <a:latin typeface="Arial Narrow" pitchFamily="34" charset="0"/>
              </a:rPr>
              <a:t>2008 </a:t>
            </a:r>
            <a:r>
              <a:rPr lang="es-ES" altLang="es-CO" sz="2200" b="1" dirty="0">
                <a:latin typeface="Arial Narrow" pitchFamily="34" charset="0"/>
              </a:rPr>
              <a:t>– </a:t>
            </a:r>
            <a:r>
              <a:rPr lang="es-ES" altLang="es-CO" sz="2200" b="1" dirty="0" smtClean="0">
                <a:latin typeface="Arial Narrow" pitchFamily="34" charset="0"/>
              </a:rPr>
              <a:t>2014)</a:t>
            </a:r>
            <a:endParaRPr lang="es-ES" altLang="es-CO" sz="2200" b="1" dirty="0">
              <a:latin typeface="Arial Narrow" pitchFamily="34" charset="0"/>
            </a:endParaRPr>
          </a:p>
        </p:txBody>
      </p:sp>
      <p:sp>
        <p:nvSpPr>
          <p:cNvPr id="9" name="Rectangle 4"/>
          <p:cNvSpPr>
            <a:spLocks noChangeArrowheads="1"/>
          </p:cNvSpPr>
          <p:nvPr/>
        </p:nvSpPr>
        <p:spPr bwMode="auto">
          <a:xfrm>
            <a:off x="769159" y="5445224"/>
            <a:ext cx="75882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Futura Std Book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Futura Std Book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Futura Std Book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Futura Std Book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Futura Std Book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s-ES" altLang="es-CO" sz="900" dirty="0">
                <a:latin typeface="Arial" charset="0"/>
              </a:rPr>
              <a:t>El </a:t>
            </a:r>
            <a:r>
              <a:rPr lang="es-ES" altLang="es-CO" sz="900" b="1" dirty="0">
                <a:latin typeface="Arial" charset="0"/>
              </a:rPr>
              <a:t>subempleo subjetivo</a:t>
            </a:r>
            <a:r>
              <a:rPr lang="es-ES" altLang="es-CO" sz="900" dirty="0">
                <a:latin typeface="Arial" charset="0"/>
              </a:rPr>
              <a:t> se refiere al simple deseo  manifestado por el trabajador de mejorar sus ingresos, el número de horas trabajadas o tener una labor más propia de sus personales competencias.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s-ES" altLang="es-CO" sz="900" dirty="0">
                <a:latin typeface="Arial" charset="0"/>
              </a:rPr>
              <a:t>El </a:t>
            </a:r>
            <a:r>
              <a:rPr lang="es-ES" altLang="es-CO" sz="900" b="1" dirty="0">
                <a:latin typeface="Arial" charset="0"/>
              </a:rPr>
              <a:t>subempleo objetivo</a:t>
            </a:r>
            <a:r>
              <a:rPr lang="es-ES" altLang="es-CO" sz="900" dirty="0">
                <a:latin typeface="Arial" charset="0"/>
              </a:rPr>
              <a:t> comprende a quienes tienen el deseo, pero además han hecho una gestión para materializar su aspiración y están en disposición de efectuar el cambio. </a:t>
            </a:r>
          </a:p>
        </p:txBody>
      </p:sp>
      <p:sp>
        <p:nvSpPr>
          <p:cNvPr id="10" name="9 CuadroTexto"/>
          <p:cNvSpPr txBox="1">
            <a:spLocks noChangeArrowheads="1"/>
          </p:cNvSpPr>
          <p:nvPr/>
        </p:nvSpPr>
        <p:spPr bwMode="auto">
          <a:xfrm>
            <a:off x="828868" y="5066020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3" name="2 Imagen"/>
          <p:cNvPicPr>
            <a:picLocks noChangeAspect="1" noChangeArrowheads="1"/>
          </p:cNvPicPr>
          <p:nvPr>
            <p:extLst>
              <p:ext uri="{D42A27DB-BD31-4B8C-83A1-F6EECF244321}">
                <p14:modId xmlns:p14="http://schemas.microsoft.com/office/powerpoint/2010/main" val="3587847298"/>
              </p:ext>
            </p:extLst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161799" y="1854200"/>
            <a:ext cx="6613525" cy="309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3076" name="Rectangle 2"/>
          <p:cNvSpPr>
            <a:spLocks noChangeArrowheads="1"/>
          </p:cNvSpPr>
          <p:nvPr/>
        </p:nvSpPr>
        <p:spPr bwMode="auto">
          <a:xfrm>
            <a:off x="179388" y="981075"/>
            <a:ext cx="1944687" cy="42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s-ES" sz="1600" b="1">
              <a:solidFill>
                <a:schemeClr val="tx2"/>
              </a:solidFill>
            </a:endParaRPr>
          </a:p>
        </p:txBody>
      </p:sp>
      <p:sp>
        <p:nvSpPr>
          <p:cNvPr id="3077" name="Rectangle 4"/>
          <p:cNvSpPr>
            <a:spLocks noGrp="1" noChangeArrowheads="1"/>
          </p:cNvSpPr>
          <p:nvPr>
            <p:ph type="title"/>
          </p:nvPr>
        </p:nvSpPr>
        <p:spPr>
          <a:xfrm>
            <a:off x="1151731" y="683468"/>
            <a:ext cx="7380288" cy="1017488"/>
          </a:xfrm>
          <a:noFill/>
        </p:spPr>
        <p:txBody>
          <a:bodyPr anchor="t"/>
          <a:lstStyle/>
          <a:p>
            <a:r>
              <a:rPr lang="es-ES" sz="2200" b="1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Población ocupada, desocupada e inactiva </a:t>
            </a:r>
            <a:r>
              <a:rPr lang="es-ES" sz="2200" b="1" dirty="0" smtClean="0">
                <a:latin typeface="Arial Narrow" pitchFamily="34" charset="0"/>
                <a:cs typeface="Arial" charset="0"/>
              </a:rPr>
              <a:t/>
            </a:r>
            <a:br>
              <a:rPr lang="es-ES" sz="2200" b="1" dirty="0" smtClean="0">
                <a:latin typeface="Arial Narrow" pitchFamily="34" charset="0"/>
                <a:cs typeface="Arial" charset="0"/>
              </a:rPr>
            </a:br>
            <a:r>
              <a:rPr lang="es-ES" sz="2200" b="1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  <a:t>Popayán (2013 – 2014)</a:t>
            </a:r>
            <a:br>
              <a:rPr lang="es-ES" sz="2200" b="1" dirty="0" smtClean="0">
                <a:solidFill>
                  <a:schemeClr val="tx1"/>
                </a:solidFill>
                <a:latin typeface="Arial Narrow" pitchFamily="34" charset="0"/>
                <a:cs typeface="Arial" charset="0"/>
              </a:rPr>
            </a:br>
            <a:r>
              <a:rPr lang="es-MX" altLang="es-CO" sz="2200" b="1" dirty="0">
                <a:solidFill>
                  <a:schemeClr val="tx1"/>
                </a:solidFill>
                <a:latin typeface="Arial Narrow" pitchFamily="34" charset="0"/>
              </a:rPr>
              <a:t>Resultados en miles</a:t>
            </a:r>
            <a:r>
              <a:rPr lang="es-ES" altLang="es-CO" sz="2200" b="1" dirty="0">
                <a:solidFill>
                  <a:schemeClr val="tx1"/>
                </a:solidFill>
                <a:latin typeface="Arial Narrow" pitchFamily="34" charset="0"/>
              </a:rPr>
              <a:t/>
            </a:r>
            <a:br>
              <a:rPr lang="es-ES" altLang="es-CO" sz="2200" b="1" dirty="0">
                <a:solidFill>
                  <a:schemeClr val="tx1"/>
                </a:solidFill>
                <a:latin typeface="Arial Narrow" pitchFamily="34" charset="0"/>
              </a:rPr>
            </a:br>
            <a:endParaRPr lang="es-ES" sz="2200" b="1" dirty="0" smtClean="0">
              <a:solidFill>
                <a:schemeClr val="tx1"/>
              </a:solidFill>
              <a:latin typeface="Arial" charset="0"/>
              <a:cs typeface="Arial" charset="0"/>
            </a:endParaRPr>
          </a:p>
        </p:txBody>
      </p:sp>
      <p:pic>
        <p:nvPicPr>
          <p:cNvPr id="3" name="2 Imagen"/>
          <p:cNvPicPr/>
          <p:nvPr>
            <p:extLst>
              <p:ext uri="{D42A27DB-BD31-4B8C-83A1-F6EECF244321}">
                <p14:modId xmlns:p14="http://schemas.microsoft.com/office/powerpoint/2010/main" val="1523725680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342900" y="4149725"/>
            <a:ext cx="5667375" cy="1724025"/>
          </a:xfrm>
          <a:prstGeom prst="rect">
            <a:avLst/>
          </a:prstGeom>
        </p:spPr>
      </p:pic>
      <p:pic>
        <p:nvPicPr>
          <p:cNvPr id="4" name="3 Imagen"/>
          <p:cNvPicPr/>
          <p:nvPr>
            <p:extLst>
              <p:ext uri="{D42A27DB-BD31-4B8C-83A1-F6EECF244321}">
                <p14:modId xmlns:p14="http://schemas.microsoft.com/office/powerpoint/2010/main" val="2748256450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23528" y="1854200"/>
            <a:ext cx="8251625" cy="19902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548531" y="2132856"/>
            <a:ext cx="6119813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O" sz="4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COMPORTAMIENTO DEL MERCADO LABORAL</a:t>
            </a:r>
          </a:p>
          <a:p>
            <a:pPr algn="ctr"/>
            <a:endParaRPr lang="es-ES" sz="4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s-E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548531" y="1505104"/>
            <a:ext cx="6119813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" sz="3200" b="1" dirty="0" smtClean="0">
              <a:latin typeface="Arial Narrow" pitchFamily="34" charset="0"/>
            </a:endParaRP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POBLACIÓN </a:t>
            </a:r>
            <a:r>
              <a:rPr lang="es-ES" sz="3200" b="1" dirty="0">
                <a:latin typeface="Arial Narrow" pitchFamily="34" charset="0"/>
              </a:rPr>
              <a:t>OCUPADA</a:t>
            </a:r>
          </a:p>
          <a:p>
            <a:pPr algn="ctr"/>
            <a:r>
              <a:rPr lang="es-ES" sz="3200" b="1" dirty="0" smtClean="0">
                <a:latin typeface="Arial Narrow" pitchFamily="34" charset="0"/>
              </a:rPr>
              <a:t> SEGÚN</a:t>
            </a:r>
            <a:endParaRPr lang="es-ES" sz="3200" b="1" dirty="0">
              <a:latin typeface="Arial Narrow" pitchFamily="34" charset="0"/>
            </a:endParaRPr>
          </a:p>
          <a:p>
            <a:pPr algn="ctr"/>
            <a:r>
              <a:rPr lang="es-CO" altLang="es-CO" sz="3200" b="1" dirty="0">
                <a:latin typeface="Arial Narrow" pitchFamily="34" charset="0"/>
              </a:rPr>
              <a:t>RAMAS DE ACTIVIDAD</a:t>
            </a:r>
          </a:p>
          <a:p>
            <a:pPr algn="ctr"/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Trimestre Móvil </a:t>
            </a:r>
            <a:endParaRPr lang="es-ES" sz="3600" b="1" dirty="0">
              <a:latin typeface="Arial Narrow" pitchFamily="34" charset="0"/>
            </a:endParaRPr>
          </a:p>
          <a:p>
            <a:pPr algn="ctr"/>
            <a:r>
              <a:rPr lang="es-ES" sz="3600" b="1" dirty="0" smtClean="0">
                <a:latin typeface="Arial Narrow" pitchFamily="34" charset="0"/>
              </a:rPr>
              <a:t>Febrero – Abril 2014</a:t>
            </a:r>
            <a:endParaRPr lang="es-ES" sz="3600" b="1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750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685800" y="711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endParaRPr lang="es-ES" sz="2400">
              <a:solidFill>
                <a:srgbClr val="FF0066"/>
              </a:solidFill>
              <a:latin typeface="Times New Roman" pitchFamily="18" charset="0"/>
            </a:endParaRPr>
          </a:p>
        </p:txBody>
      </p:sp>
      <p:sp>
        <p:nvSpPr>
          <p:cNvPr id="4100" name="Text Box 3"/>
          <p:cNvSpPr txBox="1">
            <a:spLocks noChangeArrowheads="1"/>
          </p:cNvSpPr>
          <p:nvPr/>
        </p:nvSpPr>
        <p:spPr bwMode="auto">
          <a:xfrm>
            <a:off x="1295350" y="497950"/>
            <a:ext cx="68770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altLang="es-CO" sz="2200" b="1" dirty="0">
                <a:latin typeface="Arial Narrow" pitchFamily="34" charset="0"/>
              </a:rPr>
              <a:t>Distribución porcentual  y variación de la población ocupada, según ramas de actividad </a:t>
            </a:r>
          </a:p>
        </p:txBody>
      </p:sp>
      <p:sp>
        <p:nvSpPr>
          <p:cNvPr id="4101" name="Text Box 4"/>
          <p:cNvSpPr txBox="1">
            <a:spLocks noChangeArrowheads="1"/>
          </p:cNvSpPr>
          <p:nvPr/>
        </p:nvSpPr>
        <p:spPr bwMode="auto">
          <a:xfrm>
            <a:off x="11993" y="5467582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s-ES" sz="1200" dirty="0">
                <a:latin typeface="Arial Narrow" panose="020B0606020202030204" pitchFamily="34" charset="0"/>
              </a:rPr>
              <a:t>*Otras ramas: Agricultura, ganadería, caza, silvicultura y pesca; explotación de minas y canteras, suministro de electricidad, gas y agua e intermediación financiera </a:t>
            </a:r>
          </a:p>
          <a:p>
            <a:r>
              <a:rPr lang="es-CO" sz="1200" dirty="0">
                <a:latin typeface="Arial Narrow" panose="020B0606020202030204" pitchFamily="34" charset="0"/>
              </a:rPr>
              <a:t>Nota: La suma de las participaciones puede diferir de 100%  por la no inclusión de la categoría “no informa” y por efecto de decimales</a:t>
            </a:r>
            <a:r>
              <a:rPr lang="es-CO" sz="1200" dirty="0" smtClean="0">
                <a:latin typeface="Arial Narrow" panose="020B0606020202030204" pitchFamily="34" charset="0"/>
              </a:rPr>
              <a:t>.</a:t>
            </a:r>
            <a:endParaRPr lang="es-ES" sz="1200" dirty="0">
              <a:latin typeface="Arial Narrow" panose="020B0606020202030204" pitchFamily="34" charset="0"/>
            </a:endParaRPr>
          </a:p>
        </p:txBody>
      </p:sp>
      <p:sp>
        <p:nvSpPr>
          <p:cNvPr id="4102" name="5 CuadroTexto"/>
          <p:cNvSpPr txBox="1">
            <a:spLocks noChangeArrowheads="1"/>
          </p:cNvSpPr>
          <p:nvPr/>
        </p:nvSpPr>
        <p:spPr bwMode="auto">
          <a:xfrm>
            <a:off x="467544" y="5164000"/>
            <a:ext cx="1404552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s-CO" sz="1100" dirty="0"/>
              <a:t>Fuente: DANE - GEIH </a:t>
            </a:r>
            <a:endParaRPr lang="es-ES" sz="1100" dirty="0"/>
          </a:p>
        </p:txBody>
      </p:sp>
      <p:pic>
        <p:nvPicPr>
          <p:cNvPr id="2" name="1 Imagen"/>
          <p:cNvPicPr/>
          <p:nvPr>
            <p:extLst>
              <p:ext uri="{D42A27DB-BD31-4B8C-83A1-F6EECF244321}">
                <p14:modId xmlns:p14="http://schemas.microsoft.com/office/powerpoint/2010/main" val="62607124"/>
              </p:ext>
            </p:extLst>
          </p:nvPr>
        </p:nvPicPr>
        <p:blipFill>
          <a:blip r:embed="rId3"/>
          <a:stretch>
            <a:fillRect/>
          </a:stretch>
        </p:blipFill>
        <p:spPr>
          <a:xfrm>
            <a:off x="749300" y="1484784"/>
            <a:ext cx="7645400" cy="347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Presentacion_dane2013_marzo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ane_prosperidad">
      <a:majorFont>
        <a:latin typeface="Futura Md BT"/>
        <a:ea typeface=""/>
        <a:cs typeface=""/>
      </a:majorFont>
      <a:minorFont>
        <a:latin typeface="Futura Std Book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1605</TotalTime>
  <Words>746</Words>
  <Application>Microsoft Office PowerPoint</Application>
  <PresentationFormat>Presentación en pantalla (4:3)</PresentationFormat>
  <Paragraphs>119</Paragraphs>
  <Slides>29</Slides>
  <Notes>28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29</vt:i4>
      </vt:variant>
    </vt:vector>
  </HeadingPairs>
  <TitlesOfParts>
    <vt:vector size="31" baseType="lpstr">
      <vt:lpstr>1_Presentacion_dane2013_marzo4</vt:lpstr>
      <vt:lpstr>2_Presentacion_dane2013_marzo4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Población ocupada, desocupada e inactiva  Popayán (2013 – 2014) Resultados en miles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Indicadores de mercado laboral según miembro del hogar, ingresos laborales corrientes, semanas de búsqueda de trabajo y desempleo por nivel educativo  </vt:lpstr>
      <vt:lpstr>Presentación de PowerPoint</vt:lpstr>
      <vt:lpstr>Presentación de PowerPoint</vt:lpstr>
      <vt:lpstr>Presentación de PowerPoint</vt:lpstr>
      <vt:lpstr>Presentación de PowerPoint</vt:lpstr>
      <vt:lpstr>TAMAÑO DE LA MUESTRA   SEGMENTOS</vt:lpstr>
      <vt:lpstr>Presentación de PowerPoint</vt:lpstr>
      <vt:lpstr>CAUCA 2013</vt:lpstr>
      <vt:lpstr>Presentación de PowerPoint</vt:lpstr>
      <vt:lpstr>Presentación de PowerPoint</vt:lpstr>
      <vt:lpstr>Presentación de PowerPoint</vt:lpstr>
    </vt:vector>
  </TitlesOfParts>
  <Company>dane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lcastanedap</dc:creator>
  <cp:lastModifiedBy>Andres Francisco Mejia Bocanegra</cp:lastModifiedBy>
  <cp:revision>119</cp:revision>
  <cp:lastPrinted>2013-09-25T20:50:41Z</cp:lastPrinted>
  <dcterms:created xsi:type="dcterms:W3CDTF">2012-08-22T15:55:17Z</dcterms:created>
  <dcterms:modified xsi:type="dcterms:W3CDTF">2014-06-16T22:33:12Z</dcterms:modified>
</cp:coreProperties>
</file>