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  <p:sldMasterId id="2147483668" r:id="rId2"/>
  </p:sldMasterIdLst>
  <p:notesMasterIdLst>
    <p:notesMasterId r:id="rId30"/>
  </p:notesMasterIdLst>
  <p:sldIdLst>
    <p:sldId id="327" r:id="rId3"/>
    <p:sldId id="312" r:id="rId4"/>
    <p:sldId id="289" r:id="rId5"/>
    <p:sldId id="290" r:id="rId6"/>
    <p:sldId id="313" r:id="rId7"/>
    <p:sldId id="291" r:id="rId8"/>
    <p:sldId id="314" r:id="rId9"/>
    <p:sldId id="315" r:id="rId10"/>
    <p:sldId id="293" r:id="rId11"/>
    <p:sldId id="295" r:id="rId12"/>
    <p:sldId id="316" r:id="rId13"/>
    <p:sldId id="296" r:id="rId14"/>
    <p:sldId id="298" r:id="rId15"/>
    <p:sldId id="317" r:id="rId16"/>
    <p:sldId id="299" r:id="rId17"/>
    <p:sldId id="301" r:id="rId18"/>
    <p:sldId id="318" r:id="rId19"/>
    <p:sldId id="302" r:id="rId20"/>
    <p:sldId id="323" r:id="rId21"/>
    <p:sldId id="322" r:id="rId22"/>
    <p:sldId id="324" r:id="rId23"/>
    <p:sldId id="325" r:id="rId24"/>
    <p:sldId id="326" r:id="rId25"/>
    <p:sldId id="319" r:id="rId26"/>
    <p:sldId id="310" r:id="rId27"/>
    <p:sldId id="320" r:id="rId28"/>
    <p:sldId id="321" r:id="rId29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71" autoAdjust="0"/>
  </p:normalViewPr>
  <p:slideViewPr>
    <p:cSldViewPr>
      <p:cViewPr>
        <p:scale>
          <a:sx n="70" d="100"/>
          <a:sy n="70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521E7F-FD28-4248-8721-839486D8A7E3}" type="datetimeFigureOut">
              <a:rPr lang="es-ES"/>
              <a:pPr>
                <a:defRPr/>
              </a:pPr>
              <a:t>29/05/2014</a:t>
            </a:fld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D37EAEB-4A2C-47D9-B3C6-405939C3E2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12806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7D91DAB-02E2-46D7-8264-8615FD54EF88}" type="slidenum">
              <a:rPr lang="es-ES" altLang="es-CO"/>
              <a:pPr algn="r" eaLnBrk="1" hangingPunct="1">
                <a:spcBef>
                  <a:spcPct val="0"/>
                </a:spcBef>
              </a:pPr>
              <a:t>10</a:t>
            </a:fld>
            <a:endParaRPr lang="es-ES" altLang="es-CO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AB10656-3D46-43E1-9416-603B90C38CC2}" type="slidenum">
              <a:rPr lang="es-ES" altLang="es-CO"/>
              <a:pPr algn="r" eaLnBrk="1" hangingPunct="1">
                <a:spcBef>
                  <a:spcPct val="0"/>
                </a:spcBef>
              </a:pPr>
              <a:t>12</a:t>
            </a:fld>
            <a:endParaRPr lang="es-ES" altLang="es-CO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9ED9D10-9F61-4E0E-9366-4CC77FBD8D83}" type="slidenum">
              <a:rPr lang="es-ES" altLang="es-CO"/>
              <a:pPr algn="r" eaLnBrk="1" hangingPunct="1">
                <a:spcBef>
                  <a:spcPct val="0"/>
                </a:spcBef>
              </a:pPr>
              <a:t>13</a:t>
            </a:fld>
            <a:endParaRPr lang="es-ES" altLang="es-CO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85F2F49-8CC4-4765-8B0A-834B6A450ABE}" type="slidenum">
              <a:rPr lang="es-ES" altLang="es-CO"/>
              <a:pPr algn="r" eaLnBrk="1" hangingPunct="1">
                <a:spcBef>
                  <a:spcPct val="0"/>
                </a:spcBef>
              </a:pPr>
              <a:t>15</a:t>
            </a:fld>
            <a:endParaRPr lang="es-ES" altLang="es-CO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821D5A2-A782-4D2A-BD5D-2AC6585ACD90}" type="slidenum">
              <a:rPr lang="es-ES" altLang="es-CO"/>
              <a:pPr algn="r" eaLnBrk="1" hangingPunct="1">
                <a:spcBef>
                  <a:spcPct val="0"/>
                </a:spcBef>
              </a:pPr>
              <a:t>16</a:t>
            </a:fld>
            <a:endParaRPr lang="es-ES" altLang="es-CO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F531275-D86E-4413-B4E8-CF13938FE23F}" type="slidenum">
              <a:rPr lang="es-ES" altLang="es-CO"/>
              <a:pPr algn="r" eaLnBrk="1" hangingPunct="1">
                <a:spcBef>
                  <a:spcPct val="0"/>
                </a:spcBef>
              </a:pPr>
              <a:t>18</a:t>
            </a:fld>
            <a:endParaRPr lang="es-ES" altLang="es-CO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F531275-D86E-4413-B4E8-CF13938FE23F}" type="slidenum">
              <a:rPr lang="es-ES" altLang="es-CO"/>
              <a:pPr algn="r" eaLnBrk="1" hangingPunct="1">
                <a:spcBef>
                  <a:spcPct val="0"/>
                </a:spcBef>
              </a:pPr>
              <a:t>20</a:t>
            </a:fld>
            <a:endParaRPr lang="es-ES" altLang="es-CO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F531275-D86E-4413-B4E8-CF13938FE23F}" type="slidenum">
              <a:rPr lang="es-ES" altLang="es-CO"/>
              <a:pPr algn="r" eaLnBrk="1" hangingPunct="1">
                <a:spcBef>
                  <a:spcPct val="0"/>
                </a:spcBef>
              </a:pPr>
              <a:t>21</a:t>
            </a:fld>
            <a:endParaRPr lang="es-ES" altLang="es-CO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F531275-D86E-4413-B4E8-CF13938FE23F}" type="slidenum">
              <a:rPr lang="es-ES" altLang="es-CO"/>
              <a:pPr algn="r" eaLnBrk="1" hangingPunct="1">
                <a:spcBef>
                  <a:spcPct val="0"/>
                </a:spcBef>
              </a:pPr>
              <a:t>22</a:t>
            </a:fld>
            <a:endParaRPr lang="es-ES" altLang="es-CO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F531275-D86E-4413-B4E8-CF13938FE23F}" type="slidenum">
              <a:rPr lang="es-ES" altLang="es-CO"/>
              <a:pPr algn="r" eaLnBrk="1" hangingPunct="1">
                <a:spcBef>
                  <a:spcPct val="0"/>
                </a:spcBef>
              </a:pPr>
              <a:t>23</a:t>
            </a:fld>
            <a:endParaRPr lang="es-ES" altLang="es-CO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B9D5798-2252-430F-B731-E6AF1C29568D}" type="slidenum">
              <a:rPr lang="es-ES" altLang="es-CO"/>
              <a:pPr algn="r" eaLnBrk="1" hangingPunct="1">
                <a:spcBef>
                  <a:spcPct val="0"/>
                </a:spcBef>
              </a:pPr>
              <a:t>25</a:t>
            </a:fld>
            <a:endParaRPr lang="es-ES" altLang="es-CO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C742889-7A99-4783-B218-2557F08BB480}" type="slidenum">
              <a:rPr lang="es-ES" altLang="es-CO"/>
              <a:pPr algn="r" eaLnBrk="1" hangingPunct="1">
                <a:spcBef>
                  <a:spcPct val="0"/>
                </a:spcBef>
              </a:pPr>
              <a:t>9</a:t>
            </a:fld>
            <a:endParaRPr lang="es-ES" altLang="es-CO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7378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8893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8292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80874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0388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59071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9008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41848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11983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16858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13373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58990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66756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79572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176415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27843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5698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0991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836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9734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7165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472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03179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hyperlink" Target="http://www.dane.gov.co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twitter.com/dane_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youtube.com/user/danecolombia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theme" Target="../theme/theme1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facebook.com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22.xml"/><Relationship Id="rId18" Type="http://schemas.openxmlformats.org/officeDocument/2006/relationships/hyperlink" Target="https://www.facebook.com/DANEColombia" TargetMode="External"/><Relationship Id="rId3" Type="http://schemas.openxmlformats.org/officeDocument/2006/relationships/slideLayout" Target="../slideLayouts/slideLayout12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1.xml"/><Relationship Id="rId16" Type="http://schemas.openxmlformats.org/officeDocument/2006/relationships/hyperlink" Target="https://twitter.com/dane_colombia" TargetMode="External"/><Relationship Id="rId20" Type="http://schemas.openxmlformats.org/officeDocument/2006/relationships/hyperlink" Target="http://www.youtube.com/user/danecolombia" TargetMode="Externa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14.xml"/><Relationship Id="rId15" Type="http://schemas.openxmlformats.org/officeDocument/2006/relationships/theme" Target="../theme/theme2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9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23.xml"/><Relationship Id="rId22" Type="http://schemas.openxmlformats.org/officeDocument/2006/relationships/hyperlink" Target="http://www.dane.gov.co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10 Imagen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2052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2053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2054" name="10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11 Imagen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12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15 Imagen">
            <a:hlinkClick r:id="rId18"/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418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6"/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8"/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20"/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22"/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971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57" r:id="rId14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0875" y="3141663"/>
            <a:ext cx="6850063" cy="295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Bogotá D.C.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Junio de 2014</a:t>
            </a: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307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Futura Std Book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Futura Std Book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Futura Std Book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Futura Std Book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>
                <a:solidFill>
                  <a:srgbClr val="7F7F7F"/>
                </a:solidFill>
                <a:latin typeface="Calibri" pitchFamily="34" charset="0"/>
                <a:cs typeface="Arial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t>                 </a:t>
            </a:r>
            <a:r>
              <a:rPr lang="es-CO" altLang="es-CO" sz="8800" b="1">
                <a:solidFill>
                  <a:srgbClr val="B6014C"/>
                </a:solidFill>
                <a:latin typeface="Calibri" pitchFamily="34" charset="0"/>
                <a:cs typeface="Arial" pitchFamily="34" charset="0"/>
              </a:rPr>
              <a:t>Laboral</a:t>
            </a:r>
          </a:p>
        </p:txBody>
      </p:sp>
    </p:spTree>
    <p:extLst>
      <p:ext uri="{BB962C8B-B14F-4D97-AF65-F5344CB8AC3E}">
        <p14:creationId xmlns:p14="http://schemas.microsoft.com/office/powerpoint/2010/main" val="8320333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37133062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13489" y="1535105"/>
            <a:ext cx="7013651" cy="3482388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83532" y="764704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46906" y="5681682"/>
            <a:ext cx="7850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790153" y="537321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66667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15556"/>
            <a:ext cx="6119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sz="36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>
                <a:latin typeface="Arial Narrow" pitchFamily="34" charset="0"/>
              </a:rPr>
              <a:t>Febrero – abril 2014</a:t>
            </a:r>
          </a:p>
        </p:txBody>
      </p:sp>
    </p:spTree>
    <p:extLst>
      <p:ext uri="{BB962C8B-B14F-4D97-AF65-F5344CB8AC3E}">
        <p14:creationId xmlns:p14="http://schemas.microsoft.com/office/powerpoint/2010/main" val="199474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67851335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39725" y="1260475"/>
            <a:ext cx="8664575" cy="3698875"/>
          </a:xfrm>
          <a:prstGeom prst="rect">
            <a:avLst/>
          </a:prstGeom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51732" y="764704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791184" y="522920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0" y="5562818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39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7327307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31850" y="1431925"/>
            <a:ext cx="7537450" cy="3557588"/>
          </a:xfrm>
          <a:prstGeom prst="rect">
            <a:avLst/>
          </a:prstGeom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547813" y="764704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772816" y="53012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8256" y="5562818"/>
            <a:ext cx="9107488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2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649120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>
                <a:latin typeface="Arial Narrow" pitchFamily="34" charset="0"/>
              </a:rPr>
              <a:t>Febrero – abril 2014</a:t>
            </a:r>
          </a:p>
        </p:txBody>
      </p:sp>
    </p:spTree>
    <p:extLst>
      <p:ext uri="{BB962C8B-B14F-4D97-AF65-F5344CB8AC3E}">
        <p14:creationId xmlns:p14="http://schemas.microsoft.com/office/powerpoint/2010/main" val="394214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3898067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90550" y="1403350"/>
            <a:ext cx="7827963" cy="3563938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60475" y="764704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33772" y="5657473"/>
            <a:ext cx="8676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sz="1600" dirty="0">
                <a:latin typeface="Arial Narrow" panose="020B0606020202030204" pitchFamily="34" charset="0"/>
              </a:rPr>
              <a:t> 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557300" y="537321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79055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72365217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1600" y="1566863"/>
            <a:ext cx="7262224" cy="3606800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47813" y="764704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11560" y="5662409"/>
            <a:ext cx="785018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611932" y="544522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35449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721128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>
                <a:latin typeface="Arial Narrow" pitchFamily="34" charset="0"/>
              </a:rPr>
              <a:t>Febrero – abril 2014</a:t>
            </a:r>
          </a:p>
        </p:txBody>
      </p:sp>
    </p:spTree>
    <p:extLst>
      <p:ext uri="{BB962C8B-B14F-4D97-AF65-F5344CB8AC3E}">
        <p14:creationId xmlns:p14="http://schemas.microsoft.com/office/powerpoint/2010/main" val="148021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34269" y="764704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1469" y="5706834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469604" y="544522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8029494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58974" y="1909763"/>
            <a:ext cx="5565353" cy="345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88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562768" y="1700808"/>
            <a:ext cx="7961313" cy="2162175"/>
          </a:xfrm>
        </p:spPr>
        <p:txBody>
          <a:bodyPr/>
          <a:lstStyle/>
          <a:p>
            <a:pPr algn="ctr"/>
            <a:r>
              <a:rPr lang="es-ES" altLang="es-CO" sz="3200" b="1" dirty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Indicadores de mercado laboral según miembro del hogar, ingresos laborales corrientes, semanas de búsqueda de trabajo y desempleo por nivel educativo</a:t>
            </a:r>
            <a:r>
              <a:rPr lang="es-ES" altLang="es-CO" sz="4000" b="1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CO" dirty="0" smtClean="0"/>
              <a:t>I </a:t>
            </a:r>
            <a:r>
              <a:rPr lang="es-ES" altLang="es-CO" dirty="0"/>
              <a:t>Trimestre </a:t>
            </a:r>
            <a:r>
              <a:rPr lang="es-ES" altLang="es-CO" dirty="0" smtClean="0"/>
              <a:t>2014</a:t>
            </a:r>
            <a:endParaRPr lang="es-ES" altLang="es-CO" dirty="0"/>
          </a:p>
        </p:txBody>
      </p:sp>
    </p:spTree>
    <p:extLst>
      <p:ext uri="{BB962C8B-B14F-4D97-AF65-F5344CB8AC3E}">
        <p14:creationId xmlns:p14="http://schemas.microsoft.com/office/powerpoint/2010/main" val="1150683215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3001" y="1700213"/>
            <a:ext cx="6407523" cy="41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3500" b="1" dirty="0">
                <a:latin typeface="Arial Narrow" pitchFamily="34" charset="0"/>
              </a:rPr>
              <a:t>Indicadores del mercado </a:t>
            </a:r>
            <a:r>
              <a:rPr lang="es-ES" sz="3500" b="1" dirty="0" smtClean="0">
                <a:latin typeface="Arial Narrow" pitchFamily="34" charset="0"/>
              </a:rPr>
              <a:t>laboral</a:t>
            </a:r>
          </a:p>
          <a:p>
            <a:pPr algn="ctr"/>
            <a:endParaRPr lang="es-ES" sz="1600" b="1" dirty="0">
              <a:latin typeface="Arial Narrow" pitchFamily="34" charset="0"/>
            </a:endParaRPr>
          </a:p>
          <a:p>
            <a:pPr algn="ctr"/>
            <a:r>
              <a:rPr lang="es-ES" sz="3500" b="1" dirty="0">
                <a:latin typeface="Arial Narrow" pitchFamily="34" charset="0"/>
              </a:rPr>
              <a:t>23 ciudades y áreas metropolitanas</a:t>
            </a:r>
          </a:p>
          <a:p>
            <a:pPr algn="ctr"/>
            <a:endParaRPr lang="es-ES" sz="3500" b="1" dirty="0" smtClean="0">
              <a:latin typeface="Arial Narrow" pitchFamily="34" charset="0"/>
            </a:endParaRPr>
          </a:p>
          <a:p>
            <a:pPr algn="ctr"/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Trimestre móvil</a:t>
            </a:r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300" b="1" dirty="0" smtClean="0">
                <a:latin typeface="Arial Narrow" pitchFamily="34" charset="0"/>
              </a:rPr>
              <a:t>Febrero – abril 2014</a:t>
            </a:r>
            <a:endParaRPr lang="es-ES" sz="3300" b="1" dirty="0">
              <a:latin typeface="Arial Narrow" pitchFamily="34" charset="0"/>
            </a:endParaRPr>
          </a:p>
          <a:p>
            <a:pPr algn="ctr"/>
            <a:endParaRPr lang="es-ES" sz="33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05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34269" y="764704"/>
            <a:ext cx="687546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latin typeface="Arial Narrow" pitchFamily="34" charset="0"/>
              </a:rPr>
              <a:t>Indicadores de Mercado laboral, según miembro del hogar</a:t>
            </a:r>
            <a:endParaRPr lang="es-ES" sz="2200" b="1" dirty="0">
              <a:latin typeface="Arial Narrow" pitchFamily="34" charset="0"/>
            </a:endParaRP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469604" y="5586045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8601215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9604" y="1700808"/>
            <a:ext cx="7654925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17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34269" y="764704"/>
            <a:ext cx="687546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latin typeface="Arial Narrow" pitchFamily="34" charset="0"/>
              </a:rPr>
              <a:t>Ingresos Laborales Corrientes</a:t>
            </a:r>
            <a:endParaRPr lang="es-ES" sz="2200" b="1" dirty="0">
              <a:latin typeface="Arial Narrow" pitchFamily="34" charset="0"/>
            </a:endParaRP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469604" y="5586045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2700202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600" y="1700808"/>
            <a:ext cx="688022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313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34269" y="764704"/>
            <a:ext cx="687546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469604" y="5586045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7138755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91680" y="1484784"/>
            <a:ext cx="6061075" cy="385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93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34269" y="764704"/>
            <a:ext cx="687546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latin typeface="Arial Narrow" pitchFamily="34" charset="0"/>
              </a:rPr>
              <a:t>Tasa de Desempleo, según nivel educativo</a:t>
            </a: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469604" y="5586045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7785441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38287" y="1628800"/>
            <a:ext cx="606742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088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827584" y="1700808"/>
            <a:ext cx="7961313" cy="2162175"/>
          </a:xfrm>
        </p:spPr>
        <p:txBody>
          <a:bodyPr/>
          <a:lstStyle/>
          <a:p>
            <a:pPr algn="ctr" eaLnBrk="1" hangingPunct="1"/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BOGOTA D.C.</a:t>
            </a: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2013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1097763288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51520" y="2828835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INDICADORES DE MERCADO LABORAL </a:t>
            </a:r>
            <a:r>
              <a:rPr lang="es-ES" sz="2000" b="1" dirty="0" smtClean="0">
                <a:latin typeface="Arial Narrow" panose="020B0606020202030204" pitchFamily="34" charset="0"/>
              </a:rPr>
              <a:t>POR</a:t>
            </a:r>
          </a:p>
          <a:p>
            <a:pPr algn="ctr"/>
            <a:endParaRPr lang="es-ES" sz="1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 smtClean="0">
                <a:latin typeface="Arial Narrow" panose="020B0606020202030204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DEPARTAMENTOS </a:t>
            </a:r>
            <a:r>
              <a:rPr lang="es-ES" sz="2000" b="1" dirty="0" smtClean="0">
                <a:latin typeface="Arial Narrow" pitchFamily="34" charset="0"/>
              </a:rPr>
              <a:t>2013</a:t>
            </a:r>
            <a:endParaRPr lang="es-ES" sz="2000" b="1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2694934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03848" y="1052736"/>
            <a:ext cx="5581650" cy="4572000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732816970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03848" y="5661248"/>
            <a:ext cx="5581650" cy="17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5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39256" y="908720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400" b="1" dirty="0">
                <a:latin typeface="Arial Narrow" pitchFamily="34" charset="0"/>
              </a:rPr>
              <a:t>Tasa global de participación, ocupación y </a:t>
            </a:r>
            <a:r>
              <a:rPr lang="es-ES" altLang="es-CO" sz="2400" b="1" dirty="0" smtClean="0">
                <a:latin typeface="Arial Narrow" pitchFamily="34" charset="0"/>
              </a:rPr>
              <a:t>desempleo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Bogotá D.C., anual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 2007 - 2013</a:t>
            </a:r>
            <a:endParaRPr lang="es-ES" altLang="es-CO" sz="2400" b="1" dirty="0">
              <a:latin typeface="Arial Narrow" pitchFamily="34" charset="0"/>
            </a:endParaRPr>
          </a:p>
          <a:p>
            <a:pPr algn="ctr"/>
            <a:endParaRPr lang="es-CO" sz="2400" dirty="0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439256" y="575967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3479630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381125" y="2224088"/>
            <a:ext cx="6553200" cy="348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13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583272" y="566534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87450" y="692696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subjetivo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Bogotá D.C., anual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2007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2013)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21226985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91680" y="1806842"/>
            <a:ext cx="5907087" cy="385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83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67322" y="2559531"/>
            <a:ext cx="2736304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sz="2000" b="1" dirty="0"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sz="1100" b="1" dirty="0" smtClean="0">
              <a:latin typeface="Arial Narrow" pitchFamily="34" charset="0"/>
            </a:endParaRPr>
          </a:p>
          <a:p>
            <a:pPr algn="ctr"/>
            <a:r>
              <a:rPr lang="es-ES" sz="2000" b="1" dirty="0" smtClean="0">
                <a:latin typeface="Arial Narrow" pitchFamily="34" charset="0"/>
              </a:rPr>
              <a:t>Trimestre </a:t>
            </a:r>
          </a:p>
          <a:p>
            <a:pPr algn="ctr"/>
            <a:r>
              <a:rPr lang="es-ES" sz="1600" b="1" dirty="0" smtClean="0">
                <a:latin typeface="Arial Narrow" pitchFamily="34" charset="0"/>
              </a:rPr>
              <a:t>Febrero – abril</a:t>
            </a:r>
            <a:r>
              <a:rPr lang="es-ES" sz="1600" b="1" dirty="0">
                <a:latin typeface="Arial Narrow" pitchFamily="34" charset="0"/>
              </a:rPr>
              <a:t> </a:t>
            </a:r>
            <a:r>
              <a:rPr lang="es-ES" sz="1600" b="1" dirty="0" smtClean="0">
                <a:latin typeface="Arial Narrow" pitchFamily="34" charset="0"/>
              </a:rPr>
              <a:t>2014</a:t>
            </a:r>
            <a:endParaRPr lang="es-ES" sz="1600" b="1" dirty="0">
              <a:latin typeface="Arial Narrow" pitchFamily="34" charset="0"/>
            </a:endParaRPr>
          </a:p>
          <a:p>
            <a:pPr algn="ctr"/>
            <a:endParaRPr lang="es-ES" sz="2000" b="1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58166559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187860" y="182080"/>
            <a:ext cx="5504631" cy="5479168"/>
          </a:xfrm>
          <a:prstGeom prst="rect">
            <a:avLst/>
          </a:prstGeom>
        </p:spPr>
      </p:pic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3131889" y="5939433"/>
            <a:ext cx="5616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Futura Std Book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Futura Std Book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Futura Std Book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Futura Std Book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Futura Std Book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900" dirty="0">
                <a:latin typeface="Calibri" pitchFamily="34" charset="0"/>
              </a:rPr>
              <a:t>(+) (-): Aumento o disminución de la TD de cada ciudad frente al mismo trimestre móvil del año anterior.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CO" altLang="es-CO" sz="900" dirty="0">
              <a:latin typeface="Calibri" pitchFamily="34" charset="0"/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1617941047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131840" y="5587008"/>
            <a:ext cx="5616624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72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87450" y="548680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Bogotá D.C.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289770506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5088" y="1687453"/>
            <a:ext cx="6181725" cy="3017837"/>
          </a:xfrm>
          <a:prstGeom prst="rect">
            <a:avLst/>
          </a:prstGeom>
        </p:spPr>
      </p:pic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89901518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36675" y="4797425"/>
            <a:ext cx="4970463" cy="137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66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187450" y="476672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Bogot</a:t>
            </a:r>
            <a:r>
              <a:rPr lang="es-ES" altLang="es-CO" sz="2200" b="1" dirty="0">
                <a:latin typeface="Arial Narrow" pitchFamily="34" charset="0"/>
              </a:rPr>
              <a:t>á</a:t>
            </a:r>
            <a:r>
              <a:rPr lang="es-ES" altLang="es-CO" sz="2200" b="1" dirty="0" smtClean="0">
                <a:latin typeface="Arial Narrow" pitchFamily="34" charset="0"/>
              </a:rPr>
              <a:t> D.C.</a:t>
            </a:r>
            <a:endParaRPr lang="es-ES" altLang="es-CO" sz="2200" b="1" dirty="0">
              <a:latin typeface="Arial Narrow" pitchFamily="34" charset="0"/>
            </a:endParaRPr>
          </a:p>
          <a:p>
            <a:pPr algn="ctr"/>
            <a:r>
              <a:rPr lang="es-ES" sz="2400" dirty="0">
                <a:latin typeface="Arial Narrow" pitchFamily="34" charset="0"/>
              </a:rPr>
              <a:t>Febrero – </a:t>
            </a:r>
            <a:r>
              <a:rPr lang="es-ES" sz="2400" dirty="0" smtClean="0">
                <a:latin typeface="Arial Narrow" pitchFamily="34" charset="0"/>
              </a:rPr>
              <a:t>abril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777875" y="5562818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39427278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9850" y="1486793"/>
            <a:ext cx="6465888" cy="3624263"/>
          </a:xfrm>
          <a:prstGeom prst="rect">
            <a:avLst/>
          </a:prstGeom>
        </p:spPr>
      </p:pic>
      <p:sp>
        <p:nvSpPr>
          <p:cNvPr id="11" name="9 CuadroTexto"/>
          <p:cNvSpPr txBox="1">
            <a:spLocks noChangeArrowheads="1"/>
          </p:cNvSpPr>
          <p:nvPr/>
        </p:nvSpPr>
        <p:spPr bwMode="auto">
          <a:xfrm>
            <a:off x="1021309" y="53012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78165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/>
        </p:nvSpPr>
        <p:spPr bwMode="auto">
          <a:xfrm>
            <a:off x="881856" y="548680"/>
            <a:ext cx="7380288" cy="10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Bogotá D.C.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80014362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87363" y="4437063"/>
            <a:ext cx="5667375" cy="1685925"/>
          </a:xfrm>
          <a:prstGeom prst="rect">
            <a:avLst/>
          </a:prstGeom>
        </p:spPr>
      </p:pic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224369754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7213" y="1916832"/>
            <a:ext cx="8669574" cy="229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53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</a:p>
          <a:p>
            <a:pPr algn="ctr"/>
            <a:endParaRPr lang="es-E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92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05104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>
                <a:latin typeface="Arial Narrow" pitchFamily="34" charset="0"/>
              </a:rPr>
              <a:t>Febrero – abril 2014 </a:t>
            </a:r>
          </a:p>
        </p:txBody>
      </p:sp>
    </p:spTree>
    <p:extLst>
      <p:ext uri="{BB962C8B-B14F-4D97-AF65-F5344CB8AC3E}">
        <p14:creationId xmlns:p14="http://schemas.microsoft.com/office/powerpoint/2010/main" val="258268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33475" y="764704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551167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200" dirty="0">
                <a:latin typeface="Arial Narrow" panose="020B0606020202030204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sz="1200" dirty="0">
                <a:latin typeface="Arial Narrow" panose="020B0606020202030204" pitchFamily="34" charset="0"/>
              </a:rPr>
              <a:t>  </a:t>
            </a:r>
          </a:p>
          <a:p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667538" y="525006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s-CO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57628095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30238" y="1633538"/>
            <a:ext cx="7886700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8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presentación_dane</Template>
  <TotalTime>1769</TotalTime>
  <Words>751</Words>
  <Application>Microsoft Office PowerPoint</Application>
  <PresentationFormat>Presentación en pantalla (4:3)</PresentationFormat>
  <Paragraphs>122</Paragraphs>
  <Slides>27</Slides>
  <Notes>25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2_Presentacion_dane2013_marzo4</vt:lpstr>
      <vt:lpstr>1_Presentacion_dane2013_marzo4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de mercado laboral según miembro del hogar, ingresos laborales corrientes, semanas de búsqueda de trabajo y desempleo por nivel educativo </vt:lpstr>
      <vt:lpstr>Presentación de PowerPoint</vt:lpstr>
      <vt:lpstr>Presentación de PowerPoint</vt:lpstr>
      <vt:lpstr>Presentación de PowerPoint</vt:lpstr>
      <vt:lpstr>Presentación de PowerPoint</vt:lpstr>
      <vt:lpstr>BOGOTA D.C.  2013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Hanan Sofan </cp:lastModifiedBy>
  <cp:revision>107</cp:revision>
  <dcterms:created xsi:type="dcterms:W3CDTF">2012-08-22T15:55:17Z</dcterms:created>
  <dcterms:modified xsi:type="dcterms:W3CDTF">2014-05-29T14:48:08Z</dcterms:modified>
</cp:coreProperties>
</file>