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</p:sldMasterIdLst>
  <p:notesMasterIdLst>
    <p:notesMasterId r:id="rId30"/>
  </p:notesMasterIdLst>
  <p:handoutMasterIdLst>
    <p:handoutMasterId r:id="rId31"/>
  </p:handoutMasterIdLst>
  <p:sldIdLst>
    <p:sldId id="291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8" r:id="rId29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894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29/05/2014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29/05/2014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E3A867-F569-42FB-BAB6-4FD91ED1C38C}" type="slidenum">
              <a:rPr lang="es-ES" altLang="es-CO" smtClean="0"/>
              <a:pPr eaLnBrk="1" hangingPunct="1">
                <a:spcBef>
                  <a:spcPct val="0"/>
                </a:spcBef>
              </a:pPr>
              <a:t>12</a:t>
            </a:fld>
            <a:endParaRPr lang="es-ES" altLang="es-CO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76FBF1-ABDC-4551-9435-6C9D7C744DC0}" type="slidenum">
              <a:rPr lang="es-ES" altLang="es-CO" smtClean="0"/>
              <a:pPr eaLnBrk="1" hangingPunct="1">
                <a:spcBef>
                  <a:spcPct val="0"/>
                </a:spcBef>
              </a:pPr>
              <a:t>13</a:t>
            </a:fld>
            <a:endParaRPr lang="es-ES" altLang="es-CO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C57AEE4-4162-4069-BE5F-0F318F15EEA5}" type="slidenum">
              <a:rPr lang="es-ES" altLang="es-CO" smtClean="0"/>
              <a:pPr eaLnBrk="1" hangingPunct="1">
                <a:spcBef>
                  <a:spcPct val="0"/>
                </a:spcBef>
              </a:pPr>
              <a:t>15</a:t>
            </a:fld>
            <a:endParaRPr lang="es-ES" altLang="es-CO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2D74C3-58EF-4C17-80E0-68F87A6E3282}" type="slidenum">
              <a:rPr lang="es-ES" altLang="es-CO" smtClean="0"/>
              <a:pPr eaLnBrk="1" hangingPunct="1">
                <a:spcBef>
                  <a:spcPct val="0"/>
                </a:spcBef>
              </a:pPr>
              <a:t>16</a:t>
            </a:fld>
            <a:endParaRPr lang="es-ES" altLang="es-CO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BAA719-134B-4E3F-B5A8-374577D60DB5}" type="slidenum">
              <a:rPr lang="es-ES" altLang="es-CO"/>
              <a:pPr algn="r" eaLnBrk="1" hangingPunct="1">
                <a:spcBef>
                  <a:spcPct val="0"/>
                </a:spcBef>
              </a:pPr>
              <a:t>18</a:t>
            </a:fld>
            <a:endParaRPr lang="es-ES" altLang="es-CO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2E538B8-3651-4610-9AED-97D5D08DBB46}" type="slidenum">
              <a:rPr lang="es-ES" altLang="es-CO"/>
              <a:pPr algn="r" eaLnBrk="1" hangingPunct="1">
                <a:spcBef>
                  <a:spcPct val="0"/>
                </a:spcBef>
              </a:pPr>
              <a:t>24</a:t>
            </a:fld>
            <a:endParaRPr lang="es-ES" altLang="es-CO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84E2C32-F784-4D2E-8B5C-CABD85C8BA6E}" type="slidenum">
              <a:rPr lang="es-ES" altLang="es-CO"/>
              <a:pPr algn="r" eaLnBrk="1" hangingPunct="1">
                <a:spcBef>
                  <a:spcPct val="0"/>
                </a:spcBef>
              </a:pPr>
              <a:t>25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7A5D916-2035-4745-BD5A-EF5D019BD562}" type="slidenum">
              <a:rPr lang="es-ES" altLang="es-CO"/>
              <a:pPr algn="r" eaLnBrk="1" hangingPunct="1">
                <a:spcBef>
                  <a:spcPct val="0"/>
                </a:spcBef>
              </a:pPr>
              <a:t>7</a:t>
            </a:fld>
            <a:endParaRPr lang="es-ES" altLang="es-CO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7A5D916-2035-4745-BD5A-EF5D019BD562}" type="slidenum">
              <a:rPr lang="es-ES" altLang="es-CO"/>
              <a:pPr algn="r" eaLnBrk="1" hangingPunct="1">
                <a:spcBef>
                  <a:spcPct val="0"/>
                </a:spcBef>
              </a:pPr>
              <a:t>8</a:t>
            </a:fld>
            <a:endParaRPr lang="es-ES" altLang="es-CO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EFFE7F-BBEC-4936-AD7B-6B42CD83EC9B}" type="slidenum">
              <a:rPr lang="es-ES" altLang="es-CO" smtClean="0"/>
              <a:pPr eaLnBrk="1" hangingPunct="1">
                <a:spcBef>
                  <a:spcPct val="0"/>
                </a:spcBef>
              </a:pPr>
              <a:t>9</a:t>
            </a:fld>
            <a:endParaRPr lang="es-ES" altLang="es-CO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57714A-9332-4D92-B81B-697463B5B9E6}" type="slidenum">
              <a:rPr lang="es-ES" altLang="es-CO" smtClean="0"/>
              <a:pPr eaLnBrk="1" hangingPunct="1">
                <a:spcBef>
                  <a:spcPct val="0"/>
                </a:spcBef>
              </a:pPr>
              <a:t>10</a:t>
            </a:fld>
            <a:endParaRPr lang="es-ES" altLang="es-CO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29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233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045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8156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8397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218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3538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294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544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1.png"/><Relationship Id="rId18" Type="http://schemas.openxmlformats.org/officeDocument/2006/relationships/hyperlink" Target="http://www.dane.gov.co/" TargetMode="Externa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hyperlink" Target="https://twitter.com/dane_colombia" TargetMode="Externa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0.xml"/><Relationship Id="rId16" Type="http://schemas.openxmlformats.org/officeDocument/2006/relationships/hyperlink" Target="http://www.youtube.com/user/danecolombia" TargetMode="Externa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2.png"/><Relationship Id="rId10" Type="http://schemas.openxmlformats.org/officeDocument/2006/relationships/theme" Target="../theme/theme2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hyperlink" Target="https://www.facebook.com/DANEColombia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8"/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68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1043" y="3140968"/>
            <a:ext cx="6850062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33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Armenia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Mayo 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512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7F7F7F"/>
                </a:solidFill>
                <a:latin typeface="Calibri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s-CO" altLang="es-CO" sz="8800" b="1" dirty="0">
                <a:solidFill>
                  <a:srgbClr val="B6014C"/>
                </a:solidFill>
                <a:latin typeface="Calibri" pitchFamily="34" charset="0"/>
              </a:rPr>
              <a:t>Laboral</a:t>
            </a:r>
          </a:p>
        </p:txBody>
      </p:sp>
    </p:spTree>
    <p:extLst>
      <p:ext uri="{BB962C8B-B14F-4D97-AF65-F5344CB8AC3E}">
        <p14:creationId xmlns:p14="http://schemas.microsoft.com/office/powerpoint/2010/main" val="392421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96959" y="5602288"/>
            <a:ext cx="698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200">
                <a:latin typeface="Times New Roman" pitchFamily="18" charset="0"/>
              </a:rPr>
              <a:t>*</a:t>
            </a:r>
            <a:r>
              <a:rPr lang="es-ES" altLang="es-CO" sz="1200">
                <a:latin typeface="Calibri" pitchFamily="34" charset="0"/>
              </a:rPr>
              <a:t>Otras ramas: Agricultura, ganadería, caza, silvicultura y pesca, explotación de minas y canteras, suministro de electricidad, gas y agua e intermediación financiera. </a:t>
            </a:r>
          </a:p>
        </p:txBody>
      </p:sp>
      <p:sp>
        <p:nvSpPr>
          <p:cNvPr id="11269" name="5 CuadroTexto"/>
          <p:cNvSpPr txBox="1">
            <a:spLocks noChangeArrowheads="1"/>
          </p:cNvSpPr>
          <p:nvPr/>
        </p:nvSpPr>
        <p:spPr bwMode="auto">
          <a:xfrm>
            <a:off x="958404" y="5457261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907704" y="930871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7592390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96959" y="1700808"/>
            <a:ext cx="7467471" cy="3681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41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8531" y="1515556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471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s-CO" sz="2200" b="1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31863" y="786854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11" name="10 CuadroTexto"/>
          <p:cNvSpPr txBox="1">
            <a:spLocks noChangeArrowheads="1"/>
          </p:cNvSpPr>
          <p:nvPr/>
        </p:nvSpPr>
        <p:spPr bwMode="auto">
          <a:xfrm>
            <a:off x="1331863" y="520277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77646799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8975" y="1704975"/>
            <a:ext cx="7564438" cy="3230563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256456" y="568050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16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897291" y="897731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691680" y="494116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46242293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47775" y="1857375"/>
            <a:ext cx="6415088" cy="3030538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256456" y="5680502"/>
            <a:ext cx="82809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50" dirty="0" smtClean="0">
                <a:latin typeface="Arial Narrow" panose="020B0606020202030204" pitchFamily="34" charset="0"/>
              </a:rPr>
              <a:t>Otras posiciones: Obrero, empleado del gobierno; Empleado doméstico; Patrón o empleador; Trabajador familiar sin remuneración; Trabajadores sin remuneración en empresas de otros hogares; Jornalero o Peón y otro.</a:t>
            </a:r>
            <a:endParaRPr lang="es-CO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7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8531" y="1649120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191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64" name="6 CuadroTexto"/>
          <p:cNvSpPr txBox="1">
            <a:spLocks noChangeArrowheads="1"/>
          </p:cNvSpPr>
          <p:nvPr/>
        </p:nvSpPr>
        <p:spPr bwMode="auto">
          <a:xfrm>
            <a:off x="1115616" y="5343539"/>
            <a:ext cx="137249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>
                <a:latin typeface="Calibri" pitchFamily="34" charset="0"/>
              </a:rPr>
              <a:t>Fuente: GEIH - DANE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07504" y="5769868"/>
            <a:ext cx="8619722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alt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altLang="es-CO" sz="1100" dirty="0">
                <a:latin typeface="Arial Narrow" panose="020B0606020202030204" pitchFamily="34" charset="0"/>
              </a:rPr>
              <a:t> </a:t>
            </a:r>
            <a:r>
              <a:rPr lang="es-CO" altLang="es-CO" sz="1100" dirty="0">
                <a:latin typeface="Arial Narrow" panose="020B0606020202030204" pitchFamily="34" charset="0"/>
              </a:rPr>
              <a:t> </a:t>
            </a:r>
            <a:r>
              <a:rPr lang="es-CO" altLang="es-CO" sz="1200" dirty="0">
                <a:latin typeface="Arial Narrow" panose="020B0606020202030204" pitchFamily="34" charset="0"/>
              </a:rPr>
              <a:t> </a:t>
            </a:r>
            <a:r>
              <a:rPr lang="es-CO" altLang="es-CO" sz="1200" dirty="0">
                <a:latin typeface="Calibri" pitchFamily="34" charset="0"/>
              </a:rPr>
              <a:t>  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05334" y="787351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56625141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90563" y="1633538"/>
            <a:ext cx="7570787" cy="344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26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835696" y="858863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72691" y="5877272"/>
            <a:ext cx="85689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817440" y="547567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51446221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08113" y="1881188"/>
            <a:ext cx="6824662" cy="336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8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48531" y="1721128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0978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03648" y="908720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51520" y="5733256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2843808" y="501150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19971363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344738" y="1920875"/>
            <a:ext cx="4741862" cy="281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1353" y="1700808"/>
            <a:ext cx="7416503" cy="2160240"/>
          </a:xfrm>
          <a:prstGeom prst="rect">
            <a:avLst/>
          </a:prstGeom>
        </p:spPr>
        <p:txBody>
          <a:bodyPr anchor="t"/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s-ES" altLang="es-CO" sz="32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Indicadores de mercado laboral según miembro del hogar, ingresos laborales corrientes, semanas de búsqueda de trabajo y desempleo por nivel educativo</a:t>
            </a:r>
            <a:endParaRPr lang="es-ES" altLang="es-CO" sz="32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977105" y="4725144"/>
            <a:ext cx="6985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CO" sz="3600" smtClean="0">
                <a:latin typeface="Arial Narrow" pitchFamily="34" charset="0"/>
              </a:rPr>
              <a:t>I Trimestre </a:t>
            </a:r>
            <a:r>
              <a:rPr lang="es-ES" altLang="es-CO" sz="3600" dirty="0" smtClean="0">
                <a:latin typeface="Arial Narrow" pitchFamily="34" charset="0"/>
              </a:rPr>
              <a:t>móvil 2014</a:t>
            </a:r>
            <a:endParaRPr lang="es-ES" altLang="es-CO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37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187624" y="1282700"/>
            <a:ext cx="6407523" cy="380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500" b="1" dirty="0">
                <a:latin typeface="Arial Narrow" pitchFamily="34" charset="0"/>
              </a:rPr>
              <a:t>Indicadores del mercado laboral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500" b="1" dirty="0" smtClean="0">
                <a:latin typeface="Arial Narrow" pitchFamily="34" charset="0"/>
              </a:rPr>
              <a:t>23 </a:t>
            </a:r>
            <a:r>
              <a:rPr lang="es-ES" altLang="es-CO" sz="3500" b="1" dirty="0">
                <a:latin typeface="Arial Narrow" pitchFamily="34" charset="0"/>
              </a:rPr>
              <a:t>ciudades y áreas metropolitanas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3500" b="1" dirty="0" smtClean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35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500" b="1" dirty="0" smtClean="0">
                <a:latin typeface="Arial Narrow" pitchFamily="34" charset="0"/>
              </a:rPr>
              <a:t>Trimestre móvil</a:t>
            </a:r>
            <a:endParaRPr lang="es-ES" altLang="es-CO" sz="35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300" dirty="0" smtClean="0">
                <a:latin typeface="Arial Narrow" pitchFamily="34" charset="0"/>
              </a:rPr>
              <a:t>Febrero - Abril 2014</a:t>
            </a:r>
            <a:endParaRPr lang="es-ES" altLang="es-CO" sz="3300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33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75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115616" y="1196752"/>
            <a:ext cx="705643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1763688" y="540391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84043462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192213" y="2063750"/>
            <a:ext cx="7097712" cy="269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090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746176" y="1124744"/>
            <a:ext cx="586898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Ingresos Laborales Corrientes 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164" y="1543845"/>
            <a:ext cx="76200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2123728" y="527311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6" name="5 Imagen"/>
          <p:cNvPicPr/>
          <p:nvPr>
            <p:extLst>
              <p:ext uri="{D42A27DB-BD31-4B8C-83A1-F6EECF244321}">
                <p14:modId xmlns:p14="http://schemas.microsoft.com/office/powerpoint/2010/main" val="145664914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12938" y="1849438"/>
            <a:ext cx="5278437" cy="308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0099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763688" y="1052736"/>
            <a:ext cx="5867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sp>
        <p:nvSpPr>
          <p:cNvPr id="3" name="2 CuadroTexto"/>
          <p:cNvSpPr txBox="1">
            <a:spLocks noChangeArrowheads="1"/>
          </p:cNvSpPr>
          <p:nvPr/>
        </p:nvSpPr>
        <p:spPr bwMode="auto">
          <a:xfrm>
            <a:off x="2267744" y="530698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48242947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98625" y="1922463"/>
            <a:ext cx="5822950" cy="301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3077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619672" y="976313"/>
            <a:ext cx="59404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Tasa de Desempleo, según nivel educativo</a:t>
            </a: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1956123" y="554051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08832200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536700" y="1593850"/>
            <a:ext cx="6067425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36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9551" y="1714500"/>
            <a:ext cx="7961511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pPr algn="ctr"/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QUINDÍO</a:t>
            </a:r>
            <a:b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2013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266424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5496" y="2793702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INDICADORES DE MERCADO LABORAL </a:t>
            </a:r>
            <a:r>
              <a:rPr lang="es-ES" sz="2000" b="1" dirty="0" smtClean="0">
                <a:latin typeface="Arial Narrow" panose="020B0606020202030204" pitchFamily="34" charset="0"/>
              </a:rPr>
              <a:t>POR</a:t>
            </a:r>
          </a:p>
          <a:p>
            <a:pPr algn="ctr"/>
            <a:endParaRPr lang="es-ES" sz="1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 smtClean="0">
                <a:latin typeface="Arial Narrow" panose="020B0606020202030204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DEPARTAMENTOS </a:t>
            </a:r>
            <a:r>
              <a:rPr lang="es-ES" sz="2000" b="1" dirty="0" smtClean="0">
                <a:latin typeface="Arial Narrow" pitchFamily="34" charset="0"/>
              </a:rPr>
              <a:t>2013</a:t>
            </a:r>
            <a:endParaRPr lang="es-ES" sz="2000" b="1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48099492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95836" y="526396"/>
            <a:ext cx="6057871" cy="5195608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989606" y="5815063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(+) (-): Aumento o disminución de la TD de cada departamento frente al año anterior</a:t>
            </a:r>
            <a:r>
              <a:rPr lang="es-CO" sz="1200" dirty="0">
                <a:latin typeface="Arial Narrow" panose="020B060602020203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334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043608" y="476672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400" b="1" dirty="0">
                <a:latin typeface="Arial Narrow" pitchFamily="34" charset="0"/>
              </a:rPr>
              <a:t>Tasa global de participación, ocupación y </a:t>
            </a:r>
            <a:r>
              <a:rPr lang="es-ES" altLang="es-CO" sz="2400" b="1" dirty="0" smtClean="0">
                <a:latin typeface="Arial Narrow" pitchFamily="34" charset="0"/>
              </a:rPr>
              <a:t>desempleo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Quindío, anual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 2007 - 2013</a:t>
            </a:r>
            <a:endParaRPr lang="es-CO" sz="2400" dirty="0"/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424248" y="576990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99723318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03350" y="1912938"/>
            <a:ext cx="6143625" cy="374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8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187450" y="692696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subjetivo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Quindío, anual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b="1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2007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2013)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2051720" y="5737289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5341241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50975" y="1998663"/>
            <a:ext cx="6243638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79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79512" y="2667000"/>
            <a:ext cx="295232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latin typeface="Arial Narrow" pitchFamily="34" charset="0"/>
              </a:rPr>
              <a:t>Indicadores de mercado laboral por </a:t>
            </a:r>
            <a:r>
              <a:rPr lang="es-ES" altLang="es-CO" sz="2000" b="1" dirty="0" smtClean="0">
                <a:latin typeface="Arial Narrow" pitchFamily="34" charset="0"/>
              </a:rPr>
              <a:t>ciudad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20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latin typeface="Arial Narrow" pitchFamily="34" charset="0"/>
              </a:rPr>
              <a:t>Trimestre móvil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1600" b="1" dirty="0" smtClean="0">
                <a:latin typeface="Arial Narrow" pitchFamily="34" charset="0"/>
              </a:rPr>
              <a:t>Febrero - Abril 2014</a:t>
            </a:r>
            <a:endParaRPr lang="es-ES" altLang="es-CO" sz="1600" b="1" dirty="0">
              <a:latin typeface="Arial Narrow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6847931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138202" y="188640"/>
            <a:ext cx="5898293" cy="5850779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094329" y="5968010"/>
            <a:ext cx="5616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(+)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(-): Aumento o disminución de la TD de cada ciudad frente al </a:t>
            </a:r>
            <a:r>
              <a:rPr lang="es-CO" sz="800">
                <a:latin typeface="Arial" panose="020B0604020202020204" pitchFamily="34" charset="0"/>
                <a:cs typeface="Arial" panose="020B0604020202020204" pitchFamily="34" charset="0"/>
              </a:rPr>
              <a:t>mismo </a:t>
            </a:r>
            <a:r>
              <a:rPr lang="es-CO" sz="800" smtClean="0">
                <a:latin typeface="Arial" panose="020B0604020202020204" pitchFamily="34" charset="0"/>
                <a:cs typeface="Arial" panose="020B0604020202020204" pitchFamily="34" charset="0"/>
              </a:rPr>
              <a:t>Trimestre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móvil </a:t>
            </a:r>
            <a:r>
              <a:rPr lang="es-CO" sz="800" dirty="0">
                <a:latin typeface="Arial" panose="020B0604020202020204" pitchFamily="34" charset="0"/>
                <a:cs typeface="Arial" panose="020B0604020202020204" pitchFamily="34" charset="0"/>
              </a:rPr>
              <a:t>del año </a:t>
            </a:r>
            <a:r>
              <a:rPr lang="es-CO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anterior.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88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7450" y="404664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Armenia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latin typeface="Arial Narrow" pitchFamily="34" charset="0"/>
              </a:rPr>
              <a:t>Febrero - Abril (</a:t>
            </a:r>
            <a:r>
              <a:rPr lang="es-ES" altLang="es-CO" sz="2200" b="1" dirty="0" smtClean="0">
                <a:latin typeface="Arial Narrow" pitchFamily="34" charset="0"/>
              </a:rPr>
              <a:t>2008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93873130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08931" y="1543437"/>
            <a:ext cx="5926137" cy="3392488"/>
          </a:xfrm>
          <a:prstGeom prst="rect">
            <a:avLst/>
          </a:prstGeom>
        </p:spPr>
      </p:pic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63782921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41488" y="4941888"/>
            <a:ext cx="4267200" cy="120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9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87450" y="404664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Armenia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200" b="1" dirty="0" smtClean="0">
                <a:latin typeface="Arial Narrow" pitchFamily="34" charset="0"/>
              </a:rPr>
              <a:t>Febrero - Abril (</a:t>
            </a:r>
            <a:r>
              <a:rPr lang="es-ES" altLang="es-CO" sz="2200" b="1" dirty="0" smtClean="0">
                <a:latin typeface="Arial Narrow" pitchFamily="34" charset="0"/>
              </a:rPr>
              <a:t>2008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99592" y="5256180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71339790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03648" y="1562609"/>
            <a:ext cx="6096000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93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s-CO" sz="16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52152" y="755328"/>
            <a:ext cx="7380288" cy="1017488"/>
          </a:xfrm>
          <a:noFill/>
        </p:spPr>
        <p:txBody>
          <a:bodyPr anchor="t"/>
          <a:lstStyle/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Armenia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730480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83280" y="2170548"/>
            <a:ext cx="8221168" cy="1982923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196558832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2750" y="4652963"/>
            <a:ext cx="5508625" cy="149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1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68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48531" y="1505104"/>
            <a:ext cx="6119813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-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98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468313" y="5373688"/>
            <a:ext cx="78501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1100" dirty="0">
                <a:latin typeface="Times New Roman" pitchFamily="18" charset="0"/>
              </a:rPr>
              <a:t>*</a:t>
            </a:r>
            <a:r>
              <a:rPr lang="es-ES" altLang="es-CO" sz="1200" dirty="0">
                <a:latin typeface="Calibri" pitchFamily="34" charset="0"/>
              </a:rPr>
              <a:t>Otras ramas: Agricultura, ganadería, caza, silvicultura y pesca; explotación de minas y canteras, suministro de electricidad, gas y agua e intermediación financiera.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CO" altLang="es-CO" sz="1200" dirty="0">
                <a:latin typeface="Calibri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altLang="es-CO" sz="1200" dirty="0">
                <a:latin typeface="Calibri" pitchFamily="34" charset="0"/>
              </a:rPr>
              <a:t> </a:t>
            </a:r>
            <a:r>
              <a:rPr lang="es-CO" altLang="es-CO" sz="1200" dirty="0">
                <a:latin typeface="Calibri" pitchFamily="34" charset="0"/>
              </a:rPr>
              <a:t>    </a:t>
            </a:r>
            <a:endParaRPr lang="es-ES" altLang="es-CO" sz="1100" dirty="0">
              <a:latin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95350" y="786854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8" name="7 CuadroTexto"/>
          <p:cNvSpPr txBox="1">
            <a:spLocks noChangeArrowheads="1"/>
          </p:cNvSpPr>
          <p:nvPr/>
        </p:nvSpPr>
        <p:spPr bwMode="auto">
          <a:xfrm>
            <a:off x="1259632" y="507197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091677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27088" y="1574800"/>
            <a:ext cx="7385050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9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1412</TotalTime>
  <Words>759</Words>
  <Application>Microsoft Office PowerPoint</Application>
  <PresentationFormat>Presentación en pantalla (4:3)</PresentationFormat>
  <Paragraphs>114</Paragraphs>
  <Slides>27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1_Presentacion_dane2013_marzo4</vt:lpstr>
      <vt:lpstr>2_Presentacion_dane2013_marzo4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Armenia (2013 – 2014) Resultados en miles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Liliana Castañeda Pardo</cp:lastModifiedBy>
  <cp:revision>125</cp:revision>
  <cp:lastPrinted>2013-09-25T20:50:41Z</cp:lastPrinted>
  <dcterms:created xsi:type="dcterms:W3CDTF">2012-08-22T15:55:17Z</dcterms:created>
  <dcterms:modified xsi:type="dcterms:W3CDTF">2014-05-29T14:48:53Z</dcterms:modified>
</cp:coreProperties>
</file>