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65" r:id="rId2"/>
  </p:sldMasterIdLst>
  <p:notesMasterIdLst>
    <p:notesMasterId r:id="rId30"/>
  </p:notesMasterIdLst>
  <p:handoutMasterIdLst>
    <p:handoutMasterId r:id="rId31"/>
  </p:handoutMasterIdLst>
  <p:sldIdLst>
    <p:sldId id="291" r:id="rId3"/>
    <p:sldId id="295" r:id="rId4"/>
    <p:sldId id="296" r:id="rId5"/>
    <p:sldId id="297" r:id="rId6"/>
    <p:sldId id="298" r:id="rId7"/>
    <p:sldId id="299" r:id="rId8"/>
    <p:sldId id="300" r:id="rId9"/>
    <p:sldId id="301" r:id="rId10"/>
    <p:sldId id="302" r:id="rId11"/>
    <p:sldId id="303" r:id="rId12"/>
    <p:sldId id="304" r:id="rId13"/>
    <p:sldId id="305" r:id="rId14"/>
    <p:sldId id="306" r:id="rId15"/>
    <p:sldId id="307" r:id="rId16"/>
    <p:sldId id="308" r:id="rId17"/>
    <p:sldId id="309" r:id="rId18"/>
    <p:sldId id="310" r:id="rId19"/>
    <p:sldId id="311" r:id="rId20"/>
    <p:sldId id="312" r:id="rId21"/>
    <p:sldId id="313" r:id="rId22"/>
    <p:sldId id="314" r:id="rId23"/>
    <p:sldId id="315" r:id="rId24"/>
    <p:sldId id="316" r:id="rId25"/>
    <p:sldId id="317" r:id="rId26"/>
    <p:sldId id="318" r:id="rId27"/>
    <p:sldId id="319" r:id="rId28"/>
    <p:sldId id="320" r:id="rId29"/>
  </p:sldIdLst>
  <p:sldSz cx="9144000" cy="6858000" type="screen4x3"/>
  <p:notesSz cx="6858000" cy="9144000"/>
  <p:defaultTextStyle>
    <a:defPPr>
      <a:defRPr lang="es-C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3A3A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204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2712B6-DE42-4545-AD58-A7E1B98E59DE}" type="datetimeFigureOut">
              <a:rPr lang="es-CO" smtClean="0"/>
              <a:t>29/05/2014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D187D9-8911-4A8B-B2CD-95AA35A508F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77852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4DF05D3-AD6F-453E-A787-CA7FCB293504}" type="datetimeFigureOut">
              <a:rPr lang="es-ES"/>
              <a:pPr>
                <a:defRPr/>
              </a:pPr>
              <a:t>29/05/2014</a:t>
            </a:fld>
            <a:endParaRPr lang="es-E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4687A9C-0948-4AC2-B42A-D23B9BF4C2A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83937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7763" y="687388"/>
            <a:ext cx="4567237" cy="3427412"/>
          </a:xfrm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7988" cy="41132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CE3A867-F569-42FB-BAB6-4FD91ED1C38C}" type="slidenum">
              <a:rPr lang="es-ES" altLang="es-CO" smtClean="0"/>
              <a:pPr eaLnBrk="1" hangingPunct="1">
                <a:spcBef>
                  <a:spcPct val="0"/>
                </a:spcBef>
              </a:pPr>
              <a:t>12</a:t>
            </a:fld>
            <a:endParaRPr lang="es-ES" altLang="es-CO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D76FBF1-ABDC-4551-9435-6C9D7C744DC0}" type="slidenum">
              <a:rPr lang="es-ES" altLang="es-CO" smtClean="0"/>
              <a:pPr eaLnBrk="1" hangingPunct="1">
                <a:spcBef>
                  <a:spcPct val="0"/>
                </a:spcBef>
              </a:pPr>
              <a:t>13</a:t>
            </a:fld>
            <a:endParaRPr lang="es-ES" altLang="es-CO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C57AEE4-4162-4069-BE5F-0F318F15EEA5}" type="slidenum">
              <a:rPr lang="es-ES" altLang="es-CO" smtClean="0"/>
              <a:pPr eaLnBrk="1" hangingPunct="1">
                <a:spcBef>
                  <a:spcPct val="0"/>
                </a:spcBef>
              </a:pPr>
              <a:t>15</a:t>
            </a:fld>
            <a:endParaRPr lang="es-ES" altLang="es-CO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52D74C3-58EF-4C17-80E0-68F87A6E3282}" type="slidenum">
              <a:rPr lang="es-ES" altLang="es-CO" smtClean="0"/>
              <a:pPr eaLnBrk="1" hangingPunct="1">
                <a:spcBef>
                  <a:spcPct val="0"/>
                </a:spcBef>
              </a:pPr>
              <a:t>16</a:t>
            </a:fld>
            <a:endParaRPr lang="es-ES" altLang="es-CO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ABAA719-134B-4E3F-B5A8-374577D60DB5}" type="slidenum">
              <a:rPr lang="es-ES" altLang="es-CO"/>
              <a:pPr algn="r" eaLnBrk="1" hangingPunct="1">
                <a:spcBef>
                  <a:spcPct val="0"/>
                </a:spcBef>
              </a:pPr>
              <a:t>18</a:t>
            </a:fld>
            <a:endParaRPr lang="es-ES" altLang="es-CO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E2E538B8-3651-4610-9AED-97D5D08DBB46}" type="slidenum">
              <a:rPr lang="es-ES" altLang="es-CO"/>
              <a:pPr algn="r" eaLnBrk="1" hangingPunct="1">
                <a:spcBef>
                  <a:spcPct val="0"/>
                </a:spcBef>
              </a:pPr>
              <a:t>24</a:t>
            </a:fld>
            <a:endParaRPr lang="es-ES" altLang="es-CO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84E2C32-F784-4D2E-8B5C-CABD85C8BA6E}" type="slidenum">
              <a:rPr lang="es-ES" altLang="es-CO"/>
              <a:pPr algn="r" eaLnBrk="1" hangingPunct="1">
                <a:spcBef>
                  <a:spcPct val="0"/>
                </a:spcBef>
              </a:pPr>
              <a:t>25</a:t>
            </a:fld>
            <a:endParaRPr lang="es-ES" altLang="es-CO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87A5D916-2035-4745-BD5A-EF5D019BD562}" type="slidenum">
              <a:rPr lang="es-ES" altLang="es-CO"/>
              <a:pPr algn="r" eaLnBrk="1" hangingPunct="1">
                <a:spcBef>
                  <a:spcPct val="0"/>
                </a:spcBef>
              </a:pPr>
              <a:t>7</a:t>
            </a:fld>
            <a:endParaRPr lang="es-ES" altLang="es-CO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87A5D916-2035-4745-BD5A-EF5D019BD562}" type="slidenum">
              <a:rPr lang="es-ES" altLang="es-CO"/>
              <a:pPr algn="r" eaLnBrk="1" hangingPunct="1">
                <a:spcBef>
                  <a:spcPct val="0"/>
                </a:spcBef>
              </a:pPr>
              <a:t>8</a:t>
            </a:fld>
            <a:endParaRPr lang="es-ES" altLang="es-CO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8EFFE7F-BBEC-4936-AD7B-6B42CD83EC9B}" type="slidenum">
              <a:rPr lang="es-ES" altLang="es-CO" smtClean="0"/>
              <a:pPr eaLnBrk="1" hangingPunct="1">
                <a:spcBef>
                  <a:spcPct val="0"/>
                </a:spcBef>
              </a:pPr>
              <a:t>9</a:t>
            </a:fld>
            <a:endParaRPr lang="es-ES" altLang="es-CO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857714A-9332-4D92-B81B-697463B5B9E6}" type="slidenum">
              <a:rPr lang="es-ES" altLang="es-CO" smtClean="0"/>
              <a:pPr eaLnBrk="1" hangingPunct="1">
                <a:spcBef>
                  <a:spcPct val="0"/>
                </a:spcBef>
              </a:pPr>
              <a:t>10</a:t>
            </a:fld>
            <a:endParaRPr lang="es-ES" altLang="es-CO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72546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7298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723305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204584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081562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683977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0121894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8635384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192943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4050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58530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42327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29521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29311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18018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860032" y="260648"/>
            <a:ext cx="3598168" cy="434479"/>
          </a:xfrm>
        </p:spPr>
        <p:txBody>
          <a:bodyPr>
            <a:normAutofit/>
          </a:bodyPr>
          <a:lstStyle>
            <a:lvl1pPr>
              <a:lnSpc>
                <a:spcPts val="2400"/>
              </a:lnSpc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860032" y="836712"/>
            <a:ext cx="3664496" cy="576064"/>
          </a:xfrm>
        </p:spPr>
        <p:txBody>
          <a:bodyPr>
            <a:normAutofit/>
          </a:bodyPr>
          <a:lstStyle>
            <a:lvl1pPr marL="0" indent="0" algn="r">
              <a:buNone/>
              <a:defRPr sz="1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365440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hyperlink" Target="https://www.facebook.com/DANEColombia" TargetMode="Externa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dane.gov.co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hyperlink" Target="https://twitter.com/dane_colombia" TargetMode="Externa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14" Type="http://schemas.openxmlformats.org/officeDocument/2006/relationships/hyperlink" Target="http://www.youtube.com/user/danecolombia" TargetMode="Externa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image" Target="../media/image1.png"/><Relationship Id="rId18" Type="http://schemas.openxmlformats.org/officeDocument/2006/relationships/hyperlink" Target="http://www.dane.gov.co/" TargetMode="Externa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hyperlink" Target="https://twitter.com/dane_colombia" TargetMode="Externa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0.xml"/><Relationship Id="rId16" Type="http://schemas.openxmlformats.org/officeDocument/2006/relationships/hyperlink" Target="http://www.youtube.com/user/danecolombia" TargetMode="Externa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13.xml"/><Relationship Id="rId15" Type="http://schemas.openxmlformats.org/officeDocument/2006/relationships/image" Target="../media/image2.png"/><Relationship Id="rId10" Type="http://schemas.openxmlformats.org/officeDocument/2006/relationships/theme" Target="../theme/theme2.xml"/><Relationship Id="rId19" Type="http://schemas.openxmlformats.org/officeDocument/2006/relationships/image" Target="../media/image4.png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hyperlink" Target="https://www.facebook.com/DANEColombia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>
              <a:solidFill>
                <a:prstClr val="white"/>
              </a:solidFill>
            </a:endParaRPr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10"/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2"/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4"/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6"/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6165850"/>
            <a:ext cx="9266238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altLang="es-CO" sz="1600" smtClean="0">
                <a:solidFill>
                  <a:srgbClr val="FFFFFF"/>
                </a:solidFill>
                <a:latin typeface="Calibri" pitchFamily="34" charset="0"/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3478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49" r:id="rId8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10 Imagen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9205913" cy="930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>
              <a:solidFill>
                <a:prstClr val="white"/>
              </a:solidFill>
            </a:endParaRPr>
          </a:p>
        </p:txBody>
      </p:sp>
      <p:sp>
        <p:nvSpPr>
          <p:cNvPr id="1028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9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30" name="10 Imagen">
            <a:hlinkClick r:id="rId12"/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1 Imagen">
            <a:hlinkClick r:id="rId14"/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2 Imagen">
            <a:hlinkClick r:id="rId16"/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5 Imagen">
            <a:hlinkClick r:id="rId18"/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6682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5"/>
          <p:cNvSpPr txBox="1">
            <a:spLocks noChangeArrowheads="1"/>
          </p:cNvSpPr>
          <p:nvPr/>
        </p:nvSpPr>
        <p:spPr bwMode="auto">
          <a:xfrm>
            <a:off x="651043" y="3140968"/>
            <a:ext cx="6850062" cy="2693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33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5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Pereira AM</a:t>
            </a:r>
            <a:endParaRPr lang="es-ES" sz="4500" b="1" dirty="0">
              <a:solidFill>
                <a:srgbClr val="B6014C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es-ES" sz="33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2014</a:t>
            </a:r>
          </a:p>
          <a:p>
            <a:pPr eaLnBrk="1" hangingPunct="1">
              <a:defRPr/>
            </a:pPr>
            <a:endParaRPr lang="es-ES" sz="33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sz="20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Mayo de 2014</a:t>
            </a:r>
            <a:endParaRPr lang="es-ES" dirty="0" smtClean="0">
              <a:solidFill>
                <a:prstClr val="black"/>
              </a:solidFill>
            </a:endParaRPr>
          </a:p>
        </p:txBody>
      </p:sp>
      <p:pic>
        <p:nvPicPr>
          <p:cNvPr id="5125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2852738"/>
            <a:ext cx="9251951" cy="15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1 CuadroTexto"/>
          <p:cNvSpPr txBox="1">
            <a:spLocks noChangeArrowheads="1"/>
          </p:cNvSpPr>
          <p:nvPr/>
        </p:nvSpPr>
        <p:spPr bwMode="auto">
          <a:xfrm>
            <a:off x="468313" y="1587500"/>
            <a:ext cx="797560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>
              <a:lnSpc>
                <a:spcPts val="3100"/>
              </a:lnSpc>
              <a:spcBef>
                <a:spcPct val="0"/>
              </a:spcBef>
              <a:buFontTx/>
              <a:buNone/>
            </a:pPr>
            <a:r>
              <a:rPr lang="es-CO" altLang="es-CO" sz="8800" b="1" dirty="0">
                <a:solidFill>
                  <a:srgbClr val="7F7F7F"/>
                </a:solidFill>
                <a:latin typeface="Calibri" pitchFamily="34" charset="0"/>
              </a:rPr>
              <a:t>Mercado</a:t>
            </a:r>
          </a:p>
          <a:p>
            <a:pPr>
              <a:lnSpc>
                <a:spcPts val="3800"/>
              </a:lnSpc>
              <a:spcBef>
                <a:spcPct val="0"/>
              </a:spcBef>
              <a:buFontTx/>
              <a:buNone/>
            </a:pPr>
            <a:r>
              <a:rPr lang="es-CO" altLang="es-CO" sz="8800" b="1" dirty="0">
                <a:solidFill>
                  <a:srgbClr val="000000"/>
                </a:solidFill>
                <a:latin typeface="Calibri" pitchFamily="34" charset="0"/>
              </a:rPr>
              <a:t>                 </a:t>
            </a:r>
            <a:r>
              <a:rPr lang="es-CO" altLang="es-CO" sz="8800" b="1" dirty="0">
                <a:solidFill>
                  <a:srgbClr val="B6014C"/>
                </a:solidFill>
                <a:latin typeface="Calibri" pitchFamily="34" charset="0"/>
              </a:rPr>
              <a:t>Laboral</a:t>
            </a:r>
          </a:p>
        </p:txBody>
      </p:sp>
    </p:spTree>
    <p:extLst>
      <p:ext uri="{BB962C8B-B14F-4D97-AF65-F5344CB8AC3E}">
        <p14:creationId xmlns:p14="http://schemas.microsoft.com/office/powerpoint/2010/main" val="39242128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827088" y="5373688"/>
            <a:ext cx="698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200">
                <a:latin typeface="Times New Roman" pitchFamily="18" charset="0"/>
              </a:rPr>
              <a:t>*</a:t>
            </a:r>
            <a:r>
              <a:rPr lang="es-ES" altLang="es-CO" sz="1200">
                <a:latin typeface="Calibri" pitchFamily="34" charset="0"/>
              </a:rPr>
              <a:t>Otras ramas: Agricultura, ganadería, caza, silvicultura y pesca, explotación de minas y canteras, suministro de electricidad, gas y agua e intermediación financiera. </a:t>
            </a:r>
          </a:p>
        </p:txBody>
      </p:sp>
      <p:sp>
        <p:nvSpPr>
          <p:cNvPr id="11269" name="5 CuadroTexto"/>
          <p:cNvSpPr txBox="1">
            <a:spLocks noChangeArrowheads="1"/>
          </p:cNvSpPr>
          <p:nvPr/>
        </p:nvSpPr>
        <p:spPr bwMode="auto">
          <a:xfrm>
            <a:off x="958404" y="5100921"/>
            <a:ext cx="137249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>
                <a:latin typeface="Calibri" pitchFamily="34" charset="0"/>
              </a:rPr>
              <a:t>Fuente: GEIH - DANE</a:t>
            </a:r>
            <a:endParaRPr lang="es-ES" altLang="es-CO" sz="1100" dirty="0">
              <a:latin typeface="Calibri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907704" y="930871"/>
            <a:ext cx="597693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200" b="1" dirty="0">
                <a:latin typeface="Arial Narrow" pitchFamily="34" charset="0"/>
              </a:rPr>
              <a:t>Contribución a la variación de la población ocupada,</a:t>
            </a:r>
          </a:p>
          <a:p>
            <a:pPr algn="ctr"/>
            <a:r>
              <a:rPr lang="es-ES" sz="2200" b="1" dirty="0">
                <a:latin typeface="Arial Narrow" pitchFamily="34" charset="0"/>
              </a:rPr>
              <a:t>según ramas de actividad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786929306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211263" y="1704975"/>
            <a:ext cx="6829425" cy="339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4045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548531" y="1515556"/>
            <a:ext cx="6119813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3200" b="1" dirty="0" smtClean="0">
                <a:latin typeface="Arial Narrow" pitchFamily="34" charset="0"/>
              </a:rPr>
              <a:t>POBLACIÓN </a:t>
            </a:r>
            <a:r>
              <a:rPr lang="es-ES" sz="3200" b="1" dirty="0">
                <a:latin typeface="Arial Narrow" pitchFamily="34" charset="0"/>
              </a:rPr>
              <a:t>OCUPADA</a:t>
            </a:r>
          </a:p>
          <a:p>
            <a:pPr algn="ctr"/>
            <a:r>
              <a:rPr lang="es-ES" sz="3200" b="1" dirty="0">
                <a:latin typeface="Arial Narrow" pitchFamily="34" charset="0"/>
              </a:rPr>
              <a:t> SEGÚN</a:t>
            </a:r>
          </a:p>
          <a:p>
            <a:pPr algn="ctr"/>
            <a:r>
              <a:rPr lang="es-CO" altLang="es-CO" sz="3200" b="1" dirty="0" smtClean="0">
                <a:latin typeface="Arial Narrow" pitchFamily="34" charset="0"/>
              </a:rPr>
              <a:t> </a:t>
            </a:r>
            <a:r>
              <a:rPr lang="es-CO" altLang="es-CO" sz="3200" b="1" dirty="0">
                <a:latin typeface="Arial Narrow" pitchFamily="34" charset="0"/>
              </a:rPr>
              <a:t>POSICIÓN OCUPACIONAL</a:t>
            </a:r>
          </a:p>
          <a:p>
            <a:pPr algn="ctr"/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Trimestre móvil</a:t>
            </a:r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Febrero - Abril  2014</a:t>
            </a:r>
            <a:endParaRPr lang="es-ES" sz="36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39344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s-CO" sz="2200" b="1">
              <a:latin typeface="Calibri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331863" y="786854"/>
            <a:ext cx="684053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CO" sz="2200" b="1" dirty="0">
                <a:latin typeface="Arial Narrow" pitchFamily="34" charset="0"/>
              </a:rPr>
              <a:t>Distribución porcentual y variación de la población ocupada, según posición ocupacional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504199263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28462" y="1700808"/>
            <a:ext cx="7750549" cy="3308201"/>
          </a:xfrm>
          <a:prstGeom prst="rect">
            <a:avLst/>
          </a:prstGeom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0" y="5765393"/>
            <a:ext cx="9144000" cy="55399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s-ES" altLang="es-CO" sz="1200" dirty="0">
                <a:latin typeface="Arial Narrow" pitchFamily="34" charset="0"/>
              </a:rPr>
              <a:t>Nota </a:t>
            </a:r>
            <a:r>
              <a:rPr lang="es-ES" altLang="es-CO" sz="1200" dirty="0" smtClean="0">
                <a:latin typeface="Arial Narrow" pitchFamily="34" charset="0"/>
              </a:rPr>
              <a:t>1: </a:t>
            </a:r>
            <a:r>
              <a:rPr lang="es-ES" altLang="es-CO" sz="1200" dirty="0">
                <a:latin typeface="Arial Narrow" pitchFamily="34" charset="0"/>
              </a:rPr>
              <a:t>Obrero, empleado particular incluye al Jornalero o Peón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CO" sz="1200" dirty="0" smtClean="0">
                <a:latin typeface="Arial Narrow" pitchFamily="34" charset="0"/>
              </a:rPr>
              <a:t>Nota 2: </a:t>
            </a:r>
            <a:r>
              <a:rPr lang="es-ES" altLang="es-CO" sz="1200" dirty="0">
                <a:latin typeface="Arial Narrow" pitchFamily="34" charset="0"/>
              </a:rPr>
              <a:t>Trabajador sin remuneración incluye a los trabajadores familiares sin remuneración y a los trabajadores sin remuneración en empresas de otros </a:t>
            </a:r>
            <a:r>
              <a:rPr lang="es-ES" altLang="es-CO" sz="1200" dirty="0" smtClean="0">
                <a:latin typeface="Arial Narrow" pitchFamily="34" charset="0"/>
              </a:rPr>
              <a:t>hogares</a:t>
            </a:r>
            <a:endParaRPr lang="es-ES" altLang="es-CO" sz="1200" dirty="0">
              <a:latin typeface="Arial Narrow" pitchFamily="34" charset="0"/>
            </a:endParaRPr>
          </a:p>
        </p:txBody>
      </p:sp>
      <p:sp>
        <p:nvSpPr>
          <p:cNvPr id="11" name="10 CuadroTexto"/>
          <p:cNvSpPr txBox="1">
            <a:spLocks noChangeArrowheads="1"/>
          </p:cNvSpPr>
          <p:nvPr/>
        </p:nvSpPr>
        <p:spPr bwMode="auto">
          <a:xfrm>
            <a:off x="1331863" y="5202778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271328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897291" y="897731"/>
            <a:ext cx="60483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200" b="1" dirty="0">
                <a:latin typeface="Arial Narrow" pitchFamily="34" charset="0"/>
              </a:rPr>
              <a:t>Contribución a la variación de la población ocupada, </a:t>
            </a:r>
          </a:p>
          <a:p>
            <a:pPr algn="ctr"/>
            <a:r>
              <a:rPr lang="es-ES" sz="2200" b="1" dirty="0">
                <a:latin typeface="Arial Narrow" pitchFamily="34" charset="0"/>
              </a:rPr>
              <a:t>según posición ocupacional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427906053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128713" y="1725613"/>
            <a:ext cx="6775450" cy="3198812"/>
          </a:xfrm>
          <a:prstGeom prst="rect">
            <a:avLst/>
          </a:prstGeom>
        </p:spPr>
      </p:pic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1691680" y="4941168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-2654" y="5661248"/>
            <a:ext cx="9144000" cy="55399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s-ES" altLang="es-CO" sz="1200" dirty="0">
                <a:latin typeface="Arial Narrow" pitchFamily="34" charset="0"/>
              </a:rPr>
              <a:t>Nota </a:t>
            </a:r>
            <a:r>
              <a:rPr lang="es-ES" altLang="es-CO" sz="1200" dirty="0" smtClean="0">
                <a:latin typeface="Arial Narrow" pitchFamily="34" charset="0"/>
              </a:rPr>
              <a:t>1: </a:t>
            </a:r>
            <a:r>
              <a:rPr lang="es-ES" altLang="es-CO" sz="1200" dirty="0">
                <a:latin typeface="Arial Narrow" pitchFamily="34" charset="0"/>
              </a:rPr>
              <a:t>Obrero, empleado particular incluye al Jornalero o Peón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CO" sz="1200" dirty="0" smtClean="0">
                <a:latin typeface="Arial Narrow" pitchFamily="34" charset="0"/>
              </a:rPr>
              <a:t>Nota 2: </a:t>
            </a:r>
            <a:r>
              <a:rPr lang="es-ES" altLang="es-CO" sz="1200" dirty="0">
                <a:latin typeface="Arial Narrow" pitchFamily="34" charset="0"/>
              </a:rPr>
              <a:t>Trabajador sin remuneración incluye a los trabajadores familiares sin remuneración y a los trabajadores sin remuneración en empresas de otros </a:t>
            </a:r>
            <a:r>
              <a:rPr lang="es-ES" altLang="es-CO" sz="1200" dirty="0" smtClean="0">
                <a:latin typeface="Arial Narrow" pitchFamily="34" charset="0"/>
              </a:rPr>
              <a:t>hogares</a:t>
            </a:r>
            <a:endParaRPr lang="es-ES" altLang="es-CO" sz="12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098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548531" y="1649120"/>
            <a:ext cx="6119813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3200" b="1" dirty="0" smtClean="0">
                <a:latin typeface="Arial Narrow" pitchFamily="34" charset="0"/>
              </a:rPr>
              <a:t>POBLACIÓN </a:t>
            </a:r>
            <a:r>
              <a:rPr lang="es-ES" sz="3200" b="1" dirty="0">
                <a:latin typeface="Arial Narrow" pitchFamily="34" charset="0"/>
              </a:rPr>
              <a:t>CESANTE</a:t>
            </a: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 SEGÚN</a:t>
            </a:r>
            <a:endParaRPr lang="es-ES" sz="3200" b="1" dirty="0">
              <a:latin typeface="Arial Narrow" pitchFamily="34" charset="0"/>
            </a:endParaRPr>
          </a:p>
          <a:p>
            <a:pPr algn="ctr"/>
            <a:r>
              <a:rPr lang="es-CO" altLang="es-CO" sz="3200" b="1" dirty="0">
                <a:latin typeface="Arial Narrow" pitchFamily="34" charset="0"/>
              </a:rPr>
              <a:t>RAMAS DE ACTIVIDAD</a:t>
            </a:r>
          </a:p>
          <a:p>
            <a:pPr algn="ctr"/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Trimestre móvil</a:t>
            </a:r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Febrero - Abril  2014</a:t>
            </a:r>
            <a:endParaRPr lang="es-ES" sz="36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38385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5364" name="6 CuadroTexto"/>
          <p:cNvSpPr txBox="1">
            <a:spLocks noChangeArrowheads="1"/>
          </p:cNvSpPr>
          <p:nvPr/>
        </p:nvSpPr>
        <p:spPr bwMode="auto">
          <a:xfrm>
            <a:off x="1115616" y="5343539"/>
            <a:ext cx="137249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>
                <a:latin typeface="Calibri" pitchFamily="34" charset="0"/>
              </a:rPr>
              <a:t>Fuente: GEIH - DANE</a:t>
            </a:r>
            <a:endParaRPr lang="es-ES" altLang="es-CO" sz="1100" dirty="0">
              <a:latin typeface="Calibri" pitchFamily="34" charset="0"/>
            </a:endParaRPr>
          </a:p>
        </p:txBody>
      </p:sp>
      <p:sp>
        <p:nvSpPr>
          <p:cNvPr id="15365" name="Text Box 4"/>
          <p:cNvSpPr txBox="1">
            <a:spLocks noChangeArrowheads="1"/>
          </p:cNvSpPr>
          <p:nvPr/>
        </p:nvSpPr>
        <p:spPr bwMode="auto">
          <a:xfrm>
            <a:off x="107504" y="5769868"/>
            <a:ext cx="8619722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100" dirty="0">
                <a:latin typeface="Arial Narrow" panose="020B0606020202030204" pitchFamily="34" charset="0"/>
              </a:rPr>
              <a:t>*Otras ramas: Agricultura, ganadería, caza, silvicultura y pesca; explotación de minas y canteras, suministro de electricidad, gas y agua e intermediación financiera.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 smtClean="0">
                <a:latin typeface="Arial Narrow" panose="020B0606020202030204" pitchFamily="34" charset="0"/>
              </a:rPr>
              <a:t>Nota</a:t>
            </a:r>
            <a:r>
              <a:rPr lang="es-CO" altLang="es-CO" sz="1100" dirty="0">
                <a:latin typeface="Arial Narrow" panose="020B0606020202030204" pitchFamily="34" charset="0"/>
              </a:rPr>
              <a:t>: La suma de las participaciones puede diferir de 100%  por la no inclusión de la categoría “no informa” y por efecto de decimales.</a:t>
            </a:r>
            <a:r>
              <a:rPr lang="es-ES" altLang="es-CO" sz="1100" dirty="0">
                <a:latin typeface="Arial Narrow" panose="020B0606020202030204" pitchFamily="34" charset="0"/>
              </a:rPr>
              <a:t> </a:t>
            </a:r>
            <a:r>
              <a:rPr lang="es-CO" altLang="es-CO" sz="1100" dirty="0">
                <a:latin typeface="Arial Narrow" panose="020B0606020202030204" pitchFamily="34" charset="0"/>
              </a:rPr>
              <a:t> </a:t>
            </a:r>
            <a:r>
              <a:rPr lang="es-CO" altLang="es-CO" sz="1200" dirty="0">
                <a:latin typeface="Arial Narrow" panose="020B0606020202030204" pitchFamily="34" charset="0"/>
              </a:rPr>
              <a:t> </a:t>
            </a:r>
            <a:r>
              <a:rPr lang="es-CO" altLang="es-CO" sz="1200" dirty="0">
                <a:latin typeface="Calibri" pitchFamily="34" charset="0"/>
              </a:rPr>
              <a:t>  </a:t>
            </a:r>
            <a:endParaRPr lang="es-ES" altLang="es-CO" sz="1100" dirty="0">
              <a:latin typeface="Calibri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405334" y="787351"/>
            <a:ext cx="662305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altLang="es-CO" sz="2200" b="1" dirty="0">
                <a:latin typeface="Arial Narrow" pitchFamily="34" charset="0"/>
              </a:rPr>
              <a:t>Distribución porcentual y variación </a:t>
            </a:r>
            <a:r>
              <a:rPr lang="es-ES" sz="2200" b="1" dirty="0" smtClean="0">
                <a:latin typeface="Arial Narrow" pitchFamily="34" charset="0"/>
              </a:rPr>
              <a:t>de la población cesante, según </a:t>
            </a:r>
            <a:r>
              <a:rPr lang="es-ES" sz="2200" b="1" dirty="0">
                <a:latin typeface="Arial Narrow" pitchFamily="34" charset="0"/>
              </a:rPr>
              <a:t>ramas de actividad anterior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805501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568496" y="1700808"/>
            <a:ext cx="7697737" cy="3505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34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835696" y="858863"/>
            <a:ext cx="60483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200" b="1" dirty="0">
                <a:latin typeface="Arial Narrow" pitchFamily="34" charset="0"/>
              </a:rPr>
              <a:t>Contribución a la variación de la población cesantes, </a:t>
            </a:r>
          </a:p>
          <a:p>
            <a:pPr algn="ctr"/>
            <a:r>
              <a:rPr lang="es-ES" sz="2200" b="1" dirty="0">
                <a:latin typeface="Arial Narrow" pitchFamily="34" charset="0"/>
              </a:rPr>
              <a:t>según ramas de actividad anterior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5321453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271588" y="1858963"/>
            <a:ext cx="6784975" cy="3367087"/>
          </a:xfrm>
          <a:prstGeom prst="rect">
            <a:avLst/>
          </a:prstGeom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72691" y="5877272"/>
            <a:ext cx="85689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1100" dirty="0">
                <a:latin typeface="Arial Narrow" panose="020B0606020202030204" pitchFamily="34" charset="0"/>
              </a:rPr>
              <a:t>*Otras ramas: Agricultura, ganadería, caza, silvicultura y pesca; explotación de minas y canteras, suministro de electricidad, gas y agua e intermediación financiera </a:t>
            </a:r>
          </a:p>
        </p:txBody>
      </p:sp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1817440" y="5475679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74919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548531" y="1721128"/>
            <a:ext cx="6119813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3200" b="1" dirty="0" smtClean="0">
                <a:latin typeface="Arial Narrow" pitchFamily="34" charset="0"/>
              </a:rPr>
              <a:t>POBLACIÓN INACTIVA</a:t>
            </a:r>
            <a:endParaRPr lang="es-ES" sz="3200" b="1" dirty="0">
              <a:latin typeface="Arial Narrow" pitchFamily="34" charset="0"/>
            </a:endParaRP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 SEGÚN</a:t>
            </a:r>
            <a:endParaRPr lang="es-ES" sz="3200" b="1" dirty="0">
              <a:latin typeface="Arial Narrow" pitchFamily="34" charset="0"/>
            </a:endParaRPr>
          </a:p>
          <a:p>
            <a:pPr algn="ctr"/>
            <a:r>
              <a:rPr lang="es-CO" altLang="es-CO" sz="3200" b="1" dirty="0" smtClean="0">
                <a:latin typeface="Arial Narrow" pitchFamily="34" charset="0"/>
              </a:rPr>
              <a:t>TIPO DE ACTIVIDAD</a:t>
            </a:r>
            <a:endParaRPr lang="es-CO" altLang="es-CO" sz="3200" b="1" dirty="0">
              <a:latin typeface="Arial Narrow" pitchFamily="34" charset="0"/>
            </a:endParaRPr>
          </a:p>
          <a:p>
            <a:pPr algn="ctr"/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Trimestre móvil</a:t>
            </a:r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Febrero - Abril  2014</a:t>
            </a:r>
            <a:endParaRPr lang="es-ES" sz="36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78506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403648" y="908720"/>
            <a:ext cx="6875463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CO" sz="2200" b="1" dirty="0">
                <a:latin typeface="Arial Narrow" pitchFamily="34" charset="0"/>
              </a:rPr>
              <a:t>Distribución porcentual y variación </a:t>
            </a:r>
            <a:r>
              <a:rPr lang="es-ES" sz="2200" b="1" dirty="0" smtClean="0">
                <a:latin typeface="Arial Narrow" pitchFamily="34" charset="0"/>
              </a:rPr>
              <a:t>de </a:t>
            </a:r>
            <a:r>
              <a:rPr lang="es-ES" sz="2200" b="1" dirty="0">
                <a:latin typeface="Arial Narrow" pitchFamily="34" charset="0"/>
              </a:rPr>
              <a:t>la población inactiva,</a:t>
            </a:r>
          </a:p>
          <a:p>
            <a:pPr algn="ctr"/>
            <a:r>
              <a:rPr lang="es-ES" sz="2200" b="1" dirty="0">
                <a:latin typeface="Arial Narrow" pitchFamily="34" charset="0"/>
              </a:rPr>
              <a:t> según tipo de actividad 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881699174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273300" y="1920875"/>
            <a:ext cx="4884738" cy="3038475"/>
          </a:xfrm>
          <a:prstGeom prst="rect">
            <a:avLst/>
          </a:prstGeom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51520" y="5733256"/>
            <a:ext cx="85010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200" dirty="0">
                <a:latin typeface="Arial Narrow" panose="020B0606020202030204" pitchFamily="34" charset="0"/>
              </a:rPr>
              <a:t>Nota: la categoría “otros” incluye: incapacitado permanente para trabajar, rentista, pensionado, jubilado, personas que no les llama la atención o creen que no vale la pena </a:t>
            </a:r>
            <a:r>
              <a:rPr lang="es-ES" sz="1200" dirty="0" smtClean="0">
                <a:latin typeface="Arial Narrow" panose="020B0606020202030204" pitchFamily="34" charset="0"/>
              </a:rPr>
              <a:t>trabajar</a:t>
            </a:r>
            <a:endParaRPr lang="es-ES" sz="1200" dirty="0">
              <a:latin typeface="Arial Narrow" panose="020B0606020202030204" pitchFamily="34" charset="0"/>
            </a:endParaRP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1979712" y="5157192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3205945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61353" y="1700808"/>
            <a:ext cx="7416503" cy="2160240"/>
          </a:xfrm>
          <a:prstGeom prst="rect">
            <a:avLst/>
          </a:prstGeom>
        </p:spPr>
        <p:txBody>
          <a:bodyPr anchor="t"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s-ES" altLang="es-CO" sz="3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Indicadores de mercado laboral según miembro del hogar, ingresos laborales corrientes, semanas de búsqueda de trabajo y desempleo por nivel educativo</a:t>
            </a:r>
            <a:endParaRPr lang="es-ES" altLang="es-CO" sz="3200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977105" y="4725144"/>
            <a:ext cx="6985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CO" sz="3600" dirty="0" smtClean="0">
                <a:latin typeface="Arial Narrow" pitchFamily="34" charset="0"/>
              </a:rPr>
              <a:t>I Trimestre móvil 2014</a:t>
            </a:r>
            <a:endParaRPr lang="es-ES" altLang="es-CO" sz="36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08884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1566677" y="2054225"/>
            <a:ext cx="6407523" cy="3801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3500" b="1" dirty="0">
                <a:latin typeface="Arial Narrow" pitchFamily="34" charset="0"/>
              </a:rPr>
              <a:t>Indicadores del mercado laboral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3500" b="1" dirty="0" smtClean="0">
                <a:latin typeface="Arial Narrow" pitchFamily="34" charset="0"/>
              </a:rPr>
              <a:t>23 </a:t>
            </a:r>
            <a:r>
              <a:rPr lang="es-ES" altLang="es-CO" sz="3500" b="1" dirty="0">
                <a:latin typeface="Arial Narrow" pitchFamily="34" charset="0"/>
              </a:rPr>
              <a:t>ciudades y áreas metropolitanas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ES" altLang="es-CO" sz="3500" b="1" dirty="0" smtClean="0"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ES" altLang="es-CO" sz="3500" b="1" dirty="0"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3500" b="1" dirty="0" smtClean="0">
                <a:latin typeface="Arial Narrow" pitchFamily="34" charset="0"/>
              </a:rPr>
              <a:t>Trimestre móvil</a:t>
            </a:r>
            <a:endParaRPr lang="es-ES" altLang="es-CO" sz="3500" b="1" dirty="0"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3300" dirty="0" smtClean="0">
                <a:latin typeface="Arial Narrow" pitchFamily="34" charset="0"/>
              </a:rPr>
              <a:t>Febrero - Abril  2014</a:t>
            </a:r>
            <a:endParaRPr lang="es-ES" altLang="es-CO" sz="3300" dirty="0"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ES" altLang="es-CO" sz="33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7391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1115616" y="1196752"/>
            <a:ext cx="7056437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latin typeface="Arial Narrow" pitchFamily="34" charset="0"/>
              </a:rPr>
              <a:t> Indicadores de Mercado laboral, según miembro del hogar</a:t>
            </a:r>
          </a:p>
        </p:txBody>
      </p:sp>
      <p:sp>
        <p:nvSpPr>
          <p:cNvPr id="3" name="2 CuadroTexto"/>
          <p:cNvSpPr txBox="1">
            <a:spLocks noChangeArrowheads="1"/>
          </p:cNvSpPr>
          <p:nvPr/>
        </p:nvSpPr>
        <p:spPr bwMode="auto">
          <a:xfrm>
            <a:off x="1619672" y="5142309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5" name="4 Imagen"/>
          <p:cNvPicPr/>
          <p:nvPr>
            <p:extLst>
              <p:ext uri="{D42A27DB-BD31-4B8C-83A1-F6EECF244321}">
                <p14:modId xmlns:p14="http://schemas.microsoft.com/office/powerpoint/2010/main" val="2012586088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047750" y="1851025"/>
            <a:ext cx="7581900" cy="3084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0270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1746176" y="1124744"/>
            <a:ext cx="5868988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latin typeface="Arial Narrow" pitchFamily="34" charset="0"/>
              </a:rPr>
              <a:t> Ingresos Laborales Corrientes </a:t>
            </a: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164" y="1543845"/>
            <a:ext cx="762000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>
            <a:spLocks noChangeArrowheads="1"/>
          </p:cNvSpPr>
          <p:nvPr/>
        </p:nvSpPr>
        <p:spPr bwMode="auto">
          <a:xfrm>
            <a:off x="2123728" y="5273114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6" name="5 Imagen"/>
          <p:cNvPicPr/>
          <p:nvPr>
            <p:extLst>
              <p:ext uri="{D42A27DB-BD31-4B8C-83A1-F6EECF244321}">
                <p14:modId xmlns:p14="http://schemas.microsoft.com/office/powerpoint/2010/main" val="307465241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590675" y="1771650"/>
            <a:ext cx="5637213" cy="3087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5193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1619672" y="1268636"/>
            <a:ext cx="58674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latin typeface="Arial Narrow" pitchFamily="34" charset="0"/>
              </a:rPr>
              <a:t>Promedio de Semanas de Búsqueda de Trabajo</a:t>
            </a:r>
          </a:p>
        </p:txBody>
      </p:sp>
      <p:sp>
        <p:nvSpPr>
          <p:cNvPr id="3" name="2 CuadroTexto"/>
          <p:cNvSpPr txBox="1">
            <a:spLocks noChangeArrowheads="1"/>
          </p:cNvSpPr>
          <p:nvPr/>
        </p:nvSpPr>
        <p:spPr bwMode="auto">
          <a:xfrm>
            <a:off x="1979712" y="5409708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4" name="3 Imagen"/>
          <p:cNvPicPr/>
          <p:nvPr>
            <p:extLst>
              <p:ext uri="{D42A27DB-BD31-4B8C-83A1-F6EECF244321}">
                <p14:modId xmlns:p14="http://schemas.microsoft.com/office/powerpoint/2010/main" val="2794846682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971650" y="2132856"/>
            <a:ext cx="5451475" cy="3084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1617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1619672" y="976313"/>
            <a:ext cx="5940425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latin typeface="Arial Narrow" pitchFamily="34" charset="0"/>
              </a:rPr>
              <a:t> Tasa de Desempleo, según nivel educativo</a:t>
            </a:r>
          </a:p>
        </p:txBody>
      </p:sp>
      <p:sp>
        <p:nvSpPr>
          <p:cNvPr id="3" name="2 CuadroTexto"/>
          <p:cNvSpPr txBox="1">
            <a:spLocks noChangeArrowheads="1"/>
          </p:cNvSpPr>
          <p:nvPr/>
        </p:nvSpPr>
        <p:spPr bwMode="auto">
          <a:xfrm>
            <a:off x="1956123" y="5540513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5" name="4 Imagen"/>
          <p:cNvPicPr/>
          <p:nvPr>
            <p:extLst>
              <p:ext uri="{D42A27DB-BD31-4B8C-83A1-F6EECF244321}">
                <p14:modId xmlns:p14="http://schemas.microsoft.com/office/powerpoint/2010/main" val="2729186714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536700" y="1603375"/>
            <a:ext cx="6270625" cy="3770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0311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39551" y="1714500"/>
            <a:ext cx="7961511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/>
            <a:r>
              <a:rPr lang="es-CO" sz="4800" b="1" dirty="0" smtClean="0">
                <a:solidFill>
                  <a:schemeClr val="tx1"/>
                </a:solidFill>
                <a:latin typeface="Arial Narrow" pitchFamily="34" charset="0"/>
                <a:ea typeface="+mn-ea"/>
                <a:cs typeface="Arial" charset="0"/>
              </a:rPr>
              <a:t>RISARALDA</a:t>
            </a:r>
            <a:br>
              <a:rPr lang="es-CO" sz="4800" b="1" dirty="0" smtClean="0">
                <a:solidFill>
                  <a:schemeClr val="tx1"/>
                </a:solidFill>
                <a:latin typeface="Arial Narrow" pitchFamily="34" charset="0"/>
                <a:ea typeface="+mn-ea"/>
                <a:cs typeface="Arial" charset="0"/>
              </a:rPr>
            </a:br>
            <a:r>
              <a:rPr lang="es-CO" sz="4800" b="1" dirty="0" smtClean="0">
                <a:solidFill>
                  <a:schemeClr val="tx1"/>
                </a:solidFill>
                <a:latin typeface="Arial Narrow" pitchFamily="34" charset="0"/>
                <a:ea typeface="+mn-ea"/>
                <a:cs typeface="Arial" charset="0"/>
              </a:rPr>
              <a:t/>
            </a:r>
            <a:br>
              <a:rPr lang="es-CO" sz="4800" b="1" dirty="0" smtClean="0">
                <a:solidFill>
                  <a:schemeClr val="tx1"/>
                </a:solidFill>
                <a:latin typeface="Arial Narrow" pitchFamily="34" charset="0"/>
                <a:ea typeface="+mn-ea"/>
                <a:cs typeface="Arial" charset="0"/>
              </a:rPr>
            </a:br>
            <a:r>
              <a:rPr lang="es-CO" sz="4800" b="1" dirty="0" smtClean="0">
                <a:solidFill>
                  <a:schemeClr val="tx1"/>
                </a:solidFill>
                <a:latin typeface="Arial Narrow" pitchFamily="34" charset="0"/>
                <a:ea typeface="+mn-ea"/>
                <a:cs typeface="Arial" charset="0"/>
              </a:rPr>
              <a:t>2013</a:t>
            </a:r>
            <a:endParaRPr lang="es-ES" sz="4800" b="1" dirty="0">
              <a:solidFill>
                <a:schemeClr val="tx1"/>
              </a:solidFill>
              <a:latin typeface="Arial Narrow" pitchFamily="34" charset="0"/>
              <a:ea typeface="+mn-ea"/>
              <a:cs typeface="Arial" charset="0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971550" y="4652963"/>
            <a:ext cx="7143750" cy="541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lnSpc>
                <a:spcPct val="80000"/>
              </a:lnSpc>
              <a:spcBef>
                <a:spcPct val="50000"/>
              </a:spcBef>
            </a:pPr>
            <a:r>
              <a:rPr lang="es-ES" dirty="0"/>
              <a:t>Datos expandidos con proyecciones de población, con base en los resultados del censo 2005</a:t>
            </a:r>
          </a:p>
        </p:txBody>
      </p:sp>
    </p:spTree>
    <p:extLst>
      <p:ext uri="{BB962C8B-B14F-4D97-AF65-F5344CB8AC3E}">
        <p14:creationId xmlns:p14="http://schemas.microsoft.com/office/powerpoint/2010/main" val="1441462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>
              <a:latin typeface="Times New Roman" pitchFamily="18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5496" y="2793702"/>
            <a:ext cx="309634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2000" b="1" dirty="0">
                <a:latin typeface="Arial Narrow" panose="020B0606020202030204" pitchFamily="34" charset="0"/>
              </a:rPr>
              <a:t>INDICADORES DE MERCADO LABORAL </a:t>
            </a:r>
            <a:r>
              <a:rPr lang="es-ES" sz="2000" b="1" dirty="0" smtClean="0">
                <a:latin typeface="Arial Narrow" panose="020B0606020202030204" pitchFamily="34" charset="0"/>
              </a:rPr>
              <a:t>POR</a:t>
            </a:r>
          </a:p>
          <a:p>
            <a:pPr algn="ctr"/>
            <a:endParaRPr lang="es-ES" sz="1000" b="1" dirty="0">
              <a:latin typeface="Arial Narrow" panose="020B0606020202030204" pitchFamily="34" charset="0"/>
            </a:endParaRPr>
          </a:p>
          <a:p>
            <a:pPr algn="ctr"/>
            <a:r>
              <a:rPr lang="es-ES" sz="2000" b="1" dirty="0" smtClean="0">
                <a:latin typeface="Arial Narrow" panose="020B0606020202030204" pitchFamily="34" charset="0"/>
              </a:rPr>
              <a:t> </a:t>
            </a:r>
            <a:r>
              <a:rPr lang="es-ES" sz="2000" b="1" dirty="0">
                <a:latin typeface="Arial Narrow" pitchFamily="34" charset="0"/>
              </a:rPr>
              <a:t>DEPARTAMENTOS </a:t>
            </a:r>
            <a:r>
              <a:rPr lang="es-ES" sz="2000" b="1" dirty="0" smtClean="0">
                <a:latin typeface="Arial Narrow" pitchFamily="34" charset="0"/>
              </a:rPr>
              <a:t>2013</a:t>
            </a:r>
            <a:endParaRPr lang="es-ES" sz="2000" b="1" dirty="0">
              <a:latin typeface="Arial Narrow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99818901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101380" y="982342"/>
            <a:ext cx="5888138" cy="4823048"/>
          </a:xfrm>
          <a:prstGeom prst="rect">
            <a:avLst/>
          </a:prstGeom>
        </p:spPr>
      </p:pic>
      <p:sp>
        <p:nvSpPr>
          <p:cNvPr id="8" name="7 CuadroTexto"/>
          <p:cNvSpPr txBox="1"/>
          <p:nvPr/>
        </p:nvSpPr>
        <p:spPr>
          <a:xfrm>
            <a:off x="3027462" y="5819476"/>
            <a:ext cx="5616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00" dirty="0">
                <a:latin typeface="Arial" panose="020B0604020202020204" pitchFamily="34" charset="0"/>
                <a:cs typeface="Arial" panose="020B0604020202020204" pitchFamily="34" charset="0"/>
              </a:rPr>
              <a:t>(+) (-): Aumento o disminución de la TD de cada departamento frente al año anterior</a:t>
            </a:r>
            <a:r>
              <a:rPr lang="es-CO" sz="1200" dirty="0">
                <a:latin typeface="Arial Narrow" panose="020B060602020203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34009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733094296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59706" y="2037041"/>
            <a:ext cx="7440612" cy="3716586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5" name="4 CuadroTexto"/>
          <p:cNvSpPr txBox="1"/>
          <p:nvPr/>
        </p:nvSpPr>
        <p:spPr>
          <a:xfrm>
            <a:off x="1259632" y="836712"/>
            <a:ext cx="6840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altLang="es-CO" sz="2400" b="1" dirty="0">
                <a:latin typeface="Arial Narrow" pitchFamily="34" charset="0"/>
              </a:rPr>
              <a:t>Tasa global de participación, ocupación y </a:t>
            </a:r>
            <a:r>
              <a:rPr lang="es-ES" altLang="es-CO" sz="2400" b="1" dirty="0" smtClean="0">
                <a:latin typeface="Arial Narrow" pitchFamily="34" charset="0"/>
              </a:rPr>
              <a:t>desempleo</a:t>
            </a:r>
          </a:p>
          <a:p>
            <a:pPr algn="ctr"/>
            <a:r>
              <a:rPr lang="es-ES" altLang="es-CO" sz="2400" b="1" dirty="0" smtClean="0">
                <a:latin typeface="Arial Narrow" pitchFamily="34" charset="0"/>
              </a:rPr>
              <a:t>Risaralda, anual</a:t>
            </a:r>
          </a:p>
          <a:p>
            <a:pPr algn="ctr"/>
            <a:r>
              <a:rPr lang="es-ES" altLang="es-CO" sz="2400" b="1" dirty="0" smtClean="0">
                <a:latin typeface="Arial Narrow" pitchFamily="34" charset="0"/>
              </a:rPr>
              <a:t> 2007 - 2013</a:t>
            </a:r>
            <a:endParaRPr lang="es-CO" sz="2400" dirty="0"/>
          </a:p>
        </p:txBody>
      </p:sp>
      <p:sp>
        <p:nvSpPr>
          <p:cNvPr id="7" name="6 CuadroTexto"/>
          <p:cNvSpPr txBox="1">
            <a:spLocks noChangeArrowheads="1"/>
          </p:cNvSpPr>
          <p:nvPr/>
        </p:nvSpPr>
        <p:spPr bwMode="auto">
          <a:xfrm>
            <a:off x="1424248" y="5769909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1455492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187450" y="908720"/>
            <a:ext cx="6769100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latin typeface="Arial Narrow" pitchFamily="34" charset="0"/>
              </a:rPr>
              <a:t>Tasa de </a:t>
            </a:r>
            <a:r>
              <a:rPr lang="es-ES" altLang="es-CO" sz="2200" b="1" dirty="0" smtClean="0">
                <a:latin typeface="Arial Narrow" pitchFamily="34" charset="0"/>
              </a:rPr>
              <a:t>subempleo subjetivo</a:t>
            </a:r>
            <a:endParaRPr lang="es-ES" altLang="es-CO" sz="2200" b="1" dirty="0"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latin typeface="Arial Narrow" pitchFamily="34" charset="0"/>
              </a:rPr>
              <a:t>Risaralda, anual</a:t>
            </a:r>
            <a:endParaRPr lang="es-ES" altLang="es-CO" sz="2200" b="1" dirty="0"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sz="2400" b="1" dirty="0" smtClean="0">
                <a:latin typeface="Arial Narrow" pitchFamily="34" charset="0"/>
              </a:rPr>
              <a:t>(</a:t>
            </a:r>
            <a:r>
              <a:rPr lang="es-ES" altLang="es-CO" sz="2200" b="1" dirty="0" smtClean="0">
                <a:latin typeface="Arial Narrow" pitchFamily="34" charset="0"/>
              </a:rPr>
              <a:t>2007 </a:t>
            </a:r>
            <a:r>
              <a:rPr lang="es-ES" altLang="es-CO" sz="2200" b="1" dirty="0"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latin typeface="Arial Narrow" pitchFamily="34" charset="0"/>
              </a:rPr>
              <a:t>2013)</a:t>
            </a:r>
            <a:endParaRPr lang="es-ES" altLang="es-CO" sz="2200" b="1" dirty="0">
              <a:latin typeface="Arial Narrow" pitchFamily="34" charset="0"/>
            </a:endParaRPr>
          </a:p>
        </p:txBody>
      </p:sp>
      <p:sp>
        <p:nvSpPr>
          <p:cNvPr id="5" name="4 CuadroTexto"/>
          <p:cNvSpPr txBox="1">
            <a:spLocks noChangeArrowheads="1"/>
          </p:cNvSpPr>
          <p:nvPr/>
        </p:nvSpPr>
        <p:spPr bwMode="auto">
          <a:xfrm>
            <a:off x="2051720" y="5737289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06945100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517650" y="1949450"/>
            <a:ext cx="6170613" cy="3646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983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79512" y="2667000"/>
            <a:ext cx="2952328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latin typeface="Arial Narrow" pitchFamily="34" charset="0"/>
              </a:rPr>
              <a:t>Indicadores de mercado laboral por </a:t>
            </a:r>
            <a:r>
              <a:rPr lang="es-ES" altLang="es-CO" sz="2000" b="1" dirty="0" smtClean="0">
                <a:latin typeface="Arial Narrow" pitchFamily="34" charset="0"/>
              </a:rPr>
              <a:t>ciudad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ES" altLang="es-CO" sz="2000" b="1" dirty="0"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latin typeface="Arial Narrow" pitchFamily="34" charset="0"/>
              </a:rPr>
              <a:t>Trimestre móvil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sz="1600" b="1" dirty="0" smtClean="0">
                <a:latin typeface="Arial Narrow" pitchFamily="34" charset="0"/>
              </a:rPr>
              <a:t>Febrero - Abril  2014</a:t>
            </a:r>
            <a:endParaRPr lang="es-ES" altLang="es-CO" sz="1600" b="1" dirty="0">
              <a:latin typeface="Arial Narrow" pitchFamily="34" charset="0"/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>
              <a:latin typeface="Times New Roman" pitchFamily="18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743668883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125788" y="188640"/>
            <a:ext cx="5664815" cy="5621610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3059577" y="5805264"/>
            <a:ext cx="56166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(+) </a:t>
            </a:r>
            <a:r>
              <a:rPr lang="es-CO" sz="800" dirty="0">
                <a:latin typeface="Arial" panose="020B0604020202020204" pitchFamily="34" charset="0"/>
                <a:cs typeface="Arial" panose="020B0604020202020204" pitchFamily="34" charset="0"/>
              </a:rPr>
              <a:t>(-): Aumento o disminución de la TD de cada ciudad frente al mismo </a:t>
            </a:r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Trimestre móvil </a:t>
            </a:r>
            <a:r>
              <a:rPr lang="es-CO" sz="800" dirty="0">
                <a:latin typeface="Arial" panose="020B0604020202020204" pitchFamily="34" charset="0"/>
                <a:cs typeface="Arial" panose="020B0604020202020204" pitchFamily="34" charset="0"/>
              </a:rPr>
              <a:t>del año </a:t>
            </a:r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anterior.</a:t>
            </a:r>
            <a:endParaRPr lang="es-CO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447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187450" y="548680"/>
            <a:ext cx="6769100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latin typeface="Arial Narrow" pitchFamily="34" charset="0"/>
              </a:rPr>
              <a:t>Pereira AM</a:t>
            </a:r>
            <a:endParaRPr lang="es-ES" altLang="es-CO" sz="2200" b="1" dirty="0"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sz="2200" b="1" dirty="0" smtClean="0">
                <a:latin typeface="Arial Narrow" pitchFamily="34" charset="0"/>
              </a:rPr>
              <a:t>Febrero - Abril  (</a:t>
            </a:r>
            <a:r>
              <a:rPr lang="es-ES" altLang="es-CO" sz="2200" b="1" dirty="0" smtClean="0">
                <a:latin typeface="Arial Narrow" pitchFamily="34" charset="0"/>
              </a:rPr>
              <a:t>2005 </a:t>
            </a:r>
            <a:r>
              <a:rPr lang="es-ES" altLang="es-CO" sz="2200" b="1" dirty="0"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latin typeface="Arial Narrow" pitchFamily="34" charset="0"/>
              </a:rPr>
              <a:t>2014)</a:t>
            </a:r>
            <a:endParaRPr lang="es-ES" altLang="es-CO" sz="2200" b="1" dirty="0">
              <a:latin typeface="Arial Narrow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513046304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654175" y="4941888"/>
            <a:ext cx="4606925" cy="1122362"/>
          </a:xfrm>
          <a:prstGeom prst="rect">
            <a:avLst/>
          </a:prstGeom>
        </p:spPr>
      </p:pic>
      <p:pic>
        <p:nvPicPr>
          <p:cNvPr id="6" name="5 Imagen"/>
          <p:cNvPicPr/>
          <p:nvPr>
            <p:extLst>
              <p:ext uri="{D42A27DB-BD31-4B8C-83A1-F6EECF244321}">
                <p14:modId xmlns:p14="http://schemas.microsoft.com/office/powerpoint/2010/main" val="3007158974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651793" y="1608736"/>
            <a:ext cx="5840413" cy="325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64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187450" y="620688"/>
            <a:ext cx="6769100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latin typeface="Arial Narrow" pitchFamily="34" charset="0"/>
              </a:rPr>
              <a:t>Tasa de </a:t>
            </a:r>
            <a:r>
              <a:rPr lang="es-ES" altLang="es-CO" sz="2200" b="1" dirty="0" smtClean="0">
                <a:latin typeface="Arial Narrow" pitchFamily="34" charset="0"/>
              </a:rPr>
              <a:t>subempleo </a:t>
            </a:r>
            <a:r>
              <a:rPr lang="es-ES" altLang="es-CO" sz="2200" b="1" dirty="0">
                <a:latin typeface="Arial Narrow" pitchFamily="34" charset="0"/>
              </a:rPr>
              <a:t>subjetivo y objetivo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latin typeface="Arial Narrow" pitchFamily="34" charset="0"/>
              </a:rPr>
              <a:t>Pereira AM</a:t>
            </a:r>
            <a:endParaRPr lang="es-ES" altLang="es-CO" sz="2200" b="1" dirty="0"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sz="2200" b="1" dirty="0" smtClean="0">
                <a:latin typeface="Arial Narrow" pitchFamily="34" charset="0"/>
              </a:rPr>
              <a:t>Febrero - Abril  (</a:t>
            </a:r>
            <a:r>
              <a:rPr lang="es-ES" altLang="es-CO" sz="2200" b="1" dirty="0" smtClean="0">
                <a:latin typeface="Arial Narrow" pitchFamily="34" charset="0"/>
              </a:rPr>
              <a:t>2005 </a:t>
            </a:r>
            <a:r>
              <a:rPr lang="es-ES" altLang="es-CO" sz="2200" b="1" dirty="0"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latin typeface="Arial Narrow" pitchFamily="34" charset="0"/>
              </a:rPr>
              <a:t>2014)</a:t>
            </a:r>
            <a:endParaRPr lang="es-ES" altLang="es-CO" sz="2200" b="1" dirty="0">
              <a:latin typeface="Arial Narrow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77875" y="5293758"/>
            <a:ext cx="75882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900" dirty="0">
                <a:latin typeface="Arial" charset="0"/>
              </a:rPr>
              <a:t>El </a:t>
            </a:r>
            <a:r>
              <a:rPr lang="es-ES" altLang="es-CO" sz="900" b="1" dirty="0">
                <a:latin typeface="Arial" charset="0"/>
              </a:rPr>
              <a:t>subempleo subjetivo</a:t>
            </a:r>
            <a:r>
              <a:rPr lang="es-ES" altLang="es-CO" sz="900" dirty="0">
                <a:latin typeface="Arial" charset="0"/>
              </a:rPr>
              <a:t> se refiere al simple deseo  manifestado por el trabajador de mejorar sus ingresos, el número de horas trabajadas o tener una labor más propia de sus personales competencias.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" altLang="es-CO" sz="900" dirty="0">
                <a:latin typeface="Arial" charset="0"/>
              </a:rPr>
              <a:t>El </a:t>
            </a:r>
            <a:r>
              <a:rPr lang="es-ES" altLang="es-CO" sz="900" b="1" dirty="0">
                <a:latin typeface="Arial" charset="0"/>
              </a:rPr>
              <a:t>subempleo objetivo</a:t>
            </a:r>
            <a:r>
              <a:rPr lang="es-ES" altLang="es-CO" sz="900" dirty="0">
                <a:latin typeface="Arial" charset="0"/>
              </a:rPr>
              <a:t> comprende a quienes tienen el deseo, pero además han hecho una gestión para materializar su aspiración y están en disposición de efectuar el cambio. 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4049901464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546299" y="1700808"/>
            <a:ext cx="6096000" cy="3524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89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179388" y="981075"/>
            <a:ext cx="1944687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s-CO" sz="1600" b="1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title"/>
          </p:nvPr>
        </p:nvSpPr>
        <p:spPr>
          <a:xfrm>
            <a:off x="1152152" y="755328"/>
            <a:ext cx="7380288" cy="1017488"/>
          </a:xfrm>
          <a:noFill/>
        </p:spPr>
        <p:txBody>
          <a:bodyPr anchor="t"/>
          <a:lstStyle/>
          <a:p>
            <a:r>
              <a:rPr lang="es-ES" sz="2200" b="1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r>
              <a:rPr lang="es-ES" sz="2200" b="1" dirty="0" smtClean="0">
                <a:latin typeface="Arial Narrow" pitchFamily="34" charset="0"/>
                <a:cs typeface="Arial" charset="0"/>
              </a:rPr>
              <a:t/>
            </a:r>
            <a:br>
              <a:rPr lang="es-ES" sz="2200" b="1" dirty="0" smtClean="0"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Pereira AM (2013 – 2014)</a:t>
            </a:r>
            <a:br>
              <a:rPr lang="es-ES" sz="2200" b="1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</a:br>
            <a:r>
              <a:rPr lang="es-MX" altLang="es-CO" sz="2200" b="1" dirty="0">
                <a:solidFill>
                  <a:schemeClr val="tx1"/>
                </a:solidFill>
                <a:latin typeface="Arial Narrow" pitchFamily="34" charset="0"/>
              </a:rPr>
              <a:t>Resultados en miles</a:t>
            </a:r>
            <a:r>
              <a:rPr lang="es-ES" altLang="es-CO" sz="2200" b="1" dirty="0">
                <a:solidFill>
                  <a:schemeClr val="tx1"/>
                </a:solidFill>
                <a:latin typeface="Arial Narrow" pitchFamily="34" charset="0"/>
              </a:rPr>
              <a:t/>
            </a:r>
            <a:br>
              <a:rPr lang="es-ES" altLang="es-CO" sz="2200" b="1" dirty="0">
                <a:solidFill>
                  <a:schemeClr val="tx1"/>
                </a:solidFill>
                <a:latin typeface="Arial Narrow" pitchFamily="34" charset="0"/>
              </a:rPr>
            </a:br>
            <a:endParaRPr lang="es-ES" sz="2200" b="1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pic>
        <p:nvPicPr>
          <p:cNvPr id="4" name="3 Imagen"/>
          <p:cNvPicPr/>
          <p:nvPr>
            <p:extLst>
              <p:ext uri="{D42A27DB-BD31-4B8C-83A1-F6EECF244321}">
                <p14:modId xmlns:p14="http://schemas.microsoft.com/office/powerpoint/2010/main" val="3774536419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485775" y="4572000"/>
            <a:ext cx="5221288" cy="1589088"/>
          </a:xfrm>
          <a:prstGeom prst="rect">
            <a:avLst/>
          </a:prstGeom>
        </p:spPr>
      </p:pic>
      <p:pic>
        <p:nvPicPr>
          <p:cNvPr id="5" name="4 Imagen"/>
          <p:cNvPicPr/>
          <p:nvPr>
            <p:extLst>
              <p:ext uri="{D42A27DB-BD31-4B8C-83A1-F6EECF244321}">
                <p14:modId xmlns:p14="http://schemas.microsoft.com/office/powerpoint/2010/main" val="194764297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18328" y="2128465"/>
            <a:ext cx="8107343" cy="1948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68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548531" y="2132856"/>
            <a:ext cx="6119813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O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COMPORTAMIENTO DEL MERCADO LABORAL</a:t>
            </a:r>
            <a:endParaRPr lang="es-ES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7268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548531" y="1505104"/>
            <a:ext cx="6119813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3200" b="1" dirty="0" smtClean="0">
                <a:latin typeface="Arial Narrow" pitchFamily="34" charset="0"/>
              </a:rPr>
              <a:t>POBLACIÓN </a:t>
            </a:r>
            <a:r>
              <a:rPr lang="es-ES" sz="3200" b="1" dirty="0">
                <a:latin typeface="Arial Narrow" pitchFamily="34" charset="0"/>
              </a:rPr>
              <a:t>OCUPADA</a:t>
            </a: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 SEGÚN</a:t>
            </a:r>
            <a:endParaRPr lang="es-ES" sz="3200" b="1" dirty="0">
              <a:latin typeface="Arial Narrow" pitchFamily="34" charset="0"/>
            </a:endParaRPr>
          </a:p>
          <a:p>
            <a:pPr algn="ctr"/>
            <a:r>
              <a:rPr lang="es-CO" altLang="es-CO" sz="3200" b="1" dirty="0">
                <a:latin typeface="Arial Narrow" pitchFamily="34" charset="0"/>
              </a:rPr>
              <a:t>RAMAS DE ACTIVIDAD</a:t>
            </a:r>
          </a:p>
          <a:p>
            <a:pPr algn="ctr"/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Trimestre móvil</a:t>
            </a:r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Febrero - Abril  2014</a:t>
            </a:r>
            <a:endParaRPr lang="es-ES" sz="36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5884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468313" y="5373688"/>
            <a:ext cx="7850187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100">
                <a:latin typeface="Times New Roman" pitchFamily="18" charset="0"/>
              </a:rPr>
              <a:t>*</a:t>
            </a:r>
            <a:r>
              <a:rPr lang="es-ES" altLang="es-CO" sz="1200">
                <a:latin typeface="Calibri" pitchFamily="34" charset="0"/>
              </a:rPr>
              <a:t>Otras ramas: Agricultura, ganadería, caza, silvicultura y pesca; explotación de minas y canteras, suministro de electricidad, gas y agua e intermediación financiera.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1200">
                <a:latin typeface="Calibri" pitchFamily="34" charset="0"/>
              </a:rPr>
              <a:t>Nota: La suma de las participaciones puede diferir de 100%  por la no inclusión de la categoría “no informa” y por efecto de decimales.</a:t>
            </a:r>
            <a:r>
              <a:rPr lang="es-ES" altLang="es-CO" sz="1200">
                <a:latin typeface="Calibri" pitchFamily="34" charset="0"/>
              </a:rPr>
              <a:t> </a:t>
            </a:r>
            <a:r>
              <a:rPr lang="es-CO" altLang="es-CO" sz="1200">
                <a:latin typeface="Calibri" pitchFamily="34" charset="0"/>
              </a:rPr>
              <a:t>    </a:t>
            </a:r>
            <a:endParaRPr lang="es-ES" altLang="es-CO" sz="1100">
              <a:latin typeface="Calibri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295350" y="786854"/>
            <a:ext cx="687705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CO" sz="2200" b="1" dirty="0">
                <a:latin typeface="Arial Narrow" pitchFamily="34" charset="0"/>
              </a:rPr>
              <a:t>Distribución porcentual  y variación de la población ocupada, según ramas de actividad 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052230596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471488" y="1562100"/>
            <a:ext cx="7886700" cy="3590925"/>
          </a:xfrm>
          <a:prstGeom prst="rect">
            <a:avLst/>
          </a:prstGeom>
        </p:spPr>
      </p:pic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1259632" y="5071973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3531917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1427</TotalTime>
  <Words>762</Words>
  <Application>Microsoft Office PowerPoint</Application>
  <PresentationFormat>Presentación en pantalla (4:3)</PresentationFormat>
  <Paragraphs>116</Paragraphs>
  <Slides>27</Slides>
  <Notes>18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27</vt:i4>
      </vt:variant>
    </vt:vector>
  </HeadingPairs>
  <TitlesOfParts>
    <vt:vector size="29" baseType="lpstr">
      <vt:lpstr>1_Presentacion_dane2013_marzo4</vt:lpstr>
      <vt:lpstr>2_Presentacion_dane2013_marzo4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Población ocupada, desocupada e inactiva  Pereira AM (2013 – 2014) Resultados en miles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lcastanedap</dc:creator>
  <cp:lastModifiedBy>Liliana Castañeda Pardo</cp:lastModifiedBy>
  <cp:revision>127</cp:revision>
  <cp:lastPrinted>2013-09-25T20:50:41Z</cp:lastPrinted>
  <dcterms:created xsi:type="dcterms:W3CDTF">2012-08-22T15:55:17Z</dcterms:created>
  <dcterms:modified xsi:type="dcterms:W3CDTF">2014-05-29T14:50:58Z</dcterms:modified>
</cp:coreProperties>
</file>