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5" r:id="rId2"/>
  </p:sldMasterIdLst>
  <p:notesMasterIdLst>
    <p:notesMasterId r:id="rId30"/>
  </p:notesMasterIdLst>
  <p:handoutMasterIdLst>
    <p:handoutMasterId r:id="rId31"/>
  </p:handoutMasterIdLst>
  <p:sldIdLst>
    <p:sldId id="295" r:id="rId3"/>
    <p:sldId id="259" r:id="rId4"/>
    <p:sldId id="260" r:id="rId5"/>
    <p:sldId id="284" r:id="rId6"/>
    <p:sldId id="261" r:id="rId7"/>
    <p:sldId id="262" r:id="rId8"/>
    <p:sldId id="263" r:id="rId9"/>
    <p:sldId id="289" r:id="rId10"/>
    <p:sldId id="264" r:id="rId11"/>
    <p:sldId id="265" r:id="rId12"/>
    <p:sldId id="285" r:id="rId13"/>
    <p:sldId id="266" r:id="rId14"/>
    <p:sldId id="267" r:id="rId15"/>
    <p:sldId id="286" r:id="rId16"/>
    <p:sldId id="268" r:id="rId17"/>
    <p:sldId id="269" r:id="rId18"/>
    <p:sldId id="287" r:id="rId19"/>
    <p:sldId id="270" r:id="rId20"/>
    <p:sldId id="290" r:id="rId21"/>
    <p:sldId id="291" r:id="rId22"/>
    <p:sldId id="292" r:id="rId23"/>
    <p:sldId id="293" r:id="rId24"/>
    <p:sldId id="294" r:id="rId25"/>
    <p:sldId id="276" r:id="rId26"/>
    <p:sldId id="277" r:id="rId27"/>
    <p:sldId id="279" r:id="rId28"/>
    <p:sldId id="288" r:id="rId29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1086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17/06/2014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17/06/2014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7237" cy="3427412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78A59B-1565-4430-8184-0ED76F067C7F}" type="slidenum">
              <a:rPr lang="es-ES" smtClean="0"/>
              <a:pPr/>
              <a:t>10</a:t>
            </a:fld>
            <a:endParaRPr lang="es-E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E5774C-329A-4446-AD3D-9017F368C157}" type="slidenum">
              <a:rPr lang="es-ES" smtClean="0"/>
              <a:pPr/>
              <a:t>12</a:t>
            </a:fld>
            <a:endParaRPr lang="es-E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A39ACB-4418-46AD-89F6-73DC5B9ADE69}" type="slidenum">
              <a:rPr lang="es-ES" smtClean="0"/>
              <a:pPr/>
              <a:t>13</a:t>
            </a:fld>
            <a:endParaRPr lang="es-E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8B282E-A256-4031-AB6A-E97D5BD9D43A}" type="slidenum">
              <a:rPr lang="es-ES" smtClean="0"/>
              <a:pPr/>
              <a:t>15</a:t>
            </a:fld>
            <a:endParaRPr lang="es-E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7AB8D4-E4E8-4C23-A13C-64B51BB12F95}" type="slidenum">
              <a:rPr lang="es-ES" smtClean="0"/>
              <a:pPr/>
              <a:t>16</a:t>
            </a:fld>
            <a:endParaRPr lang="es-E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178E909-F437-43F3-9188-B90EF5F2CD80}" type="slidenum">
              <a:rPr lang="es-ES" sz="1200"/>
              <a:pPr algn="r"/>
              <a:t>18</a:t>
            </a:fld>
            <a:endParaRPr lang="es-ES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AF30E4-F5EB-4D6D-B0F5-A396811C9EF0}" type="slidenum">
              <a:rPr lang="es-ES" smtClean="0"/>
              <a:pPr/>
              <a:t>20</a:t>
            </a:fld>
            <a:endParaRPr lang="es-E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5BA5EA-D3D7-4A01-8EE9-CDEF836E93CD}" type="slidenum">
              <a:rPr lang="es-ES" smtClean="0"/>
              <a:pPr/>
              <a:t>21</a:t>
            </a:fld>
            <a:endParaRPr lang="es-E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55F5DD-6098-4110-8B62-4899040B7EE2}" type="slidenum">
              <a:rPr lang="es-ES" smtClean="0"/>
              <a:pPr/>
              <a:t>22</a:t>
            </a:fld>
            <a:endParaRPr lang="es-E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3DB75FB-64D6-4417-8945-5D738B231FB4}" type="slidenum">
              <a:rPr lang="es-ES" sz="1200"/>
              <a:pPr algn="r"/>
              <a:t>23</a:t>
            </a:fld>
            <a:endParaRPr lang="es-ES" sz="120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442FF4E-689B-4C29-B864-B8DDDF17E9C7}" type="slidenum">
              <a:rPr lang="es-ES" sz="1200"/>
              <a:pPr algn="r"/>
              <a:t>25</a:t>
            </a:fld>
            <a:endParaRPr lang="es-ES" sz="120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1C7314-CD91-4303-BA21-95DE5A1611CD}" type="slidenum">
              <a:rPr lang="es-ES" smtClean="0"/>
              <a:pPr/>
              <a:t>9</a:t>
            </a:fld>
            <a:endParaRPr lang="es-E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60032" y="260648"/>
            <a:ext cx="3598168" cy="434479"/>
          </a:xfrm>
        </p:spPr>
        <p:txBody>
          <a:bodyPr>
            <a:normAutofit/>
          </a:bodyPr>
          <a:lstStyle>
            <a:lvl1pPr>
              <a:lnSpc>
                <a:spcPts val="2400"/>
              </a:lnSpc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60032" y="836712"/>
            <a:ext cx="3664496" cy="576064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08365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049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5088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552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07119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23086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51320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0028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37396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3362645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4942099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90344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04986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www.facebook.com/DANEColombia" TargetMode="Externa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hyperlink" Target="http://www.dane.gov.co/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s://twitter.com/dane_colombia" TargetMode="Externa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youtube.com/user/danecolombia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3.png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13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2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0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9205913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8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30" name="10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1 Imagen">
            <a:hlinkClick r:id="rId13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2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5 Imagen">
            <a:hlinkClick r:id="rId17"/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2051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2052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2053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10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60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2059" name="11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</p:sldLayoutIdLst>
  <p:timing>
    <p:tnLst>
      <p:par>
        <p:cTn id="1" dur="indefinite" restart="never" nodeType="tmRoot"/>
      </p:par>
    </p:tnLst>
  </p:timing>
  <p:txStyles>
    <p:titleStyle>
      <a:lvl1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674266" y="3068960"/>
            <a:ext cx="6850062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5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BUCARAMANGA AM*</a:t>
            </a:r>
          </a:p>
          <a:p>
            <a:pPr eaLnBrk="1" hangingPunct="1">
              <a:lnSpc>
                <a:spcPts val="6000"/>
              </a:lnSpc>
              <a:defRPr/>
            </a:pPr>
            <a:r>
              <a:rPr lang="es-ES" sz="33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 2014</a:t>
            </a:r>
          </a:p>
          <a:p>
            <a:pPr eaLnBrk="1" hangingPunct="1">
              <a:defRPr/>
            </a:pPr>
            <a:endParaRPr lang="es-ES" sz="20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Junio de 2014</a:t>
            </a:r>
            <a:endParaRPr lang="es-ES" dirty="0" smtClean="0">
              <a:solidFill>
                <a:prstClr val="black"/>
              </a:solidFill>
            </a:endParaRPr>
          </a:p>
        </p:txBody>
      </p:sp>
      <p:pic>
        <p:nvPicPr>
          <p:cNvPr id="5125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2852738"/>
            <a:ext cx="9251951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 CuadroTexto"/>
          <p:cNvSpPr txBox="1">
            <a:spLocks noChangeArrowheads="1"/>
          </p:cNvSpPr>
          <p:nvPr/>
        </p:nvSpPr>
        <p:spPr bwMode="auto">
          <a:xfrm>
            <a:off x="468313" y="1587500"/>
            <a:ext cx="79756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>
              <a:lnSpc>
                <a:spcPts val="31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7F7F7F"/>
                </a:solidFill>
                <a:latin typeface="Calibri" pitchFamily="34" charset="0"/>
              </a:rPr>
              <a:t>Mercado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000000"/>
                </a:solidFill>
                <a:latin typeface="Calibri" pitchFamily="34" charset="0"/>
              </a:rPr>
              <a:t>                 </a:t>
            </a:r>
            <a:r>
              <a:rPr lang="es-CO" altLang="es-CO" sz="8800" b="1" dirty="0">
                <a:solidFill>
                  <a:srgbClr val="B6014C"/>
                </a:solidFill>
                <a:latin typeface="Calibri" pitchFamily="34" charset="0"/>
              </a:rPr>
              <a:t>Laboral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55576" y="5883275"/>
            <a:ext cx="489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dirty="0"/>
              <a:t>AM* incluye Girón, Piedecuesta y Floridablanca.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007824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907704" y="1268760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468313" y="5780112"/>
            <a:ext cx="7850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15339236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15616" y="2191618"/>
            <a:ext cx="7085012" cy="3519487"/>
          </a:xfrm>
          <a:prstGeom prst="rect">
            <a:avLst/>
          </a:prstGeom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11560" y="547164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515556"/>
            <a:ext cx="611981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CO" sz="36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>
                <a:latin typeface="Arial Narrow" pitchFamily="34" charset="0"/>
              </a:rPr>
              <a:t>POBLACIÓN OCUPADA</a:t>
            </a:r>
          </a:p>
          <a:p>
            <a:pPr algn="ctr"/>
            <a:r>
              <a:rPr lang="es-ES" sz="3200" b="1" dirty="0">
                <a:latin typeface="Arial Narrow" pitchFamily="34" charset="0"/>
              </a:rPr>
              <a:t> SEGÚN</a:t>
            </a: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 </a:t>
            </a:r>
            <a:r>
              <a:rPr lang="es-CO" altLang="es-CO" sz="3200" b="1" dirty="0">
                <a:latin typeface="Arial Narrow" pitchFamily="34" charset="0"/>
              </a:rPr>
              <a:t>POSICIÓN OCUPACIONAL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59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331863" y="1052736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020763" y="6096000"/>
            <a:ext cx="18891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endParaRPr lang="es-ES" sz="2200" b="1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39194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0771" y="1901031"/>
            <a:ext cx="8975725" cy="3832225"/>
          </a:xfrm>
          <a:prstGeom prst="rect">
            <a:avLst/>
          </a:prstGeom>
        </p:spPr>
      </p:pic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791184" y="554365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5877272"/>
            <a:ext cx="9144000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 2: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1897291" y="1146895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endParaRPr lang="es-ES" sz="2200" b="1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00001294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83568" y="2071464"/>
            <a:ext cx="7907337" cy="3733800"/>
          </a:xfrm>
          <a:prstGeom prst="rect">
            <a:avLst/>
          </a:prstGeom>
        </p:spPr>
      </p:pic>
      <p:sp>
        <p:nvSpPr>
          <p:cNvPr id="11" name="5 CuadroTexto"/>
          <p:cNvSpPr txBox="1">
            <a:spLocks noChangeArrowheads="1"/>
          </p:cNvSpPr>
          <p:nvPr/>
        </p:nvSpPr>
        <p:spPr bwMode="auto">
          <a:xfrm>
            <a:off x="755576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016" y="5805264"/>
            <a:ext cx="9107488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 2: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649120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CESANTE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33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1405334" y="1193974"/>
            <a:ext cx="66230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la población cesante, según </a:t>
            </a:r>
            <a:r>
              <a:rPr lang="es-ES" sz="2200" b="1" dirty="0">
                <a:latin typeface="Arial Narrow" pitchFamily="34" charset="0"/>
              </a:rPr>
              <a:t>ramas de actividad anterior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288032" y="5801489"/>
            <a:ext cx="86764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100" dirty="0" smtClean="0">
                <a:latin typeface="Arial Narrow" panose="020B0606020202030204" pitchFamily="34" charset="0"/>
              </a:rPr>
              <a:t>Nota</a:t>
            </a:r>
            <a:r>
              <a:rPr lang="es-CO" sz="1100" dirty="0">
                <a:latin typeface="Arial Narrow" panose="020B0606020202030204" pitchFamily="34" charset="0"/>
              </a:rPr>
              <a:t>: La suma de las participaciones puede diferir de 100%  por la no inclusión de la categoría “no informa” y por efecto de decimales.</a:t>
            </a:r>
            <a:r>
              <a:rPr lang="es-ES" sz="1600" dirty="0">
                <a:latin typeface="Arial Narrow" panose="020B0606020202030204" pitchFamily="34" charset="0"/>
              </a:rPr>
              <a:t> 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84845920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95300" y="2019523"/>
            <a:ext cx="7994650" cy="3641725"/>
          </a:xfrm>
          <a:prstGeom prst="rect">
            <a:avLst/>
          </a:prstGeom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11560" y="554365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763985" y="1074887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cesantes,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 anterior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611188" y="5734417"/>
            <a:ext cx="785018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25217044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08038" y="1850231"/>
            <a:ext cx="7823200" cy="3883025"/>
          </a:xfrm>
          <a:prstGeom prst="rect">
            <a:avLst/>
          </a:prstGeom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11560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721128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INACTIVA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TIPO DE ACTIVIDAD</a:t>
            </a:r>
            <a:endParaRPr lang="es-CO" altLang="es-CO" sz="3200" b="1" dirty="0">
              <a:latin typeface="Arial Narrow" pitchFamily="34" charset="0"/>
            </a:endParaRP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5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1403648" y="1290911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</a:t>
            </a:r>
            <a:r>
              <a:rPr lang="es-ES" sz="2200" b="1" dirty="0">
                <a:latin typeface="Arial Narrow" pitchFamily="34" charset="0"/>
              </a:rPr>
              <a:t>la población inactiva,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91417" y="5805264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539552" y="554365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16332021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91680" y="2224554"/>
            <a:ext cx="6048672" cy="3220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571550"/>
            <a:ext cx="8291513" cy="2649538"/>
          </a:xfrm>
        </p:spPr>
        <p:txBody>
          <a:bodyPr anchor="t"/>
          <a:lstStyle/>
          <a:p>
            <a:pPr algn="ctr">
              <a:lnSpc>
                <a:spcPct val="100000"/>
              </a:lnSpc>
            </a:pPr>
            <a:r>
              <a:rPr lang="es-ES" sz="3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Indicadores de mercado laboral según miembro del hogar, ingresos laborales corrientes, semanas de búsqueda de trabajo y desempleo por nivel educativo</a:t>
            </a:r>
            <a:r>
              <a:rPr lang="es-ES" sz="36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br>
              <a:rPr lang="es-ES" sz="3600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s-ES" sz="36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s-ES" sz="3600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s-ES" sz="3600" dirty="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s-ES" sz="3600" dirty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s-ES" sz="3600" b="1" dirty="0" smtClean="0">
                <a:solidFill>
                  <a:schemeClr val="tx1"/>
                </a:solidFill>
              </a:rPr>
              <a:t>I Trimestre móvil </a:t>
            </a:r>
            <a:r>
              <a:rPr lang="es-ES" sz="3600" b="1" dirty="0">
                <a:solidFill>
                  <a:schemeClr val="tx1"/>
                </a:solidFill>
              </a:rPr>
              <a:t>de </a:t>
            </a:r>
            <a:r>
              <a:rPr lang="es-ES" sz="3600" b="1" dirty="0" smtClean="0">
                <a:solidFill>
                  <a:schemeClr val="tx1"/>
                </a:solidFill>
              </a:rPr>
              <a:t>2014</a:t>
            </a:r>
            <a:r>
              <a:rPr lang="es-ES" sz="3600" b="1" dirty="0"/>
              <a:t/>
            </a:r>
            <a:br>
              <a:rPr lang="es-ES" sz="3600" b="1" dirty="0"/>
            </a:br>
            <a:r>
              <a:rPr lang="es-ES" sz="36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5869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73001" y="1700213"/>
            <a:ext cx="6407523" cy="417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3500" b="1" dirty="0">
                <a:latin typeface="Arial Narrow" pitchFamily="34" charset="0"/>
              </a:rPr>
              <a:t>Indicadores del mercado </a:t>
            </a:r>
            <a:r>
              <a:rPr lang="es-ES" sz="3500" b="1" dirty="0" smtClean="0">
                <a:latin typeface="Arial Narrow" pitchFamily="34" charset="0"/>
              </a:rPr>
              <a:t>laboral</a:t>
            </a:r>
          </a:p>
          <a:p>
            <a:pPr algn="ctr"/>
            <a:endParaRPr lang="es-ES" sz="1600" b="1" dirty="0">
              <a:latin typeface="Arial Narrow" pitchFamily="34" charset="0"/>
            </a:endParaRPr>
          </a:p>
          <a:p>
            <a:pPr algn="ctr"/>
            <a:r>
              <a:rPr lang="es-ES" sz="3500" b="1" dirty="0" smtClean="0">
                <a:latin typeface="Arial Narrow" pitchFamily="34" charset="0"/>
              </a:rPr>
              <a:t>24 </a:t>
            </a:r>
            <a:r>
              <a:rPr lang="es-ES" sz="3500" b="1" dirty="0">
                <a:latin typeface="Arial Narrow" pitchFamily="34" charset="0"/>
              </a:rPr>
              <a:t>ciudades y áreas metropolitanas</a:t>
            </a:r>
          </a:p>
          <a:p>
            <a:pPr algn="ctr"/>
            <a:endParaRPr lang="es-ES" sz="3500" b="1" dirty="0" smtClean="0">
              <a:latin typeface="Arial Narrow" pitchFamily="34" charset="0"/>
            </a:endParaRPr>
          </a:p>
          <a:p>
            <a:pPr algn="ctr"/>
            <a:endParaRPr lang="es-ES" sz="3500" b="1" dirty="0">
              <a:latin typeface="Arial Narrow" pitchFamily="34" charset="0"/>
            </a:endParaRPr>
          </a:p>
          <a:p>
            <a:pPr algn="ctr"/>
            <a:r>
              <a:rPr lang="es-ES" sz="3500" b="1" dirty="0" smtClean="0">
                <a:latin typeface="Arial Narrow" pitchFamily="34" charset="0"/>
              </a:rPr>
              <a:t>Trimestre móvil</a:t>
            </a:r>
            <a:endParaRPr lang="es-ES" sz="3500" b="1" dirty="0">
              <a:latin typeface="Arial Narrow" pitchFamily="34" charset="0"/>
            </a:endParaRPr>
          </a:p>
          <a:p>
            <a:pPr algn="ctr"/>
            <a:r>
              <a:rPr lang="es-ES" sz="3300" dirty="0" smtClean="0">
                <a:latin typeface="Arial Narrow" pitchFamily="34" charset="0"/>
              </a:rPr>
              <a:t>Febrero – abril 2014</a:t>
            </a:r>
            <a:endParaRPr lang="es-ES" sz="3300" dirty="0">
              <a:latin typeface="Arial Narrow" pitchFamily="34" charset="0"/>
            </a:endParaRPr>
          </a:p>
          <a:p>
            <a:pPr algn="ctr"/>
            <a:endParaRPr lang="es-ES" sz="33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976833" y="1527175"/>
            <a:ext cx="72675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 dirty="0">
                <a:latin typeface="Arial Narrow" pitchFamily="34" charset="0"/>
              </a:rPr>
              <a:t> Indicadores de Mercado laboral, según miembro del hogar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30902478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62571" y="2366045"/>
            <a:ext cx="7470775" cy="315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791184" y="554365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06285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1071563" y="1417787"/>
            <a:ext cx="726757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 Ingresos Laborales Corrientes </a:t>
            </a:r>
          </a:p>
        </p:txBody>
      </p:sp>
      <p:sp>
        <p:nvSpPr>
          <p:cNvPr id="12294" name="Text Box 10"/>
          <p:cNvSpPr txBox="1">
            <a:spLocks noChangeArrowheads="1"/>
          </p:cNvSpPr>
          <p:nvPr/>
        </p:nvSpPr>
        <p:spPr bwMode="auto">
          <a:xfrm>
            <a:off x="7308850" y="1498749"/>
            <a:ext cx="720725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/>
              <a:t>miles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6194817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88777" y="2185916"/>
            <a:ext cx="6251575" cy="3547340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1151224" y="561566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6020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3316" name="Text Box 3"/>
          <p:cNvSpPr txBox="1">
            <a:spLocks noChangeArrowheads="1"/>
          </p:cNvSpPr>
          <p:nvPr/>
        </p:nvSpPr>
        <p:spPr bwMode="auto">
          <a:xfrm>
            <a:off x="827584" y="1489795"/>
            <a:ext cx="749141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Promedio de Semanas de Búsqueda de Trabajo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8429388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87538" y="2132856"/>
            <a:ext cx="5376862" cy="3328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1295240" y="568767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24443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1071563" y="1268760"/>
            <a:ext cx="72675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400" b="1" dirty="0">
                <a:latin typeface="Arial Narrow" pitchFamily="34" charset="0"/>
              </a:rPr>
              <a:t> Tasa de Desempleo, según nivel educativo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30887532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5616" y="1866924"/>
            <a:ext cx="7229475" cy="437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1439256" y="594928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3895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714500"/>
            <a:ext cx="7961313" cy="2162175"/>
          </a:xfrm>
        </p:spPr>
        <p:txBody>
          <a:bodyPr/>
          <a:lstStyle/>
          <a:p>
            <a:pPr algn="ctr" eaLnBrk="1" hangingPunct="1"/>
            <a: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SANTANDER</a:t>
            </a:r>
            <a:b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/>
            </a:r>
            <a:b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2013</a:t>
            </a:r>
            <a:endParaRPr lang="es-ES" sz="4800" b="1" dirty="0">
              <a:solidFill>
                <a:schemeClr val="tx1"/>
              </a:solidFill>
              <a:latin typeface="Arial Narrow" pitchFamily="34" charset="0"/>
              <a:ea typeface="+mn-ea"/>
              <a:cs typeface="Arial" charset="0"/>
            </a:endParaRP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971550" y="4652963"/>
            <a:ext cx="7143750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50000"/>
              </a:spcBef>
            </a:pPr>
            <a:r>
              <a:rPr lang="es-ES" dirty="0"/>
              <a:t>Datos expandidos con proyecciones de población, con base en los resultados del censo 2005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35496" y="2793702"/>
            <a:ext cx="30963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anose="020B0606020202030204" pitchFamily="34" charset="0"/>
              </a:rPr>
              <a:t>INDICADORES DE MERCADO LABORAL </a:t>
            </a:r>
            <a:r>
              <a:rPr lang="es-ES" sz="2000" b="1" dirty="0" smtClean="0">
                <a:latin typeface="Arial Narrow" panose="020B0606020202030204" pitchFamily="34" charset="0"/>
              </a:rPr>
              <a:t>POR</a:t>
            </a:r>
          </a:p>
          <a:p>
            <a:pPr algn="ctr"/>
            <a:endParaRPr lang="es-ES" sz="1000" b="1" dirty="0">
              <a:latin typeface="Arial Narrow" panose="020B0606020202030204" pitchFamily="34" charset="0"/>
            </a:endParaRPr>
          </a:p>
          <a:p>
            <a:pPr algn="ctr"/>
            <a:r>
              <a:rPr lang="es-ES" sz="2000" b="1" dirty="0" smtClean="0">
                <a:latin typeface="Arial Narrow" panose="020B0606020202030204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DEPARTAMENTOS </a:t>
            </a:r>
            <a:r>
              <a:rPr lang="es-ES" sz="2000" b="1" dirty="0" smtClean="0">
                <a:latin typeface="Arial Narrow" pitchFamily="34" charset="0"/>
              </a:rPr>
              <a:t>2013</a:t>
            </a:r>
            <a:endParaRPr lang="es-ES" sz="2000" b="1" dirty="0">
              <a:latin typeface="Arial Narrow" pitchFamily="34" charset="0"/>
            </a:endParaRP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56521972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094806" y="1070992"/>
            <a:ext cx="5581650" cy="4950296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2987824" y="5960313"/>
            <a:ext cx="5616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>
                <a:latin typeface="Arial Narrow" panose="020B0606020202030204" pitchFamily="34" charset="0"/>
                <a:cs typeface="Arial" panose="020B0604020202020204" pitchFamily="34" charset="0"/>
              </a:rPr>
              <a:t>(+) (-): Aumento o disminución de la TD de cada departamento frente al año anterior.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207560947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68450" y="2316163"/>
            <a:ext cx="6343650" cy="3595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1403648" y="1065510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400" b="1" dirty="0">
                <a:latin typeface="Arial Narrow" pitchFamily="34" charset="0"/>
              </a:rPr>
              <a:t>Tasa global de participación, ocupación y </a:t>
            </a:r>
            <a:r>
              <a:rPr lang="es-ES" altLang="es-CO" sz="2400" b="1" dirty="0" smtClean="0">
                <a:latin typeface="Arial Narrow" pitchFamily="34" charset="0"/>
              </a:rPr>
              <a:t>desempleo</a:t>
            </a:r>
          </a:p>
          <a:p>
            <a:pPr algn="ctr"/>
            <a:r>
              <a:rPr lang="es-ES" altLang="es-CO" sz="2400" b="1" dirty="0">
                <a:latin typeface="Arial Narrow" pitchFamily="34" charset="0"/>
              </a:rPr>
              <a:t>Santander</a:t>
            </a:r>
            <a:r>
              <a:rPr lang="es-ES" altLang="es-CO" sz="2400" b="1" dirty="0" smtClean="0">
                <a:latin typeface="Arial Narrow" pitchFamily="34" charset="0"/>
              </a:rPr>
              <a:t>, anual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 2007 - 2013</a:t>
            </a:r>
            <a:endParaRPr lang="es-ES" altLang="es-CO" sz="2400" b="1" dirty="0">
              <a:latin typeface="Arial Narrow" pitchFamily="34" charset="0"/>
            </a:endParaRPr>
          </a:p>
          <a:p>
            <a:pPr algn="ctr"/>
            <a:endParaRPr lang="es-CO" sz="2400" dirty="0"/>
          </a:p>
        </p:txBody>
      </p:sp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439256" y="583168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10868700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03648" y="2417763"/>
            <a:ext cx="6690858" cy="309946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583272" y="568767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87450" y="1138099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subjetivo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Santander, anual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(</a:t>
            </a:r>
            <a:r>
              <a:rPr lang="es-ES" altLang="es-CO" sz="2200" b="1" dirty="0" smtClean="0">
                <a:latin typeface="Arial Narrow" pitchFamily="34" charset="0"/>
              </a:rPr>
              <a:t>2007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2013)</a:t>
            </a:r>
            <a:endParaRPr lang="es-ES" altLang="es-CO" sz="22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68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07504" y="2413337"/>
            <a:ext cx="2736304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itchFamily="34" charset="0"/>
              </a:rPr>
              <a:t>Indicadores de mercado laboral por ciudad</a:t>
            </a:r>
          </a:p>
          <a:p>
            <a:pPr algn="ctr"/>
            <a:endParaRPr lang="es-ES" sz="1100" b="1" dirty="0" smtClean="0">
              <a:latin typeface="Arial Narrow" pitchFamily="34" charset="0"/>
            </a:endParaRPr>
          </a:p>
          <a:p>
            <a:pPr algn="ctr"/>
            <a:r>
              <a:rPr lang="es-ES" sz="2000" b="1" dirty="0" smtClean="0">
                <a:latin typeface="Arial Narrow" pitchFamily="34" charset="0"/>
              </a:rPr>
              <a:t>Trimestre móvil</a:t>
            </a:r>
          </a:p>
          <a:p>
            <a:pPr algn="ctr"/>
            <a:r>
              <a:rPr lang="es-ES" sz="1600" b="1" dirty="0" smtClean="0">
                <a:latin typeface="Arial Narrow" pitchFamily="34" charset="0"/>
              </a:rPr>
              <a:t>Febrero </a:t>
            </a:r>
            <a:r>
              <a:rPr lang="es-ES" sz="1600" b="1" dirty="0">
                <a:latin typeface="Arial Narrow" pitchFamily="34" charset="0"/>
              </a:rPr>
              <a:t>– </a:t>
            </a:r>
            <a:r>
              <a:rPr lang="es-ES" sz="1600" b="1" dirty="0" smtClean="0">
                <a:latin typeface="Arial Narrow" pitchFamily="34" charset="0"/>
              </a:rPr>
              <a:t>abril </a:t>
            </a:r>
            <a:r>
              <a:rPr lang="es-ES" sz="1600" b="1" dirty="0">
                <a:latin typeface="Arial Narrow" pitchFamily="34" charset="0"/>
              </a:rPr>
              <a:t>2014</a:t>
            </a:r>
          </a:p>
          <a:p>
            <a:pPr algn="ctr"/>
            <a:endParaRPr lang="es-ES" sz="2000" b="1" dirty="0">
              <a:latin typeface="Arial Narrow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938385415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87676" y="908719"/>
            <a:ext cx="5472756" cy="4925171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3" name="2 CuadroTexto"/>
          <p:cNvSpPr txBox="1"/>
          <p:nvPr/>
        </p:nvSpPr>
        <p:spPr>
          <a:xfrm>
            <a:off x="2915816" y="5805264"/>
            <a:ext cx="56886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dirty="0"/>
              <a:t>(+) (-): Aumento o disminución de la TD de cada ciudad frente al mismo </a:t>
            </a:r>
            <a:r>
              <a:rPr lang="es-CO" sz="1000" dirty="0" smtClean="0"/>
              <a:t>trimestre </a:t>
            </a:r>
            <a:r>
              <a:rPr lang="es-CO" sz="1000" dirty="0"/>
              <a:t>del año anterior</a:t>
            </a:r>
            <a:r>
              <a:rPr lang="es-CO" sz="1000" dirty="0" smtClean="0"/>
              <a:t>. </a:t>
            </a:r>
          </a:p>
          <a:p>
            <a:r>
              <a:rPr lang="es-CO" sz="1000" dirty="0"/>
              <a:t>*El total de las 23 ciudades no incluye San Andrés por tener una distribución de la muestra diferente. Los resultados presentados para San Andrés corresponden al período noviembre 2013 – abril 2014</a:t>
            </a:r>
            <a:r>
              <a:rPr lang="es-CO" sz="1000" dirty="0" smtClean="0"/>
              <a:t>.</a:t>
            </a:r>
            <a:endParaRPr lang="es-CO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87450" y="922075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Bucaramanga </a:t>
            </a:r>
            <a:r>
              <a:rPr lang="es-ES" altLang="es-CO" sz="2200" b="1" dirty="0" smtClean="0">
                <a:latin typeface="Arial Narrow" pitchFamily="34" charset="0"/>
              </a:rPr>
              <a:t>AM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Febrero – abril (</a:t>
            </a:r>
            <a:r>
              <a:rPr lang="es-ES" altLang="es-CO" sz="2200" b="1" dirty="0" smtClean="0">
                <a:latin typeface="Arial Narrow" pitchFamily="34" charset="0"/>
              </a:rPr>
              <a:t>2005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93174952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989138" y="5157788"/>
            <a:ext cx="4938712" cy="1147762"/>
          </a:xfrm>
          <a:prstGeom prst="rect">
            <a:avLst/>
          </a:prstGeom>
        </p:spPr>
      </p:pic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4107339765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84350" y="1963738"/>
            <a:ext cx="6096000" cy="3195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74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40897182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47813" y="2204864"/>
            <a:ext cx="6337300" cy="3243262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87450" y="994083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</a:t>
            </a:r>
            <a:r>
              <a:rPr lang="es-ES" altLang="es-CO" sz="2200" b="1" dirty="0">
                <a:latin typeface="Arial Narrow" pitchFamily="34" charset="0"/>
              </a:rPr>
              <a:t>subjetivo y objetivo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Bucaramanga AM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Febrero – abril (</a:t>
            </a:r>
            <a:r>
              <a:rPr lang="es-ES" altLang="es-CO" sz="2200" b="1" dirty="0" smtClean="0">
                <a:latin typeface="Arial Narrow" pitchFamily="34" charset="0"/>
              </a:rPr>
              <a:t>2005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00174" y="5589240"/>
            <a:ext cx="7588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subjetivo</a:t>
            </a:r>
            <a:r>
              <a:rPr lang="es-ES" altLang="es-CO" sz="900" dirty="0">
                <a:latin typeface="Arial" charset="0"/>
              </a:rPr>
              <a:t> se refiere al simple deseo  manifestado por el trabajador de mejorar sus ingresos, el número de horas trabajadas o tener una labor más propia de sus personales competencias.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objetivo</a:t>
            </a:r>
            <a:r>
              <a:rPr lang="es-ES" altLang="es-CO" sz="900" dirty="0">
                <a:latin typeface="Arial" charset="0"/>
              </a:rPr>
              <a:t> comprende a quienes tienen el deseo, pero además han hecho una gestión para materializar su aspiración y están en disposición de efectuar el cambio. </a:t>
            </a:r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1043608" y="532763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s-ES" sz="1600" b="1">
              <a:solidFill>
                <a:schemeClr val="tx2"/>
              </a:solidFill>
            </a:endParaRP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title"/>
          </p:nvPr>
        </p:nvSpPr>
        <p:spPr>
          <a:xfrm>
            <a:off x="1152152" y="899344"/>
            <a:ext cx="7380288" cy="1017488"/>
          </a:xfrm>
          <a:noFill/>
        </p:spPr>
        <p:txBody>
          <a:bodyPr anchor="t"/>
          <a:lstStyle/>
          <a:p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r>
              <a:rPr lang="es-ES" sz="2200" b="1" dirty="0" smtClean="0">
                <a:latin typeface="Arial Narrow" pitchFamily="34" charset="0"/>
                <a:cs typeface="Arial" charset="0"/>
              </a:rPr>
              <a:t/>
            </a:r>
            <a:br>
              <a:rPr lang="es-ES" sz="2200" b="1" dirty="0" smtClean="0"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Bucaramanga AM (2013 – 2014)</a:t>
            </a:r>
            <a:b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</a:br>
            <a:r>
              <a:rPr lang="es-MX" altLang="es-CO" sz="2200" b="1" dirty="0">
                <a:solidFill>
                  <a:schemeClr val="tx1"/>
                </a:solidFill>
                <a:latin typeface="Arial Narrow" pitchFamily="34" charset="0"/>
              </a:rPr>
              <a:t>Resultados en miles</a:t>
            </a:r>
            <a: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87187961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0825" y="2071142"/>
            <a:ext cx="8397875" cy="251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836471548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14338" y="4733925"/>
            <a:ext cx="5667375" cy="1581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2132856"/>
            <a:ext cx="61198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</a:p>
          <a:p>
            <a:pPr algn="ctr"/>
            <a:endParaRPr lang="es-ES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505104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OCUPADA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50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295350" y="1074886"/>
            <a:ext cx="68770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0" y="564110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200" dirty="0">
                <a:latin typeface="Arial Narrow" panose="020B0606020202030204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sz="1200" dirty="0">
                <a:latin typeface="Arial Narrow" panose="020B0606020202030204" pitchFamily="34" charset="0"/>
              </a:rPr>
              <a:t>  </a:t>
            </a:r>
          </a:p>
          <a:p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4102" name="5 CuadroTexto"/>
          <p:cNvSpPr txBox="1">
            <a:spLocks noChangeArrowheads="1"/>
          </p:cNvSpPr>
          <p:nvPr/>
        </p:nvSpPr>
        <p:spPr bwMode="auto">
          <a:xfrm>
            <a:off x="667538" y="539963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10991445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976313" y="1953170"/>
            <a:ext cx="7351712" cy="3348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PRESENTACIONES</Template>
  <TotalTime>2364</TotalTime>
  <Words>807</Words>
  <Application>Microsoft Office PowerPoint</Application>
  <PresentationFormat>Presentación en pantalla (4:3)</PresentationFormat>
  <Paragraphs>125</Paragraphs>
  <Slides>27</Slides>
  <Notes>25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27</vt:i4>
      </vt:variant>
    </vt:vector>
  </HeadingPairs>
  <TitlesOfParts>
    <vt:vector size="29" baseType="lpstr">
      <vt:lpstr>Presentacion_dane2013_marzo4</vt:lpstr>
      <vt:lpstr>1_Presentacion_dane2013_marzo4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Población ocupada, desocupada e inactiva  Bucaramanga AM (2013 – 2014) Resultados en miles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Indicadores de mercado laboral según miembro del hogar, ingresos laborales corrientes, semanas de búsqueda de trabajo y desempleo por nivel educativo    I Trimestre móvil de 2014  </vt:lpstr>
      <vt:lpstr>Presentación de PowerPoint</vt:lpstr>
      <vt:lpstr>Presentación de PowerPoint</vt:lpstr>
      <vt:lpstr>Presentación de PowerPoint</vt:lpstr>
      <vt:lpstr>Presentación de PowerPoint</vt:lpstr>
      <vt:lpstr>SANTANDER  2013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Jeanette Consuelo  Olarte Bustos</cp:lastModifiedBy>
  <cp:revision>114</cp:revision>
  <cp:lastPrinted>2014-03-04T17:38:19Z</cp:lastPrinted>
  <dcterms:created xsi:type="dcterms:W3CDTF">2012-08-22T15:55:17Z</dcterms:created>
  <dcterms:modified xsi:type="dcterms:W3CDTF">2014-06-17T13:49:38Z</dcterms:modified>
</cp:coreProperties>
</file>