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5" r:id="rId2"/>
  </p:sldMasterIdLst>
  <p:notesMasterIdLst>
    <p:notesMasterId r:id="rId30"/>
  </p:notesMasterIdLst>
  <p:handoutMasterIdLst>
    <p:handoutMasterId r:id="rId31"/>
  </p:handoutMasterIdLst>
  <p:sldIdLst>
    <p:sldId id="291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3" r:id="rId25"/>
    <p:sldId id="314" r:id="rId26"/>
    <p:sldId id="315" r:id="rId27"/>
    <p:sldId id="316" r:id="rId28"/>
    <p:sldId id="317" r:id="rId29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16/06/2014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16/06/2014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67237" cy="3427412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7988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78A59B-1565-4430-8184-0ED76F067C7F}" type="slidenum">
              <a:rPr lang="es-ES" smtClean="0"/>
              <a:pPr/>
              <a:t>10</a:t>
            </a:fld>
            <a:endParaRPr lang="es-E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E5774C-329A-4446-AD3D-9017F368C157}" type="slidenum">
              <a:rPr lang="es-ES" smtClean="0"/>
              <a:pPr/>
              <a:t>12</a:t>
            </a:fld>
            <a:endParaRPr lang="es-E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A39ACB-4418-46AD-89F6-73DC5B9ADE69}" type="slidenum">
              <a:rPr lang="es-ES" smtClean="0"/>
              <a:pPr/>
              <a:t>13</a:t>
            </a:fld>
            <a:endParaRPr lang="es-E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8B282E-A256-4031-AB6A-E97D5BD9D43A}" type="slidenum">
              <a:rPr lang="es-ES" smtClean="0"/>
              <a:pPr/>
              <a:t>15</a:t>
            </a:fld>
            <a:endParaRPr lang="es-E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7AB8D4-E4E8-4C23-A13C-64B51BB12F95}" type="slidenum">
              <a:rPr lang="es-ES" smtClean="0"/>
              <a:pPr/>
              <a:t>16</a:t>
            </a:fld>
            <a:endParaRPr lang="es-E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178E909-F437-43F3-9188-B90EF5F2CD80}" type="slidenum">
              <a:rPr lang="es-ES" sz="1200"/>
              <a:pPr algn="r"/>
              <a:t>18</a:t>
            </a:fld>
            <a:endParaRPr lang="es-ES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49F1E869-015C-4FD6-8340-D9EBF106AA23}" type="slidenum">
              <a:rPr lang="es-ES" sz="1200"/>
              <a:pPr algn="r" eaLnBrk="1" hangingPunct="1"/>
              <a:t>20</a:t>
            </a:fld>
            <a:endParaRPr lang="es-ES" sz="120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12B606B1-167A-404D-B49F-2FECDB512E9E}" type="slidenum">
              <a:rPr lang="es-ES" sz="1200"/>
              <a:pPr algn="r" eaLnBrk="1" hangingPunct="1"/>
              <a:t>21</a:t>
            </a:fld>
            <a:endParaRPr lang="es-ES" sz="120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574F00F1-7C72-4967-844A-418AD7B80516}" type="slidenum">
              <a:rPr lang="es-ES" sz="1200"/>
              <a:pPr algn="r" eaLnBrk="1" hangingPunct="1"/>
              <a:t>22</a:t>
            </a:fld>
            <a:endParaRPr lang="es-ES" sz="120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B3F4D37E-A4E9-462F-8F45-A4D4D91B5375}" type="slidenum">
              <a:rPr lang="es-ES" sz="1200"/>
              <a:pPr algn="r" eaLnBrk="1" hangingPunct="1"/>
              <a:t>23</a:t>
            </a:fld>
            <a:endParaRPr lang="es-ES" sz="120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442FF4E-689B-4C29-B864-B8DDDF17E9C7}" type="slidenum">
              <a:rPr lang="es-ES" sz="1200"/>
              <a:pPr algn="r"/>
              <a:t>25</a:t>
            </a:fld>
            <a:endParaRPr lang="es-ES" sz="120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1C7314-CD91-4303-BA21-95DE5A1611CD}" type="slidenum">
              <a:rPr lang="es-ES" smtClean="0"/>
              <a:pPr/>
              <a:t>9</a:t>
            </a:fld>
            <a:endParaRPr lang="es-E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7298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2330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0458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8156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68397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12189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635384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929432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8685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860032" y="260648"/>
            <a:ext cx="3598168" cy="434479"/>
          </a:xfrm>
        </p:spPr>
        <p:txBody>
          <a:bodyPr>
            <a:normAutofit/>
          </a:bodyPr>
          <a:lstStyle>
            <a:lvl1pPr>
              <a:lnSpc>
                <a:spcPts val="2400"/>
              </a:lnSpc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860032" y="836712"/>
            <a:ext cx="3664496" cy="576064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6544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hyperlink" Target="https://twitter.com/dane_colombia" TargetMode="Externa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5.png"/><Relationship Id="rId17" Type="http://schemas.openxmlformats.org/officeDocument/2006/relationships/hyperlink" Target="http://www.youtube.com/user/danecolombia" TargetMode="External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2.png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5" Type="http://schemas.openxmlformats.org/officeDocument/2006/relationships/hyperlink" Target="https://www.facebook.com/DANEColombia" TargetMode="External"/><Relationship Id="rId10" Type="http://schemas.openxmlformats.org/officeDocument/2006/relationships/slideLayout" Target="../slideLayouts/slideLayout18.xml"/><Relationship Id="rId19" Type="http://schemas.openxmlformats.org/officeDocument/2006/relationships/hyperlink" Target="http://www.dane.gov.co/" TargetMode="Externa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10 Imagen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9205913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8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30" name="10 Imagen">
            <a:hlinkClick r:id="rId13"/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1 Imagen">
            <a:hlinkClick r:id="rId15"/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2 Imagen">
            <a:hlinkClick r:id="rId17"/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5 Imagen">
            <a:hlinkClick r:id="rId19"/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6682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5"/>
          <p:cNvSpPr txBox="1">
            <a:spLocks noChangeArrowheads="1"/>
          </p:cNvSpPr>
          <p:nvPr/>
        </p:nvSpPr>
        <p:spPr bwMode="auto">
          <a:xfrm>
            <a:off x="651043" y="3140968"/>
            <a:ext cx="6850062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5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Santa marta </a:t>
            </a:r>
            <a:endParaRPr lang="es-ES" sz="4500" b="1" dirty="0">
              <a:solidFill>
                <a:srgbClr val="B6014C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s-ES" sz="33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2014</a:t>
            </a:r>
          </a:p>
          <a:p>
            <a:pPr eaLnBrk="1" hangingPunct="1">
              <a:defRPr/>
            </a:pPr>
            <a:endParaRPr lang="es-ES" sz="33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Junio de 2014</a:t>
            </a:r>
            <a:endParaRPr lang="es-ES" dirty="0" smtClean="0">
              <a:solidFill>
                <a:prstClr val="black"/>
              </a:solidFill>
            </a:endParaRPr>
          </a:p>
        </p:txBody>
      </p:sp>
      <p:pic>
        <p:nvPicPr>
          <p:cNvPr id="5125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2852738"/>
            <a:ext cx="9251951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1 CuadroTexto"/>
          <p:cNvSpPr txBox="1">
            <a:spLocks noChangeArrowheads="1"/>
          </p:cNvSpPr>
          <p:nvPr/>
        </p:nvSpPr>
        <p:spPr bwMode="auto">
          <a:xfrm>
            <a:off x="468313" y="1587500"/>
            <a:ext cx="79756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>
              <a:lnSpc>
                <a:spcPts val="31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7F7F7F"/>
                </a:solidFill>
                <a:latin typeface="Calibri" pitchFamily="34" charset="0"/>
              </a:rPr>
              <a:t>Mercado</a:t>
            </a:r>
          </a:p>
          <a:p>
            <a:pPr>
              <a:lnSpc>
                <a:spcPts val="38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000000"/>
                </a:solidFill>
                <a:latin typeface="Calibri" pitchFamily="34" charset="0"/>
              </a:rPr>
              <a:t>                 </a:t>
            </a:r>
            <a:r>
              <a:rPr lang="es-CO" altLang="es-CO" sz="8800" b="1" dirty="0">
                <a:solidFill>
                  <a:srgbClr val="B6014C"/>
                </a:solidFill>
                <a:latin typeface="Calibri" pitchFamily="34" charset="0"/>
              </a:rPr>
              <a:t>Laboral</a:t>
            </a:r>
          </a:p>
        </p:txBody>
      </p:sp>
    </p:spTree>
    <p:extLst>
      <p:ext uri="{BB962C8B-B14F-4D97-AF65-F5344CB8AC3E}">
        <p14:creationId xmlns:p14="http://schemas.microsoft.com/office/powerpoint/2010/main" val="39242128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907704" y="1074887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468313" y="5780112"/>
            <a:ext cx="7850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11560" y="547164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92072098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50988" y="1999084"/>
            <a:ext cx="6256337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47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268760"/>
            <a:ext cx="611981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CO" sz="36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>
                <a:latin typeface="Arial Narrow" pitchFamily="34" charset="0"/>
              </a:rPr>
              <a:t>POBLACIÓN OCUPADA</a:t>
            </a:r>
          </a:p>
          <a:p>
            <a:pPr algn="ctr"/>
            <a:r>
              <a:rPr lang="es-ES" sz="3200" b="1" dirty="0">
                <a:latin typeface="Arial Narrow" pitchFamily="34" charset="0"/>
              </a:rPr>
              <a:t> SEGÚN</a:t>
            </a: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 </a:t>
            </a:r>
            <a:r>
              <a:rPr lang="es-CO" altLang="es-CO" sz="3200" b="1" dirty="0">
                <a:latin typeface="Arial Narrow" pitchFamily="34" charset="0"/>
              </a:rPr>
              <a:t>POSICIÓN OCUPACIONAL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dirty="0" smtClean="0">
                <a:latin typeface="Arial Narrow" pitchFamily="34" charset="0"/>
              </a:rPr>
              <a:t>Febrero – abril 2014</a:t>
            </a:r>
            <a:endParaRPr lang="es-ES" sz="36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34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331863" y="930870"/>
            <a:ext cx="68405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020763" y="6096000"/>
            <a:ext cx="18891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endParaRPr lang="es-ES" sz="2200" b="1"/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791184" y="554365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6234079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14425" y="1993180"/>
            <a:ext cx="6900863" cy="2947988"/>
          </a:xfrm>
          <a:prstGeom prst="rect">
            <a:avLst/>
          </a:prstGeom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06462" y="5676781"/>
            <a:ext cx="8496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Futura Std Book"/>
              </a:defRPr>
            </a:lvl1pPr>
            <a:lvl2pPr>
              <a:defRPr sz="2800">
                <a:solidFill>
                  <a:schemeClr val="tx1"/>
                </a:solidFill>
                <a:latin typeface="Futura Std Book"/>
              </a:defRPr>
            </a:lvl2pPr>
            <a:lvl3pPr>
              <a:defRPr sz="2400">
                <a:solidFill>
                  <a:schemeClr val="tx1"/>
                </a:solidFill>
                <a:latin typeface="Futura Std Book"/>
              </a:defRPr>
            </a:lvl3pPr>
            <a:lvl4pPr>
              <a:defRPr sz="2000">
                <a:solidFill>
                  <a:schemeClr val="tx1"/>
                </a:solidFill>
                <a:latin typeface="Futura Std Book"/>
              </a:defRPr>
            </a:lvl4pPr>
            <a:lvl5pPr>
              <a:defRPr sz="2000">
                <a:solidFill>
                  <a:schemeClr val="tx1"/>
                </a:solidFill>
                <a:latin typeface="Futura Std Book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utura Std Book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utura Std Book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utura Std Book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utura Std Book"/>
              </a:defRPr>
            </a:lvl9pPr>
          </a:lstStyle>
          <a:p>
            <a:pPr>
              <a:spcBef>
                <a:spcPct val="50000"/>
              </a:spcBef>
            </a:pPr>
            <a:r>
              <a:rPr lang="es-ES" altLang="es-CO" sz="1200" dirty="0">
                <a:latin typeface="Calibri" pitchFamily="34" charset="0"/>
              </a:rPr>
              <a:t>Otras posiciones</a:t>
            </a:r>
            <a:r>
              <a:rPr lang="es-ES" altLang="es-CO" sz="1800" dirty="0">
                <a:latin typeface="Calibri" pitchFamily="34" charset="0"/>
              </a:rPr>
              <a:t> </a:t>
            </a:r>
            <a:r>
              <a:rPr lang="es-ES" altLang="es-CO" sz="1200" dirty="0">
                <a:latin typeface="Calibri" pitchFamily="34" charset="0"/>
              </a:rPr>
              <a:t>º 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</p:spTree>
    <p:extLst>
      <p:ext uri="{BB962C8B-B14F-4D97-AF65-F5344CB8AC3E}">
        <p14:creationId xmlns:p14="http://schemas.microsoft.com/office/powerpoint/2010/main" val="29776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1835696" y="1074887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endParaRPr lang="es-ES" sz="2200" b="1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743784885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24013" y="2143546"/>
            <a:ext cx="6232525" cy="2941638"/>
          </a:xfrm>
          <a:prstGeom prst="rect">
            <a:avLst/>
          </a:prstGeom>
        </p:spPr>
      </p:pic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504225" y="530120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</a:t>
            </a:r>
            <a:r>
              <a:rPr lang="es-CO" sz="1100" dirty="0" smtClean="0"/>
              <a:t>DANE - GEIH </a:t>
            </a:r>
            <a:endParaRPr lang="es-ES" sz="1100" dirty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06462" y="5589240"/>
            <a:ext cx="8496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Futura Std Book"/>
              </a:defRPr>
            </a:lvl1pPr>
            <a:lvl2pPr>
              <a:defRPr sz="2800">
                <a:solidFill>
                  <a:schemeClr val="tx1"/>
                </a:solidFill>
                <a:latin typeface="Futura Std Book"/>
              </a:defRPr>
            </a:lvl2pPr>
            <a:lvl3pPr>
              <a:defRPr sz="2400">
                <a:solidFill>
                  <a:schemeClr val="tx1"/>
                </a:solidFill>
                <a:latin typeface="Futura Std Book"/>
              </a:defRPr>
            </a:lvl3pPr>
            <a:lvl4pPr>
              <a:defRPr sz="2000">
                <a:solidFill>
                  <a:schemeClr val="tx1"/>
                </a:solidFill>
                <a:latin typeface="Futura Std Book"/>
              </a:defRPr>
            </a:lvl4pPr>
            <a:lvl5pPr>
              <a:defRPr sz="2000">
                <a:solidFill>
                  <a:schemeClr val="tx1"/>
                </a:solidFill>
                <a:latin typeface="Futura Std Book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utura Std Book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utura Std Book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utura Std Book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Futura Std Book"/>
              </a:defRPr>
            </a:lvl9pPr>
          </a:lstStyle>
          <a:p>
            <a:pPr>
              <a:spcBef>
                <a:spcPct val="50000"/>
              </a:spcBef>
            </a:pPr>
            <a:r>
              <a:rPr lang="es-ES" altLang="es-CO" sz="1200" dirty="0">
                <a:latin typeface="Calibri" pitchFamily="34" charset="0"/>
              </a:rPr>
              <a:t>Otras posiciones</a:t>
            </a:r>
            <a:r>
              <a:rPr lang="es-ES" altLang="es-CO" sz="1800" dirty="0">
                <a:latin typeface="Calibri" pitchFamily="34" charset="0"/>
              </a:rPr>
              <a:t> </a:t>
            </a:r>
            <a:r>
              <a:rPr lang="es-ES" altLang="es-CO" sz="1200" dirty="0">
                <a:latin typeface="Calibri" pitchFamily="34" charset="0"/>
              </a:rPr>
              <a:t>º 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</p:spTree>
    <p:extLst>
      <p:ext uri="{BB962C8B-B14F-4D97-AF65-F5344CB8AC3E}">
        <p14:creationId xmlns:p14="http://schemas.microsoft.com/office/powerpoint/2010/main" val="105676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476523" y="1340768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CESANTE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dirty="0" smtClean="0">
                <a:latin typeface="Arial Narrow" pitchFamily="34" charset="0"/>
              </a:rPr>
              <a:t>Febrero – abril 2014</a:t>
            </a:r>
            <a:endParaRPr lang="es-ES" sz="36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1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1405334" y="931367"/>
            <a:ext cx="66230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la población cesante, según </a:t>
            </a:r>
            <a:r>
              <a:rPr lang="es-ES" sz="2200" b="1" dirty="0">
                <a:latin typeface="Arial Narrow" pitchFamily="34" charset="0"/>
              </a:rPr>
              <a:t>ramas de actividad anterior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288032" y="5801489"/>
            <a:ext cx="867645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sz="1100" dirty="0" smtClean="0">
                <a:latin typeface="Arial Narrow" panose="020B0606020202030204" pitchFamily="34" charset="0"/>
              </a:rPr>
              <a:t>Nota</a:t>
            </a:r>
            <a:r>
              <a:rPr lang="es-CO" sz="1100" dirty="0">
                <a:latin typeface="Arial Narrow" panose="020B0606020202030204" pitchFamily="34" charset="0"/>
              </a:rPr>
              <a:t>: La suma de las participaciones puede diferir de 100%  por la no inclusión de la categoría “no informa” y por efecto de decimales.</a:t>
            </a:r>
            <a:r>
              <a:rPr lang="es-ES" sz="1600" dirty="0">
                <a:latin typeface="Arial Narrow" panose="020B0606020202030204" pitchFamily="34" charset="0"/>
              </a:rPr>
              <a:t> 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11560" y="55172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30237008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62050" y="1980034"/>
            <a:ext cx="6819900" cy="31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12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1835696" y="1002879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cesantes,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 anterior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611188" y="5734417"/>
            <a:ext cx="785018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11560" y="55172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57489258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66888" y="1997943"/>
            <a:ext cx="5970587" cy="294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29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412776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INACTIVA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TIPO DE ACTIVIDAD</a:t>
            </a:r>
            <a:endParaRPr lang="es-CO" altLang="es-CO" sz="3200" b="1" dirty="0">
              <a:latin typeface="Arial Narrow" pitchFamily="34" charset="0"/>
            </a:endParaRP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dirty="0" smtClean="0">
                <a:latin typeface="Arial Narrow" pitchFamily="34" charset="0"/>
              </a:rPr>
              <a:t>Febrero – abril </a:t>
            </a:r>
            <a:r>
              <a:rPr lang="es-ES" sz="3600" dirty="0">
                <a:latin typeface="Arial Narrow" pitchFamily="34" charset="0"/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265341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1403648" y="1002879"/>
            <a:ext cx="6875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</a:t>
            </a:r>
            <a:r>
              <a:rPr lang="es-ES" sz="2200" b="1" dirty="0">
                <a:latin typeface="Arial Narrow" pitchFamily="34" charset="0"/>
              </a:rPr>
              <a:t>la población inactiva,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607441" y="5775647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539552" y="554365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39084689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247775" y="1866428"/>
            <a:ext cx="6700838" cy="3506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98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898921" y="1340991"/>
            <a:ext cx="7129463" cy="1655961"/>
          </a:xfrm>
        </p:spPr>
        <p:txBody>
          <a:bodyPr anchor="t"/>
          <a:lstStyle/>
          <a:p>
            <a:pPr algn="just"/>
            <a:r>
              <a:rPr lang="es-ES" sz="32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Indicadores de mercado laboral según miembro del hogar, ingresos laborales corrientes, semanas de búsqueda de trabajo y desempleo por nivel educativo  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042988" y="3939778"/>
            <a:ext cx="6985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sz="3600" dirty="0" smtClean="0"/>
              <a:t>I Trimestre 2014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95768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373001" y="1700213"/>
            <a:ext cx="6407523" cy="417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3500" b="1" dirty="0">
                <a:latin typeface="Arial Narrow" pitchFamily="34" charset="0"/>
              </a:rPr>
              <a:t>Indicadores del mercado </a:t>
            </a:r>
            <a:r>
              <a:rPr lang="es-ES" sz="3500" b="1" dirty="0" smtClean="0">
                <a:latin typeface="Arial Narrow" pitchFamily="34" charset="0"/>
              </a:rPr>
              <a:t>laboral</a:t>
            </a:r>
          </a:p>
          <a:p>
            <a:pPr algn="ctr"/>
            <a:endParaRPr lang="es-ES" sz="1600" b="1" dirty="0">
              <a:latin typeface="Arial Narrow" pitchFamily="34" charset="0"/>
            </a:endParaRPr>
          </a:p>
          <a:p>
            <a:pPr algn="ctr"/>
            <a:r>
              <a:rPr lang="es-ES" sz="3500" b="1" dirty="0" smtClean="0">
                <a:latin typeface="Arial Narrow" pitchFamily="34" charset="0"/>
              </a:rPr>
              <a:t>24 </a:t>
            </a:r>
            <a:r>
              <a:rPr lang="es-ES" sz="3500" b="1" dirty="0">
                <a:latin typeface="Arial Narrow" pitchFamily="34" charset="0"/>
              </a:rPr>
              <a:t>ciudades y áreas metropolitanas</a:t>
            </a:r>
          </a:p>
          <a:p>
            <a:pPr algn="ctr"/>
            <a:endParaRPr lang="es-ES" sz="3500" b="1" dirty="0" smtClean="0">
              <a:latin typeface="Arial Narrow" pitchFamily="34" charset="0"/>
            </a:endParaRPr>
          </a:p>
          <a:p>
            <a:pPr algn="ctr"/>
            <a:endParaRPr lang="es-ES" sz="3500" b="1" dirty="0">
              <a:latin typeface="Arial Narrow" pitchFamily="34" charset="0"/>
            </a:endParaRPr>
          </a:p>
          <a:p>
            <a:pPr algn="ctr"/>
            <a:r>
              <a:rPr lang="es-ES" sz="3500" b="1" dirty="0" smtClean="0">
                <a:latin typeface="Arial Narrow" pitchFamily="34" charset="0"/>
              </a:rPr>
              <a:t>Trimestre móvil</a:t>
            </a:r>
            <a:endParaRPr lang="es-ES" sz="3500" b="1" dirty="0">
              <a:latin typeface="Arial Narrow" pitchFamily="34" charset="0"/>
            </a:endParaRPr>
          </a:p>
          <a:p>
            <a:pPr algn="ctr"/>
            <a:r>
              <a:rPr lang="es-ES" sz="3300" dirty="0" smtClean="0">
                <a:latin typeface="Arial Narrow" pitchFamily="34" charset="0"/>
              </a:rPr>
              <a:t>Febrero – abril 2014</a:t>
            </a:r>
          </a:p>
          <a:p>
            <a:pPr algn="ctr"/>
            <a:endParaRPr lang="es-ES" sz="33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22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832817" y="1057746"/>
            <a:ext cx="72675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 Indicadores de mercado laboral, según miembro del hogar</a:t>
            </a:r>
          </a:p>
        </p:txBody>
      </p:sp>
      <p:sp>
        <p:nvSpPr>
          <p:cNvPr id="20484" name="7 CuadroTexto"/>
          <p:cNvSpPr txBox="1">
            <a:spLocks noChangeArrowheads="1"/>
          </p:cNvSpPr>
          <p:nvPr/>
        </p:nvSpPr>
        <p:spPr bwMode="auto">
          <a:xfrm>
            <a:off x="684213" y="5157788"/>
            <a:ext cx="1920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sz="1400"/>
              <a:t>Fuente: GEIH - DANE</a:t>
            </a:r>
            <a:endParaRPr lang="es-ES" sz="14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26567192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1850" y="1778000"/>
            <a:ext cx="7288213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153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900113" y="1129754"/>
            <a:ext cx="58324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>
                <a:latin typeface="Arial Narrow" pitchFamily="34" charset="0"/>
              </a:rPr>
              <a:t> Ingresos laborales corrientes </a:t>
            </a:r>
          </a:p>
        </p:txBody>
      </p:sp>
      <p:sp>
        <p:nvSpPr>
          <p:cNvPr id="21507" name="7 CuadroTexto"/>
          <p:cNvSpPr txBox="1">
            <a:spLocks noChangeArrowheads="1"/>
          </p:cNvSpPr>
          <p:nvPr/>
        </p:nvSpPr>
        <p:spPr bwMode="auto">
          <a:xfrm>
            <a:off x="900113" y="5445125"/>
            <a:ext cx="1920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sz="1400"/>
              <a:t>Fuente: GEIH - DANE</a:t>
            </a:r>
            <a:endParaRPr lang="es-ES" sz="1400"/>
          </a:p>
        </p:txBody>
      </p:sp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7235825" y="2938909"/>
            <a:ext cx="720725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600"/>
              <a:t>miles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6190913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84250" y="1720850"/>
            <a:ext cx="6118225" cy="357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694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152103" y="913730"/>
            <a:ext cx="63722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Promedio de semanas de búsqueda de trabajo</a:t>
            </a:r>
          </a:p>
        </p:txBody>
      </p:sp>
      <p:sp>
        <p:nvSpPr>
          <p:cNvPr id="22532" name="38 CuadroTexto"/>
          <p:cNvSpPr txBox="1">
            <a:spLocks noChangeArrowheads="1"/>
          </p:cNvSpPr>
          <p:nvPr/>
        </p:nvSpPr>
        <p:spPr bwMode="auto">
          <a:xfrm>
            <a:off x="755650" y="4652963"/>
            <a:ext cx="1920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sz="1400"/>
              <a:t>Fuente: GEIH - DANE</a:t>
            </a:r>
            <a:endParaRPr lang="es-ES" sz="14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83902440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62113" y="1660525"/>
            <a:ext cx="5414962" cy="279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967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116037" y="985738"/>
            <a:ext cx="62642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 Tasa de desempleo, según nivel educativo</a:t>
            </a:r>
          </a:p>
        </p:txBody>
      </p:sp>
      <p:sp>
        <p:nvSpPr>
          <p:cNvPr id="23556" name="7 CuadroTexto"/>
          <p:cNvSpPr txBox="1">
            <a:spLocks noChangeArrowheads="1"/>
          </p:cNvSpPr>
          <p:nvPr/>
        </p:nvSpPr>
        <p:spPr bwMode="auto">
          <a:xfrm>
            <a:off x="1258888" y="5516563"/>
            <a:ext cx="1920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sz="1400"/>
              <a:t>Fuente: GEIH - DANE</a:t>
            </a:r>
            <a:endParaRPr lang="es-ES" sz="140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8875442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0263" y="1353790"/>
            <a:ext cx="7008812" cy="423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573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539552" y="1714500"/>
            <a:ext cx="7961511" cy="2162175"/>
          </a:xfrm>
        </p:spPr>
        <p:txBody>
          <a:bodyPr/>
          <a:lstStyle/>
          <a:p>
            <a:pPr algn="ctr" eaLnBrk="1" hangingPunct="1"/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MAGDALENA</a:t>
            </a:r>
            <a: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/>
            </a:r>
            <a:b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/>
            </a:r>
            <a:b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2013</a:t>
            </a:r>
            <a:endParaRPr lang="es-ES" sz="4800" b="1" dirty="0">
              <a:solidFill>
                <a:schemeClr val="tx1"/>
              </a:solidFill>
              <a:latin typeface="Arial Narrow" pitchFamily="34" charset="0"/>
              <a:ea typeface="+mn-ea"/>
              <a:cs typeface="Arial" charset="0"/>
            </a:endParaRP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971550" y="4652963"/>
            <a:ext cx="7143750" cy="54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50000"/>
              </a:spcBef>
            </a:pPr>
            <a:r>
              <a:rPr lang="es-ES" dirty="0"/>
              <a:t>Datos expandidos con proyecciones de población, con base en los resultados del censo 2005</a:t>
            </a:r>
          </a:p>
        </p:txBody>
      </p:sp>
    </p:spTree>
    <p:extLst>
      <p:ext uri="{BB962C8B-B14F-4D97-AF65-F5344CB8AC3E}">
        <p14:creationId xmlns:p14="http://schemas.microsoft.com/office/powerpoint/2010/main" val="991990693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35496" y="2524035"/>
            <a:ext cx="30963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latin typeface="Arial Narrow" panose="020B0606020202030204" pitchFamily="34" charset="0"/>
              </a:rPr>
              <a:t>INDICADORES DE MERCADO LABORAL </a:t>
            </a:r>
            <a:r>
              <a:rPr lang="es-ES" sz="2000" b="1" dirty="0" smtClean="0">
                <a:latin typeface="Arial Narrow" panose="020B0606020202030204" pitchFamily="34" charset="0"/>
              </a:rPr>
              <a:t>POR</a:t>
            </a:r>
          </a:p>
          <a:p>
            <a:pPr algn="ctr"/>
            <a:endParaRPr lang="es-ES" sz="1000" b="1" dirty="0">
              <a:latin typeface="Arial Narrow" panose="020B0606020202030204" pitchFamily="34" charset="0"/>
            </a:endParaRPr>
          </a:p>
          <a:p>
            <a:pPr algn="ctr"/>
            <a:r>
              <a:rPr lang="es-ES" sz="2000" b="1" dirty="0" smtClean="0">
                <a:latin typeface="Arial Narrow" panose="020B0606020202030204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DEPARTAMENTOS </a:t>
            </a:r>
            <a:r>
              <a:rPr lang="es-ES" sz="2000" b="1" dirty="0" smtClean="0">
                <a:latin typeface="Arial Narrow" pitchFamily="34" charset="0"/>
              </a:rPr>
              <a:t>2013</a:t>
            </a:r>
            <a:endParaRPr lang="es-ES" sz="2000" b="1" dirty="0">
              <a:latin typeface="Arial Narrow" pitchFamily="34" charset="0"/>
            </a:endParaRP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88560427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131840" y="918718"/>
            <a:ext cx="5581650" cy="4950296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3131840" y="5825826"/>
            <a:ext cx="5616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>
                <a:latin typeface="Arial Narrow" panose="020B0606020202030204" pitchFamily="34" charset="0"/>
                <a:cs typeface="Arial" panose="020B0604020202020204" pitchFamily="34" charset="0"/>
              </a:rPr>
              <a:t>(+) (-): Aumento o disminución de la TD de cada departamento frente al año anterior.</a:t>
            </a:r>
          </a:p>
        </p:txBody>
      </p:sp>
    </p:spTree>
    <p:extLst>
      <p:ext uri="{BB962C8B-B14F-4D97-AF65-F5344CB8AC3E}">
        <p14:creationId xmlns:p14="http://schemas.microsoft.com/office/powerpoint/2010/main" val="397036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39256" y="836712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400" b="1" dirty="0">
                <a:latin typeface="Arial Narrow" pitchFamily="34" charset="0"/>
              </a:rPr>
              <a:t>Tasa global de participación, ocupación y </a:t>
            </a:r>
            <a:r>
              <a:rPr lang="es-ES" altLang="es-CO" sz="2400" b="1" dirty="0" smtClean="0">
                <a:latin typeface="Arial Narrow" pitchFamily="34" charset="0"/>
              </a:rPr>
              <a:t>desempleo</a:t>
            </a:r>
          </a:p>
          <a:p>
            <a:pPr algn="ctr"/>
            <a:r>
              <a:rPr lang="es-ES" altLang="es-CO" sz="2400" b="1" dirty="0" smtClean="0">
                <a:latin typeface="Arial Narrow" pitchFamily="34" charset="0"/>
              </a:rPr>
              <a:t>Magdalena, anual</a:t>
            </a:r>
          </a:p>
          <a:p>
            <a:pPr algn="ctr"/>
            <a:r>
              <a:rPr lang="es-ES" altLang="es-CO" sz="2400" b="1" dirty="0" smtClean="0">
                <a:latin typeface="Arial Narrow" pitchFamily="34" charset="0"/>
              </a:rPr>
              <a:t> 2007 - 2013</a:t>
            </a:r>
            <a:endParaRPr lang="es-ES" altLang="es-CO" sz="2400" b="1" dirty="0">
              <a:latin typeface="Arial Narrow" pitchFamily="34" charset="0"/>
            </a:endParaRPr>
          </a:p>
          <a:p>
            <a:pPr algn="ctr"/>
            <a:endParaRPr lang="es-CO" sz="2400" dirty="0"/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2087328" y="566124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345513625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800225" y="2006600"/>
            <a:ext cx="5811838" cy="365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18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583272" y="561566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87450" y="994083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subjetivo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Magdalena, anual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(</a:t>
            </a:r>
            <a:r>
              <a:rPr lang="es-ES" altLang="es-CO" sz="2200" b="1" dirty="0" smtClean="0">
                <a:latin typeface="Arial Narrow" pitchFamily="34" charset="0"/>
              </a:rPr>
              <a:t>2007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2013)</a:t>
            </a:r>
            <a:endParaRPr lang="es-ES" altLang="es-CO" sz="2200" b="1" dirty="0"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923562135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700213" y="2079625"/>
            <a:ext cx="5743575" cy="359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69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07504" y="2413337"/>
            <a:ext cx="2736304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latin typeface="Arial Narrow" pitchFamily="34" charset="0"/>
              </a:rPr>
              <a:t>Indicadores de mercado laboral por ciudad</a:t>
            </a:r>
          </a:p>
          <a:p>
            <a:pPr algn="ctr"/>
            <a:endParaRPr lang="es-ES" sz="1100" b="1" dirty="0" smtClean="0">
              <a:latin typeface="Arial Narrow" pitchFamily="34" charset="0"/>
            </a:endParaRPr>
          </a:p>
          <a:p>
            <a:pPr algn="ctr"/>
            <a:r>
              <a:rPr lang="es-ES" sz="2000" b="1" dirty="0" smtClean="0">
                <a:latin typeface="Arial Narrow" pitchFamily="34" charset="0"/>
              </a:rPr>
              <a:t>Trimestre móvil</a:t>
            </a:r>
          </a:p>
          <a:p>
            <a:pPr algn="ctr"/>
            <a:r>
              <a:rPr lang="es-ES" sz="1600" b="1" dirty="0" smtClean="0">
                <a:latin typeface="Arial Narrow" pitchFamily="34" charset="0"/>
              </a:rPr>
              <a:t>Febrero – abril 2014</a:t>
            </a:r>
            <a:endParaRPr lang="es-ES" sz="1600" b="1" dirty="0">
              <a:latin typeface="Arial Narrow" pitchFamily="34" charset="0"/>
            </a:endParaRPr>
          </a:p>
          <a:p>
            <a:pPr algn="ctr"/>
            <a:endParaRPr lang="es-ES" sz="2000" b="1" dirty="0">
              <a:latin typeface="Arial Narrow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6460703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175000" y="980727"/>
            <a:ext cx="5645150" cy="4910485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6" name="5 CuadroTexto"/>
          <p:cNvSpPr txBox="1"/>
          <p:nvPr/>
        </p:nvSpPr>
        <p:spPr>
          <a:xfrm>
            <a:off x="3131840" y="5817458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dirty="0"/>
              <a:t>(+) (-): Aumento o disminución de la TD de cada ciudad frente al mismo trimestre móvil del año anterior</a:t>
            </a:r>
            <a:r>
              <a:rPr lang="es-CO" sz="1000" dirty="0" smtClean="0"/>
              <a:t>.</a:t>
            </a:r>
          </a:p>
          <a:p>
            <a:r>
              <a:rPr lang="es-CO" sz="1000" dirty="0"/>
              <a:t>*El total de las 23 ciudades no incluye San Andrés por tener una distribución de la muestra diferente. Los resultados presentados para San Andrés corresponden al período septiembre 2013 – febrero 2014</a:t>
            </a:r>
            <a:r>
              <a:rPr lang="es-CO" sz="1000" dirty="0" smtClean="0"/>
              <a:t>.</a:t>
            </a:r>
            <a:endParaRPr lang="es-CO" sz="1000" dirty="0"/>
          </a:p>
          <a:p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426694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187624" y="922075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Santa Marta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Febrero – abril (</a:t>
            </a:r>
            <a:r>
              <a:rPr lang="es-ES" altLang="es-CO" sz="2200" b="1" dirty="0" smtClean="0">
                <a:latin typeface="Arial Narrow" pitchFamily="34" charset="0"/>
              </a:rPr>
              <a:t>2008 – 2014)</a:t>
            </a:r>
            <a:endParaRPr lang="es-ES" altLang="es-CO" sz="2200" b="1" dirty="0">
              <a:latin typeface="Arial Narrow" pitchFamily="34" charset="0"/>
            </a:endParaRPr>
          </a:p>
        </p:txBody>
      </p:sp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75320616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74825" y="2124943"/>
            <a:ext cx="5594350" cy="2816225"/>
          </a:xfrm>
          <a:prstGeom prst="rect">
            <a:avLst/>
          </a:prstGeom>
        </p:spPr>
      </p:pic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813943767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198688" y="4875213"/>
            <a:ext cx="4746625" cy="1335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72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809178" y="17145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00174" y="5589240"/>
            <a:ext cx="75882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subjetivo</a:t>
            </a:r>
            <a:r>
              <a:rPr lang="es-ES" altLang="es-CO" sz="900" dirty="0">
                <a:latin typeface="Arial" charset="0"/>
              </a:rPr>
              <a:t> se refiere al simple deseo  manifestado por el trabajador de mejorar sus ingresos, el número de horas trabajadas o tener una labor más propia de sus personales competencias.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objetivo</a:t>
            </a:r>
            <a:r>
              <a:rPr lang="es-ES" altLang="es-CO" sz="900" dirty="0">
                <a:latin typeface="Arial" charset="0"/>
              </a:rPr>
              <a:t> comprende a quienes tienen el deseo, pero además han hecho una gestión para materializar su aspiración y están en disposición de efectuar el cambio. </a:t>
            </a:r>
          </a:p>
        </p:txBody>
      </p:sp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1043608" y="532763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12759876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524000" y="1651421"/>
            <a:ext cx="6096000" cy="3433763"/>
          </a:xfrm>
          <a:prstGeom prst="rect">
            <a:avLst/>
          </a:prstGeom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510680" y="994083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subempleo subjetivo y objetivo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Santa Marta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Febrero – abril (</a:t>
            </a:r>
            <a:r>
              <a:rPr lang="es-ES" altLang="es-CO" sz="2200" b="1" dirty="0" smtClean="0">
                <a:latin typeface="Arial Narrow" pitchFamily="34" charset="0"/>
              </a:rPr>
              <a:t>2008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07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s-ES" sz="1600" b="1">
              <a:solidFill>
                <a:schemeClr val="tx2"/>
              </a:solidFill>
            </a:endParaRP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title"/>
          </p:nvPr>
        </p:nvSpPr>
        <p:spPr>
          <a:xfrm>
            <a:off x="1152152" y="971352"/>
            <a:ext cx="7380288" cy="1017488"/>
          </a:xfrm>
          <a:noFill/>
        </p:spPr>
        <p:txBody>
          <a:bodyPr anchor="t"/>
          <a:lstStyle/>
          <a:p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r>
              <a:rPr lang="es-ES" sz="2200" b="1" dirty="0" smtClean="0">
                <a:latin typeface="Arial Narrow" pitchFamily="34" charset="0"/>
                <a:cs typeface="Arial" charset="0"/>
              </a:rPr>
              <a:t/>
            </a:r>
            <a:br>
              <a:rPr lang="es-ES" sz="2200" b="1" dirty="0" smtClean="0"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Santa Marta (2013 – 2014)</a:t>
            </a:r>
            <a:b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</a:br>
            <a:r>
              <a:rPr lang="es-MX" altLang="es-CO" sz="2200" b="1" dirty="0">
                <a:solidFill>
                  <a:schemeClr val="tx1"/>
                </a:solidFill>
                <a:latin typeface="Arial Narrow" pitchFamily="34" charset="0"/>
              </a:rPr>
              <a:t>Resultados en miles</a:t>
            </a:r>
            <a: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65666542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38313" y="4198938"/>
            <a:ext cx="5667375" cy="1533525"/>
          </a:xfrm>
          <a:prstGeom prst="rect">
            <a:avLst/>
          </a:prstGeom>
        </p:spPr>
      </p:pic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2274769156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71600" y="2276872"/>
            <a:ext cx="7200800" cy="1489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37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2132856"/>
            <a:ext cx="611981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</a:p>
          <a:p>
            <a:pPr algn="ctr"/>
            <a:endParaRPr lang="es-ES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73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556792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OCUPADA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dirty="0" smtClean="0">
                <a:latin typeface="Arial Narrow" pitchFamily="34" charset="0"/>
              </a:rPr>
              <a:t>Febrero – abril  </a:t>
            </a:r>
            <a:r>
              <a:rPr lang="es-ES" sz="3600" dirty="0">
                <a:latin typeface="Arial Narrow" pitchFamily="34" charset="0"/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342428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1295350" y="930870"/>
            <a:ext cx="68770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0" y="5641106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sz="1200" dirty="0">
                <a:latin typeface="Arial Narrow" panose="020B0606020202030204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sz="1200" dirty="0">
                <a:latin typeface="Arial Narrow" panose="020B0606020202030204" pitchFamily="34" charset="0"/>
              </a:rPr>
              <a:t>  </a:t>
            </a:r>
          </a:p>
          <a:p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4102" name="5 CuadroTexto"/>
          <p:cNvSpPr txBox="1">
            <a:spLocks noChangeArrowheads="1"/>
          </p:cNvSpPr>
          <p:nvPr/>
        </p:nvSpPr>
        <p:spPr bwMode="auto">
          <a:xfrm>
            <a:off x="667538" y="539963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3701231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92213" y="1781026"/>
            <a:ext cx="7097712" cy="323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14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1566</TotalTime>
  <Words>802</Words>
  <Application>Microsoft Office PowerPoint</Application>
  <PresentationFormat>Presentación en pantalla (4:3)</PresentationFormat>
  <Paragraphs>123</Paragraphs>
  <Slides>27</Slides>
  <Notes>25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27</vt:i4>
      </vt:variant>
    </vt:vector>
  </HeadingPairs>
  <TitlesOfParts>
    <vt:vector size="29" baseType="lpstr">
      <vt:lpstr>1_Presentacion_dane2013_marzo4</vt:lpstr>
      <vt:lpstr>2_Presentacion_dane2013_marzo4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Población ocupada, desocupada e inactiva  Santa Marta (2013 – 2014) Resultados en miles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Indicadores de mercado laboral según miembro del hogar, ingresos laborales corrientes, semanas de búsqueda de trabajo y desempleo por nivel educativo  </vt:lpstr>
      <vt:lpstr>Presentación de PowerPoint</vt:lpstr>
      <vt:lpstr>Presentación de PowerPoint</vt:lpstr>
      <vt:lpstr>Presentación de PowerPoint</vt:lpstr>
      <vt:lpstr>Presentación de PowerPoint</vt:lpstr>
      <vt:lpstr>MAGDALENA  2013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Andres Francisco Mejia Bocanegra</cp:lastModifiedBy>
  <cp:revision>128</cp:revision>
  <cp:lastPrinted>2013-09-25T20:50:41Z</cp:lastPrinted>
  <dcterms:created xsi:type="dcterms:W3CDTF">2012-08-22T15:55:17Z</dcterms:created>
  <dcterms:modified xsi:type="dcterms:W3CDTF">2014-06-16T22:15:28Z</dcterms:modified>
</cp:coreProperties>
</file>