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2" r:id="rId2"/>
    <p:sldMasterId id="2147483684" r:id="rId3"/>
    <p:sldMasterId id="2147483696" r:id="rId4"/>
    <p:sldMasterId id="2147483709" r:id="rId5"/>
  </p:sldMasterIdLst>
  <p:notesMasterIdLst>
    <p:notesMasterId r:id="rId26"/>
  </p:notesMasterIdLst>
  <p:handoutMasterIdLst>
    <p:handoutMasterId r:id="rId27"/>
  </p:handoutMasterIdLst>
  <p:sldIdLst>
    <p:sldId id="722" r:id="rId6"/>
    <p:sldId id="723" r:id="rId7"/>
    <p:sldId id="705" r:id="rId8"/>
    <p:sldId id="704" r:id="rId9"/>
    <p:sldId id="706" r:id="rId10"/>
    <p:sldId id="707" r:id="rId11"/>
    <p:sldId id="708" r:id="rId12"/>
    <p:sldId id="724" r:id="rId13"/>
    <p:sldId id="725" r:id="rId14"/>
    <p:sldId id="711" r:id="rId15"/>
    <p:sldId id="712" r:id="rId16"/>
    <p:sldId id="726" r:id="rId17"/>
    <p:sldId id="714" r:id="rId18"/>
    <p:sldId id="715" r:id="rId19"/>
    <p:sldId id="727" r:id="rId20"/>
    <p:sldId id="717" r:id="rId21"/>
    <p:sldId id="718" r:id="rId22"/>
    <p:sldId id="721" r:id="rId23"/>
    <p:sldId id="719" r:id="rId24"/>
    <p:sldId id="728" r:id="rId25"/>
  </p:sldIdLst>
  <p:sldSz cx="9144000" cy="6858000" type="screen4x3"/>
  <p:notesSz cx="6858000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00" autoAdjust="0"/>
    <p:restoredTop sz="86323" autoAdjust="0"/>
  </p:normalViewPr>
  <p:slideViewPr>
    <p:cSldViewPr>
      <p:cViewPr>
        <p:scale>
          <a:sx n="75" d="100"/>
          <a:sy n="75" d="100"/>
        </p:scale>
        <p:origin x="-1362" y="-3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image" Target="../media/image26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CD32B4C0-13EB-4C23-B963-584BDF2FC81B}" type="datetimeFigureOut">
              <a:rPr lang="es-ES"/>
              <a:pPr>
                <a:defRPr/>
              </a:pPr>
              <a:t>03/08/2015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4B1188C2-4122-48F7-A95E-A421D18E515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850767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A6C31B31-8036-4A47-B07F-9D09AA984F4D}" type="datetimeFigureOut">
              <a:rPr lang="es-ES"/>
              <a:pPr>
                <a:defRPr/>
              </a:pPr>
              <a:t>03/08/2015</a:t>
            </a:fld>
            <a:endParaRPr lang="es-E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A01BB3B4-4C7B-41B7-B62B-982E7505AE3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1341834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C1F31395-DCEE-4AED-87D0-A6FF93487F38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11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B77FC03E-CD86-4E12-8C12-8E19BF9CF09C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14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789B9D99-C671-4BB3-8469-585D0C06BB09}" type="slidenum">
              <a:rPr lang="es-ES" altLang="es-CO" sz="1200"/>
              <a:pPr algn="r"/>
              <a:t>16</a:t>
            </a:fld>
            <a:endParaRPr lang="es-ES" altLang="es-CO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40803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E59F65C-F9CD-49CB-AF03-779A7770473B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453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ECA9EBE-6CD8-43F1-8A7B-14D7400713B3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3636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A10BC22F-B74D-40EA-AD46-36FB335759B7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949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B4B9F43-0E03-48BD-9816-C2F734FDA80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6028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BC4C9E9-5231-490B-8F5D-80A5286C7E39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1871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7F9E7DC-7FB7-4CC1-83E5-2948C2A13BF5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9365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0CBD9C0-7DED-483D-A214-5646B0C4F32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326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AF4274A-9BD6-4330-B63F-B54FB7DFCBC0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2178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8054713-BF66-443B-9F81-7F64BE4D533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0953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52472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59261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121217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556617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702517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322687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899423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49204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2925776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342714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515952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26648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559778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31E9BD-D543-454D-B591-1F109951E4E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331616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511F0B2-E184-4EFB-994C-BBA75615FB3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3144916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EE10C3C-3BFE-4BAB-A769-655B78E6D98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5285923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D141A3D-7F63-4B3D-9A6C-F755CD57737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8579192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1547588-2D29-42CF-915F-38C9BBE5001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0454889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147A860-E4D4-4F5E-B07C-79437A91277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0311383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68849ED-6ADA-4827-B78E-A3AC07D7863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8735951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BA55FADA-AA80-4ADD-91A6-16A63B3213E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09873072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86540BD-7773-4C87-9475-1D47B267EC2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7318142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E37F9A5-4BC0-44D3-9B27-CF2A93D6BD7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440023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772776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58023E-FDE3-49DF-93AD-4DEFB1AD92E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8751075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056610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1274410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8609054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08949338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5565128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8971943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6738869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072941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882032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2177053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7210489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5811278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75441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33875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08726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939271DD-63A2-418B-8835-24AAE9969C84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797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2549A53-C0FD-496B-B379-82D4FFB9E75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97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3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DBB15300-4D80-4638-9A43-79BD60C9ACF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62351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38347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B75A904B-E546-4E82-B64C-8BD04E6CB32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4059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45811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file:///\\systema44\GEIH-TEMATICA\NUEVAS%20PROYECCIONES_2012\Ciudades\Comportamiento\Comportamiento%2024%20ciudades.xlsm!Ramas%20trim!%5bComportamiento%2024%20ciudades.xlsm%5dRamas%20trim%2015%20Gr&#225;fico-5" TargetMode="External"/><Relationship Id="rId2" Type="http://schemas.openxmlformats.org/officeDocument/2006/relationships/slideLayout" Target="../slideLayouts/slideLayout31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6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1.emf"/><Relationship Id="rId4" Type="http://schemas.openxmlformats.org/officeDocument/2006/relationships/oleObject" Target="file:///\\systema44\GEIH-TEMATICA\NUEVAS%20PROYECCIONES_2012\Ciudades\Comportamiento\Comportamiento%2024%20ciudades.xlsm!Ramas%20trim!%5bComportamiento%2024%20ciudades.xlsm%5dRamas%20trim%2014%20Gr&#225;fico-4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file:///\\systema44\GEIH-TEMATICA\NUEVAS%20PROYECCIONES_2012\Ciudades\Comportamiento\Comportamiento%2024%20ciudades.xlsm!posi%20ocup%20trim!%5bComportamiento%2024%20ciudades.xlsm%5dposi%20ocup%20trim%2015%20Gr&#225;fico-4" TargetMode="External"/><Relationship Id="rId2" Type="http://schemas.openxmlformats.org/officeDocument/2006/relationships/slideLayout" Target="../slideLayouts/slideLayout31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2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6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23.emf"/><Relationship Id="rId4" Type="http://schemas.openxmlformats.org/officeDocument/2006/relationships/oleObject" Target="file:///\\systema44\GEIH-TEMATICA\NUEVAS%20PROYECCIONES_2012\Ciudades\Comportamiento\Comportamiento%2024%20ciudades.xlsm!posi%20ocup%20trim!%5bComportamiento%2024%20ciudades.xlsm%5dposi%20ocup%20trim%2014%20Gr&#225;fico-4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6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24.emf"/><Relationship Id="rId4" Type="http://schemas.openxmlformats.org/officeDocument/2006/relationships/oleObject" Target="file:///\\systema44\GEIH-TEMATICA\NUEVAS%20PROYECCIONES_2012\Ciudades\Comportamiento\Comportamiento%2024%20ciudades.xlsm!inactivos%20trim!%5bComportamiento%2024%20ciudades.xlsm%5dinactivos%20trim%2015%20Gr&#225;fico-4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file:///\\systema44\GEIH-TEMATICA\NUEVAS%20PROYECCIONES_2012\Ciudades\Gr&#225;fica_informalidad.xls!Gr&#225;ficos_informalidad!%5bGr&#225;fica_informalidad.xls%5dGr&#225;ficos_informalidad%2016%20Gr&#225;fico" TargetMode="External"/><Relationship Id="rId2" Type="http://schemas.openxmlformats.org/officeDocument/2006/relationships/slideLayout" Target="../slideLayouts/slideLayout41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25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file:///\\systema44\GEIH-TEMATICA\NUEVAS%20PROYECCIONES_2012\Boletin%20de%20Prensa\Errores%20de%20Muestreo\Ciudades\Errores%20Ciudades.xlsx!TASAS!F117C2:F124C6" TargetMode="External"/><Relationship Id="rId2" Type="http://schemas.openxmlformats.org/officeDocument/2006/relationships/slideLayout" Target="../slideLayouts/slideLayout41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27.emf"/><Relationship Id="rId5" Type="http://schemas.openxmlformats.org/officeDocument/2006/relationships/oleObject" Target="file:///\\systema44\GEIH-TEMATICA\NUEVAS%20PROYECCIONES_2012\Boletin%20de%20Prensa\Errores%20de%20Muestreo\Ciudades\Errores%20Ciudades.xlsx!POBLACIONES!F117C2:F124C6" TargetMode="External"/><Relationship Id="rId4" Type="http://schemas.openxmlformats.org/officeDocument/2006/relationships/image" Target="../media/image26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file:///\\systema44\GEIH-TEMATICA\BOLETINES%20ESPECIALES%202012\BOLETIN%20DEPARTAMENTOS\Gr&#225;ficos\Graficos%20deptos_BOLET&#205;N.xlsx!IML!%5bGraficos%20deptos_BOLET&#205;N.xlsx%5dIML%20Chart%2059-3" TargetMode="External"/><Relationship Id="rId2" Type="http://schemas.openxmlformats.org/officeDocument/2006/relationships/slideLayout" Target="../slideLayouts/slideLayout36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file:///\\systema44\GEIH-TEMATICA\NUEVAS%20PROYECCIONES_2012\Ciudades\Poblaciones%20presentaciones.xlsx!Hoja1!F115C2:F123C6" TargetMode="External"/><Relationship Id="rId2" Type="http://schemas.openxmlformats.org/officeDocument/2006/relationships/slideLayout" Target="../slideLayouts/slideLayout30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6.emf"/><Relationship Id="rId4" Type="http://schemas.openxmlformats.org/officeDocument/2006/relationships/oleObject" Target="file:///\\systema44\GEIH-TEMATICA\NUEVAS%20PROYECCIONES_2012\Boletin%20de%20Prensa\Graficos\Tabla%20ciudades.xlsm!Bolet&#237;n!F4C2:F34C8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6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7.emf"/><Relationship Id="rId4" Type="http://schemas.openxmlformats.org/officeDocument/2006/relationships/oleObject" Target="file:///\\systema44\GEIH-TEMATICA\NUEVAS%20PROYECCIONES_2012\Boletin%20de%20Prensa\Graficos\Graficos%20IML\GRAFICOS%20TRIM%20(13%20&#193;reas).xlsx!Trim%2013%20areas_presentaciones!%5bGRAFICOS%20TRIM%20(13%20&#193;reas).xlsx%5dTrim%2013%20areas_presentaciones%20Gr&#225;fico%2030-12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file:///\\systema44\GEIH-TEMATICA\NUEVAS%20PROYECCIONES_2012\Ciudades\grafica_tendencia%20TD.xlsx!23%20&#193;reas!%5bgrafica_tendencia%20TD.xlsx%5d23%20&#193;reas%2015%20Gr&#225;fico" TargetMode="External"/><Relationship Id="rId2" Type="http://schemas.openxmlformats.org/officeDocument/2006/relationships/slideLayout" Target="../slideLayouts/slideLayout30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1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9.emf"/><Relationship Id="rId4" Type="http://schemas.openxmlformats.org/officeDocument/2006/relationships/oleObject" Target="file:///\\systema44\GEIH-TEMATICA\NUEVAS%20PROYECCIONES_2012\Ciudades\Poblaciones_24ciu.xls!13A!F122C2:F129C6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4086225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Cartagena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2015</a:t>
            </a:r>
          </a:p>
          <a:p>
            <a:pPr eaLnBrk="1" hangingPunct="1">
              <a:defRPr/>
            </a:pPr>
            <a:endParaRPr lang="es-ES" sz="28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agosto de 2015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00715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1225550" y="548680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11267" name="5 CuadroTexto"/>
          <p:cNvSpPr txBox="1">
            <a:spLocks noChangeArrowheads="1"/>
          </p:cNvSpPr>
          <p:nvPr/>
        </p:nvSpPr>
        <p:spPr bwMode="auto">
          <a:xfrm>
            <a:off x="666750" y="4967263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251520" y="5301208"/>
            <a:ext cx="900043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Arial Narrow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 Narrow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200" dirty="0">
                <a:latin typeface="Arial Narrow" pitchFamily="34" charset="0"/>
              </a:rPr>
              <a:t>  </a:t>
            </a:r>
          </a:p>
          <a:p>
            <a:pPr>
              <a:spcBef>
                <a:spcPct val="0"/>
              </a:spcBef>
              <a:buFontTx/>
              <a:buNone/>
            </a:pPr>
            <a:endParaRPr lang="es-ES" altLang="es-CO" sz="1200" dirty="0">
              <a:latin typeface="Arial Narrow" pitchFamily="34" charset="0"/>
            </a:endParaRPr>
          </a:p>
        </p:txBody>
      </p:sp>
      <p:graphicFrame>
        <p:nvGraphicFramePr>
          <p:cNvPr id="3" name="2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3382826"/>
              </p:ext>
            </p:extLst>
          </p:nvPr>
        </p:nvGraphicFramePr>
        <p:xfrm>
          <a:off x="795338" y="1431925"/>
          <a:ext cx="7551737" cy="3436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88" name="Hoja de cálculo habilitada para macros" r:id="rId3" imgW="6067262" imgH="2762402" progId="Excel.SheetMacroEnabled.12">
                  <p:link updateAutomatic="1"/>
                </p:oleObj>
              </mc:Choice>
              <mc:Fallback>
                <p:oleObj name="Hoja de cálculo habilitada para macros" r:id="rId3" imgW="6067262" imgH="2762402" progId="Excel.SheetMacroEnabled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95338" y="1431925"/>
                        <a:ext cx="7551737" cy="34369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728788" y="620688"/>
            <a:ext cx="6083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85800" y="5448478"/>
            <a:ext cx="7850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Times New Roman" pitchFamily="18" charset="0"/>
              </a:rPr>
              <a:t>*</a:t>
            </a:r>
            <a:r>
              <a:rPr lang="es-ES" altLang="es-CO" sz="1200" dirty="0"/>
              <a:t>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12293" name="5 CuadroTexto"/>
          <p:cNvSpPr txBox="1">
            <a:spLocks noChangeArrowheads="1"/>
          </p:cNvSpPr>
          <p:nvPr/>
        </p:nvSpPr>
        <p:spPr bwMode="auto">
          <a:xfrm>
            <a:off x="685800" y="5153819"/>
            <a:ext cx="1371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</a:t>
            </a:r>
            <a:endParaRPr lang="es-ES" altLang="es-CO" sz="1100" dirty="0"/>
          </a:p>
        </p:txBody>
      </p:sp>
      <p:graphicFrame>
        <p:nvGraphicFramePr>
          <p:cNvPr id="3" name="2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17521"/>
              </p:ext>
            </p:extLst>
          </p:nvPr>
        </p:nvGraphicFramePr>
        <p:xfrm>
          <a:off x="900113" y="1609725"/>
          <a:ext cx="6911975" cy="356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14" name="Hoja de cálculo habilitada para macros" r:id="rId4" imgW="5467529" imgH="2714549" progId="Excel.SheetMacroEnabled.12">
                  <p:link updateAutomatic="1"/>
                </p:oleObj>
              </mc:Choice>
              <mc:Fallback>
                <p:oleObj name="Hoja de cálculo habilitada para macros" r:id="rId4" imgW="5467529" imgH="2714549" progId="Excel.SheetMacroEnabled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00113" y="1609725"/>
                        <a:ext cx="6911975" cy="3562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– junio 2015</a:t>
            </a:r>
          </a:p>
        </p:txBody>
      </p:sp>
    </p:spTree>
    <p:extLst>
      <p:ext uri="{BB962C8B-B14F-4D97-AF65-F5344CB8AC3E}">
        <p14:creationId xmlns:p14="http://schemas.microsoft.com/office/powerpoint/2010/main" val="335238294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1295400" y="692696"/>
            <a:ext cx="6840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3066" y="5351832"/>
            <a:ext cx="9144000" cy="55399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s-ES" altLang="es-CO" sz="1200" dirty="0">
                <a:latin typeface="Arial Narrow" pitchFamily="34" charset="0"/>
              </a:rPr>
              <a:t>Nota 1: Obrero, empleado particular incluye al Jornalero o Peón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CO" sz="1200" dirty="0">
                <a:latin typeface="Arial Narrow" pitchFamily="34" charset="0"/>
              </a:rPr>
              <a:t>Nota 2: Trabajador sin remuneración incluye a los trabajadores familiares sin remuneración y a los trabajadores sin remuneración en empresas de otros hogares</a:t>
            </a:r>
          </a:p>
        </p:txBody>
      </p:sp>
      <p:sp>
        <p:nvSpPr>
          <p:cNvPr id="14340" name="5 CuadroTexto"/>
          <p:cNvSpPr txBox="1">
            <a:spLocks noChangeArrowheads="1"/>
          </p:cNvSpPr>
          <p:nvPr/>
        </p:nvSpPr>
        <p:spPr bwMode="auto">
          <a:xfrm>
            <a:off x="592930" y="5106378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graphicFrame>
        <p:nvGraphicFramePr>
          <p:cNvPr id="3" name="2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4918518"/>
              </p:ext>
            </p:extLst>
          </p:nvPr>
        </p:nvGraphicFramePr>
        <p:xfrm>
          <a:off x="661988" y="1660525"/>
          <a:ext cx="7826375" cy="3424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59" name="Hoja de cálculo habilitada para macros" r:id="rId3" imgW="6067262" imgH="2590800" progId="Excel.SheetMacroEnabled.12">
                  <p:link updateAutomatic="1"/>
                </p:oleObj>
              </mc:Choice>
              <mc:Fallback>
                <p:oleObj name="Hoja de cálculo habilitada para macros" r:id="rId3" imgW="6067262" imgH="2590800" progId="Excel.SheetMacroEnabled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61988" y="1660525"/>
                        <a:ext cx="7826375" cy="34242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763712" y="692696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351085" y="5379244"/>
            <a:ext cx="4652963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r>
              <a:rPr lang="es-ES" altLang="es-CO" sz="1050" dirty="0" smtClean="0"/>
              <a:t>Nota: Jornalero y peón está incluido en la categoría Obrero, empleador particular.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361032" y="5589240"/>
            <a:ext cx="8675464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es-ES" altLang="es-CO" sz="1050" dirty="0" smtClean="0"/>
              <a:t>Nota: Trabajador sin remuneración incluye a los trabajadores familiares sin remuneración y a los trabajadores sin remuneración en empresas de otros hogares.</a:t>
            </a:r>
          </a:p>
        </p:txBody>
      </p:sp>
      <p:sp>
        <p:nvSpPr>
          <p:cNvPr id="15367" name="8 CuadroTexto"/>
          <p:cNvSpPr txBox="1">
            <a:spLocks noChangeArrowheads="1"/>
          </p:cNvSpPr>
          <p:nvPr/>
        </p:nvSpPr>
        <p:spPr bwMode="auto">
          <a:xfrm>
            <a:off x="903287" y="5095082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/>
              <a:t>Fuente: DANE - GEIH</a:t>
            </a:r>
            <a:endParaRPr lang="es-ES" altLang="es-CO" sz="1200" dirty="0"/>
          </a:p>
        </p:txBody>
      </p:sp>
      <p:graphicFrame>
        <p:nvGraphicFramePr>
          <p:cNvPr id="3" name="2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8587832"/>
              </p:ext>
            </p:extLst>
          </p:nvPr>
        </p:nvGraphicFramePr>
        <p:xfrm>
          <a:off x="881063" y="1668463"/>
          <a:ext cx="7380287" cy="3484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86" name="Hoja de cálculo habilitada para macros" r:id="rId4" imgW="5467529" imgH="2581351" progId="Excel.SheetMacroEnabled.12">
                  <p:link updateAutomatic="1"/>
                </p:oleObj>
              </mc:Choice>
              <mc:Fallback>
                <p:oleObj name="Hoja de cálculo habilitada para macros" r:id="rId4" imgW="5467529" imgH="2581351" progId="Excel.SheetMacroEnabled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81063" y="1668463"/>
                        <a:ext cx="7380287" cy="3484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– junio 2015</a:t>
            </a:r>
          </a:p>
        </p:txBody>
      </p:sp>
    </p:spTree>
    <p:extLst>
      <p:ext uri="{BB962C8B-B14F-4D97-AF65-F5344CB8AC3E}">
        <p14:creationId xmlns:p14="http://schemas.microsoft.com/office/powerpoint/2010/main" val="251316339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133474" y="620688"/>
            <a:ext cx="68754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404813" y="5565775"/>
            <a:ext cx="85010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es-ES" altLang="es-CO" sz="1200" dirty="0">
                <a:latin typeface="Arial Narrow" pitchFamily="34" charset="0"/>
              </a:rPr>
              <a:t>Nota: la categoría “otros” incluye: incapacitado permanente para trabajar, rentista, pensionado, jubilado, personas que no les llama la atención o creen que no vale la pena trabajar. </a:t>
            </a:r>
          </a:p>
        </p:txBody>
      </p:sp>
      <p:sp>
        <p:nvSpPr>
          <p:cNvPr id="17413" name="5 CuadroTexto"/>
          <p:cNvSpPr txBox="1">
            <a:spLocks noChangeArrowheads="1"/>
          </p:cNvSpPr>
          <p:nvPr/>
        </p:nvSpPr>
        <p:spPr bwMode="auto">
          <a:xfrm>
            <a:off x="516930" y="5283200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graphicFrame>
        <p:nvGraphicFramePr>
          <p:cNvPr id="3" name="2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044155"/>
              </p:ext>
            </p:extLst>
          </p:nvPr>
        </p:nvGraphicFramePr>
        <p:xfrm>
          <a:off x="1835150" y="1666875"/>
          <a:ext cx="5472113" cy="3559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34" name="Hoja de cálculo habilitada para macros" r:id="rId4" imgW="3600429" imgH="2238451" progId="Excel.SheetMacroEnabled.12">
                  <p:link updateAutomatic="1"/>
                </p:oleObj>
              </mc:Choice>
              <mc:Fallback>
                <p:oleObj name="Hoja de cálculo habilitada para macros" r:id="rId4" imgW="3600429" imgH="2238451" progId="Excel.SheetMacroEnabled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835150" y="1666875"/>
                        <a:ext cx="5472113" cy="3559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5 CuadroTexto"/>
          <p:cNvSpPr txBox="1">
            <a:spLocks noChangeArrowheads="1"/>
          </p:cNvSpPr>
          <p:nvPr/>
        </p:nvSpPr>
        <p:spPr bwMode="auto">
          <a:xfrm>
            <a:off x="598166" y="5716587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graphicFrame>
        <p:nvGraphicFramePr>
          <p:cNvPr id="4" name="3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9322978"/>
              </p:ext>
            </p:extLst>
          </p:nvPr>
        </p:nvGraphicFramePr>
        <p:xfrm>
          <a:off x="1525588" y="2032000"/>
          <a:ext cx="5876925" cy="3767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1" name="Hoja de cálculo" r:id="rId3" imgW="5305296" imgH="3400349" progId="Excel.Sheet.8">
                  <p:link updateAutomatic="1"/>
                </p:oleObj>
              </mc:Choice>
              <mc:Fallback>
                <p:oleObj name="Hoja de cálculo" r:id="rId3" imgW="5305296" imgH="3400349" progId="Excel.Sheet.8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5588" y="2032000"/>
                        <a:ext cx="5876925" cy="3767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13626" y="620688"/>
            <a:ext cx="687546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Proporción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del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empleo informal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en la población ocupada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Total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13 ciudades y áreas metropolitanas </a:t>
            </a: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y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 Cartagena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 trimestre abril - junio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(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2014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CuadroTexto"/>
          <p:cNvSpPr txBox="1">
            <a:spLocks noChangeArrowheads="1"/>
          </p:cNvSpPr>
          <p:nvPr/>
        </p:nvSpPr>
        <p:spPr bwMode="auto">
          <a:xfrm>
            <a:off x="899592" y="504825"/>
            <a:ext cx="72901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</a:rPr>
              <a:t>Cartagena</a:t>
            </a:r>
            <a:endParaRPr lang="es-CO" altLang="es-CO" sz="2000" dirty="0">
              <a:solidFill>
                <a:srgbClr val="CC0066"/>
              </a:solidFill>
            </a:endParaRPr>
          </a:p>
        </p:txBody>
      </p:sp>
      <p:graphicFrame>
        <p:nvGraphicFramePr>
          <p:cNvPr id="4" name="3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9554782"/>
              </p:ext>
            </p:extLst>
          </p:nvPr>
        </p:nvGraphicFramePr>
        <p:xfrm>
          <a:off x="1547813" y="1773238"/>
          <a:ext cx="5976937" cy="172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6" name="Hoja de cálculo" r:id="rId3" imgW="5019864" imgH="1723949" progId="Excel.Sheet.12">
                  <p:link updateAutomatic="1"/>
                </p:oleObj>
              </mc:Choice>
              <mc:Fallback>
                <p:oleObj name="Hoja de cálculo" r:id="rId3" imgW="5019864" imgH="1723949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47813" y="1773238"/>
                        <a:ext cx="5976937" cy="1724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4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960552"/>
              </p:ext>
            </p:extLst>
          </p:nvPr>
        </p:nvGraphicFramePr>
        <p:xfrm>
          <a:off x="1730375" y="3860800"/>
          <a:ext cx="5629275" cy="172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7" name="Hoja de cálculo" r:id="rId5" imgW="5629355" imgH="1723949" progId="Excel.Sheet.12">
                  <p:link updateAutomatic="1"/>
                </p:oleObj>
              </mc:Choice>
              <mc:Fallback>
                <p:oleObj name="Hoja de cálculo" r:id="rId5" imgW="5629355" imgH="1723949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30375" y="3860800"/>
                        <a:ext cx="5629275" cy="1724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15030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Bolívar</a:t>
            </a:r>
            <a:endParaRPr lang="es-ES" altLang="es-CO" sz="24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Anual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 2007 -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2014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CO" altLang="es-CO" sz="2400" dirty="0">
              <a:solidFill>
                <a:srgbClr val="CC0066"/>
              </a:solidFill>
            </a:endParaRPr>
          </a:p>
        </p:txBody>
      </p:sp>
      <p:sp>
        <p:nvSpPr>
          <p:cNvPr id="19459" name="4 CuadroTexto"/>
          <p:cNvSpPr txBox="1">
            <a:spLocks noChangeArrowheads="1"/>
          </p:cNvSpPr>
          <p:nvPr/>
        </p:nvSpPr>
        <p:spPr bwMode="auto">
          <a:xfrm>
            <a:off x="684213" y="5573467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graphicFrame>
        <p:nvGraphicFramePr>
          <p:cNvPr id="3" name="2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2892043"/>
              </p:ext>
            </p:extLst>
          </p:nvPr>
        </p:nvGraphicFramePr>
        <p:xfrm>
          <a:off x="387350" y="1700213"/>
          <a:ext cx="8443913" cy="3875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76" name="Hoja de cálculo" r:id="rId3" imgW="7296002" imgH="3886200" progId="Excel.Sheet.12">
                  <p:link updateAutomatic="1"/>
                </p:oleObj>
              </mc:Choice>
              <mc:Fallback>
                <p:oleObj name="Hoja de cálculo" r:id="rId3" imgW="7296002" imgH="388620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7350" y="1700213"/>
                        <a:ext cx="8443913" cy="3875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 smtClean="0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– junio 2015</a:t>
            </a:r>
          </a:p>
        </p:txBody>
      </p:sp>
    </p:spTree>
    <p:extLst>
      <p:ext uri="{BB962C8B-B14F-4D97-AF65-F5344CB8AC3E}">
        <p14:creationId xmlns:p14="http://schemas.microsoft.com/office/powerpoint/2010/main" val="354910464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96369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Cartagena –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Total Nacional</a:t>
            </a:r>
          </a:p>
        </p:txBody>
      </p:sp>
      <p:graphicFrame>
        <p:nvGraphicFramePr>
          <p:cNvPr id="2" name="1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6492615"/>
              </p:ext>
            </p:extLst>
          </p:nvPr>
        </p:nvGraphicFramePr>
        <p:xfrm>
          <a:off x="677863" y="1844675"/>
          <a:ext cx="7678737" cy="3313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71" name="Hoja de cálculo" r:id="rId3" imgW="5667576" imgH="1723949" progId="Excel.Sheet.12">
                  <p:link updateAutomatic="1"/>
                </p:oleObj>
              </mc:Choice>
              <mc:Fallback>
                <p:oleObj name="Hoja de cálculo" r:id="rId3" imgW="5667576" imgH="1723949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77863" y="1844675"/>
                        <a:ext cx="7678737" cy="3313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179388" y="2408238"/>
            <a:ext cx="302446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Abril – junio 2015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707904" y="4293096"/>
            <a:ext cx="5472608" cy="20632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graphicFrame>
        <p:nvGraphicFramePr>
          <p:cNvPr id="3" name="2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093446"/>
              </p:ext>
            </p:extLst>
          </p:nvPr>
        </p:nvGraphicFramePr>
        <p:xfrm>
          <a:off x="3708400" y="258763"/>
          <a:ext cx="5400675" cy="5710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9" name="Hoja de cálculo habilitada para macros" r:id="rId4" imgW="6010338" imgH="5914949" progId="Excel.SheetMacroEnabled.12">
                  <p:link updateAutomatic="1"/>
                </p:oleObj>
              </mc:Choice>
              <mc:Fallback>
                <p:oleObj name="Hoja de cálculo habilitada para macros" r:id="rId4" imgW="6010338" imgH="5914949" progId="Excel.SheetMacroEnabled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708400" y="258763"/>
                        <a:ext cx="5400675" cy="5710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1 Rectángulo"/>
          <p:cNvSpPr>
            <a:spLocks noChangeArrowheads="1"/>
          </p:cNvSpPr>
          <p:nvPr/>
        </p:nvSpPr>
        <p:spPr bwMode="auto">
          <a:xfrm>
            <a:off x="3707904" y="6021288"/>
            <a:ext cx="543609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000" dirty="0">
                <a:solidFill>
                  <a:schemeClr val="tx1"/>
                </a:solidFill>
              </a:rPr>
              <a:t> *El total de las 23 ciudades no incluye San Andrés por tener una distribución de la muestra diferente. Los resultados presentados para San Andrés corresponden al período </a:t>
            </a:r>
            <a:r>
              <a:rPr lang="es-CO" altLang="es-CO" sz="1000" dirty="0" smtClean="0">
                <a:solidFill>
                  <a:schemeClr val="tx1"/>
                </a:solidFill>
              </a:rPr>
              <a:t>Enero </a:t>
            </a:r>
            <a:r>
              <a:rPr lang="es-CO" altLang="es-CO" sz="1000" dirty="0">
                <a:solidFill>
                  <a:schemeClr val="tx1"/>
                </a:solidFill>
              </a:rPr>
              <a:t>- </a:t>
            </a:r>
            <a:r>
              <a:rPr lang="es-CO" altLang="es-CO" sz="1000" dirty="0" smtClean="0">
                <a:solidFill>
                  <a:schemeClr val="tx1"/>
                </a:solidFill>
              </a:rPr>
              <a:t>junio </a:t>
            </a:r>
            <a:r>
              <a:rPr lang="es-CO" altLang="es-CO" sz="1000" dirty="0">
                <a:solidFill>
                  <a:schemeClr val="tx1"/>
                </a:solidFill>
              </a:rPr>
              <a:t>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441450" y="2667000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1331913" y="947738"/>
            <a:ext cx="6408737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Cartagena</a:t>
            </a:r>
            <a:endParaRPr lang="es-ES" altLang="es-CO" sz="1600" b="1" dirty="0">
              <a:solidFill>
                <a:srgbClr val="CC0066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Abril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junio (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2006 – 2015)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6150" name="5 CuadroTexto"/>
          <p:cNvSpPr txBox="1">
            <a:spLocks noChangeArrowheads="1"/>
          </p:cNvSpPr>
          <p:nvPr/>
        </p:nvSpPr>
        <p:spPr bwMode="auto">
          <a:xfrm>
            <a:off x="1331913" y="5614987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graphicFrame>
        <p:nvGraphicFramePr>
          <p:cNvPr id="3" name="2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965963"/>
              </p:ext>
            </p:extLst>
          </p:nvPr>
        </p:nvGraphicFramePr>
        <p:xfrm>
          <a:off x="1120775" y="2058988"/>
          <a:ext cx="6900863" cy="3557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1" name="Hoja de cálculo" r:id="rId4" imgW="6096130" imgH="3505200" progId="Excel.Sheet.12">
                  <p:link updateAutomatic="1"/>
                </p:oleObj>
              </mc:Choice>
              <mc:Fallback>
                <p:oleObj name="Hoja de cálculo" r:id="rId4" imgW="6096130" imgH="350520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20775" y="2058988"/>
                        <a:ext cx="6900863" cy="3557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3"/>
          <p:cNvSpPr txBox="1">
            <a:spLocks noChangeArrowheads="1"/>
          </p:cNvSpPr>
          <p:nvPr/>
        </p:nvSpPr>
        <p:spPr bwMode="auto">
          <a:xfrm>
            <a:off x="971202" y="549275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Cartagena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Trimestres móviles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2011 - 2015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7171" name="5 CuadroTexto"/>
          <p:cNvSpPr txBox="1">
            <a:spLocks noChangeArrowheads="1"/>
          </p:cNvSpPr>
          <p:nvPr/>
        </p:nvSpPr>
        <p:spPr bwMode="auto">
          <a:xfrm>
            <a:off x="971202" y="5641976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graphicFrame>
        <p:nvGraphicFramePr>
          <p:cNvPr id="3" name="2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3608319"/>
              </p:ext>
            </p:extLst>
          </p:nvPr>
        </p:nvGraphicFramePr>
        <p:xfrm>
          <a:off x="1408113" y="1701800"/>
          <a:ext cx="6267450" cy="393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8" name="Hoja de cálculo" r:id="rId3" imgW="6267308" imgH="3933749" progId="Excel.Sheet.12">
                  <p:link updateAutomatic="1"/>
                </p:oleObj>
              </mc:Choice>
              <mc:Fallback>
                <p:oleObj name="Hoja de cálculo" r:id="rId3" imgW="6267308" imgH="3933749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08113" y="1701800"/>
                        <a:ext cx="6267450" cy="3933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908175" y="620713"/>
            <a:ext cx="4895850" cy="1440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Cartagena</a:t>
            </a:r>
            <a:endParaRPr lang="es-ES" altLang="es-CO" sz="1600" b="1" dirty="0">
              <a:solidFill>
                <a:srgbClr val="CC0066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Abril - junio (2014 – 2015)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3" name="2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270984"/>
              </p:ext>
            </p:extLst>
          </p:nvPr>
        </p:nvGraphicFramePr>
        <p:xfrm>
          <a:off x="395288" y="2565400"/>
          <a:ext cx="8064500" cy="2125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7" name="Hoja de cálculo" r:id="rId4" imgW="5962766" imgH="1304849" progId="Excel.Sheet.8">
                  <p:link updateAutomatic="1"/>
                </p:oleObj>
              </mc:Choice>
              <mc:Fallback>
                <p:oleObj name="Hoja de cálculo" r:id="rId4" imgW="5962766" imgH="1304849" progId="Excel.Sheet.8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95288" y="2565400"/>
                        <a:ext cx="8064500" cy="21256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881060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891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6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 smtClean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– junio 2015</a:t>
            </a:r>
          </a:p>
        </p:txBody>
      </p:sp>
    </p:spTree>
    <p:extLst>
      <p:ext uri="{BB962C8B-B14F-4D97-AF65-F5344CB8AC3E}">
        <p14:creationId xmlns:p14="http://schemas.microsoft.com/office/powerpoint/2010/main" val="230548074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13301</TotalTime>
  <Words>498</Words>
  <Application>Microsoft Office PowerPoint</Application>
  <PresentationFormat>Presentación en pantalla (4:3)</PresentationFormat>
  <Paragraphs>79</Paragraphs>
  <Slides>20</Slides>
  <Notes>6</Notes>
  <HiddenSlides>0</HiddenSlides>
  <MMClips>0</MMClips>
  <ScaleCrop>false</ScaleCrop>
  <HeadingPairs>
    <vt:vector size="6" baseType="variant">
      <vt:variant>
        <vt:lpstr>Tema</vt:lpstr>
      </vt:variant>
      <vt:variant>
        <vt:i4>5</vt:i4>
      </vt:variant>
      <vt:variant>
        <vt:lpstr>Vínculos</vt:lpstr>
      </vt:variant>
      <vt:variant>
        <vt:i4>14</vt:i4>
      </vt:variant>
      <vt:variant>
        <vt:lpstr>Títulos de diapositiva</vt:lpstr>
      </vt:variant>
      <vt:variant>
        <vt:i4>20</vt:i4>
      </vt:variant>
    </vt:vector>
  </HeadingPairs>
  <TitlesOfParts>
    <vt:vector size="39" baseType="lpstr">
      <vt:lpstr>1_Presentacion_dane2013_marzo4</vt:lpstr>
      <vt:lpstr>3_Default - Default</vt:lpstr>
      <vt:lpstr>4_Default - Default</vt:lpstr>
      <vt:lpstr>5_Default - Default</vt:lpstr>
      <vt:lpstr>6_Default - Default</vt:lpstr>
      <vt:lpstr>\\systema44\GEIH-TEMATICA\NUEVAS PROYECCIONES_2012\Ciudades\Poblaciones presentaciones.xlsx!Hoja1!F115C2:F123C6</vt:lpstr>
      <vt:lpstr>\\systema44\GEIH-TEMATICA\NUEVAS PROYECCIONES_2012\Boletin de Prensa\Graficos\Tabla ciudades.xlsm!Boletín!F4C2:F34C8</vt:lpstr>
      <vt:lpstr>\\systema44\GEIH-TEMATICA\NUEVAS PROYECCIONES_2012\Boletin de Prensa\Graficos\Graficos IML\GRAFICOS TRIM (13 Áreas).xlsx!Trim 13 areas_presentaciones![GRAFICOS TRIM (13 Áreas).xlsx]Trim 13 areas_presentaciones Gráfico 30-12</vt:lpstr>
      <vt:lpstr>\\systema44\GEIH-TEMATICA\NUEVAS PROYECCIONES_2012\Ciudades\grafica_tendencia TD.xlsx!23 Áreas![grafica_tendencia TD.xlsx]23 Áreas 15 Gráfico</vt:lpstr>
      <vt:lpstr>\\systema44\GEIH-TEMATICA\NUEVAS PROYECCIONES_2012\Ciudades\Poblaciones_24ciu.xls!13A!F122C2:F129C6</vt:lpstr>
      <vt:lpstr>\\systema44\GEIH-TEMATICA\NUEVAS PROYECCIONES_2012\Ciudades\Comportamiento\Comportamiento 24 ciudades.xlsm!Ramas trim![Comportamiento 24 ciudades.xlsm]Ramas trim 15 Gráfico-5</vt:lpstr>
      <vt:lpstr>\\systema44\GEIH-TEMATICA\NUEVAS PROYECCIONES_2012\Ciudades\Comportamiento\Comportamiento 24 ciudades.xlsm!Ramas trim![Comportamiento 24 ciudades.xlsm]Ramas trim 14 Gráfico-4</vt:lpstr>
      <vt:lpstr>\\systema44\GEIH-TEMATICA\NUEVAS PROYECCIONES_2012\Ciudades\Comportamiento\Comportamiento 24 ciudades.xlsm!posi ocup trim![Comportamiento 24 ciudades.xlsm]posi ocup trim 15 Gráfico-4</vt:lpstr>
      <vt:lpstr>\\systema44\GEIH-TEMATICA\NUEVAS PROYECCIONES_2012\Ciudades\Comportamiento\Comportamiento 24 ciudades.xlsm!posi ocup trim![Comportamiento 24 ciudades.xlsm]posi ocup trim 14 Gráfico-4</vt:lpstr>
      <vt:lpstr>\\systema44\GEIH-TEMATICA\NUEVAS PROYECCIONES_2012\Ciudades\Comportamiento\Comportamiento 24 ciudades.xlsm!inactivos trim![Comportamiento 24 ciudades.xlsm]inactivos trim 15 Gráfico-4</vt:lpstr>
      <vt:lpstr>\\systema44\GEIH-TEMATICA\NUEVAS PROYECCIONES_2012\Ciudades\Gráfica_informalidad.xls!Gráficos_informalidad![Gráfica_informalidad.xls]Gráficos_informalidad 16 Gráfico</vt:lpstr>
      <vt:lpstr>\\systema44\GEIH-TEMATICA\NUEVAS PROYECCIONES_2012\Boletin de Prensa\Errores de Muestreo\Ciudades\Errores Ciudades.xlsx!TASAS!F117C2:F124C6</vt:lpstr>
      <vt:lpstr>\\systema44\GEIH-TEMATICA\NUEVAS PROYECCIONES_2012\Boletin de Prensa\Errores de Muestreo\Ciudades\Errores Ciudades.xlsx!POBLACIONES!F117C2:F124C6</vt:lpstr>
      <vt:lpstr>\\systema44\GEIH-TEMATICA\BOLETINES ESPECIALES 2012\BOLETIN DEPARTAMENTOS\Gráficos\Graficos deptos_BOLETÍN.xlsx!IML![Graficos deptos_BOLETÍN.xlsx]IML Chart 59-3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Angela Rocio Lopez Sanchez</cp:lastModifiedBy>
  <cp:revision>887</cp:revision>
  <cp:lastPrinted>2015-04-23T20:31:54Z</cp:lastPrinted>
  <dcterms:created xsi:type="dcterms:W3CDTF">2012-08-27T13:39:03Z</dcterms:created>
  <dcterms:modified xsi:type="dcterms:W3CDTF">2015-08-03T14:43:28Z</dcterms:modified>
</cp:coreProperties>
</file>