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7" r:id="rId4"/>
  </p:sldMasterIdLst>
  <p:notesMasterIdLst>
    <p:notesMasterId r:id="rId25"/>
  </p:notesMasterIdLst>
  <p:handoutMasterIdLst>
    <p:handoutMasterId r:id="rId26"/>
  </p:handoutMasterIdLst>
  <p:sldIdLst>
    <p:sldId id="722" r:id="rId5"/>
    <p:sldId id="723" r:id="rId6"/>
    <p:sldId id="705" r:id="rId7"/>
    <p:sldId id="704" r:id="rId8"/>
    <p:sldId id="706" r:id="rId9"/>
    <p:sldId id="707" r:id="rId10"/>
    <p:sldId id="708" r:id="rId11"/>
    <p:sldId id="724" r:id="rId12"/>
    <p:sldId id="725" r:id="rId13"/>
    <p:sldId id="711" r:id="rId14"/>
    <p:sldId id="712" r:id="rId15"/>
    <p:sldId id="726" r:id="rId16"/>
    <p:sldId id="714" r:id="rId17"/>
    <p:sldId id="715" r:id="rId18"/>
    <p:sldId id="727" r:id="rId19"/>
    <p:sldId id="717" r:id="rId20"/>
    <p:sldId id="718" r:id="rId21"/>
    <p:sldId id="721" r:id="rId22"/>
    <p:sldId id="719" r:id="rId23"/>
    <p:sldId id="728" r:id="rId24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>
        <p:scale>
          <a:sx n="90" d="100"/>
          <a:sy n="90" d="100"/>
        </p:scale>
        <p:origin x="-94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14/08/2015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14/08/2015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C1F31395-DCEE-4AED-87D0-A6FF93487F38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11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7FC03E-CD86-4E12-8C12-8E19BF9CF09C}" type="slidenum">
              <a:rPr lang="es-ES" altLang="es-CO" smtClean="0"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" altLang="es-CO" smtClean="0">
              <a:cs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4080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2C9D871-E889-4F84-B2E8-D297C40899F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423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6DD2257-CC3D-4D8E-9D76-C069CBDAFB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04602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45B8BB8-BA71-4531-A4EA-79260A6C62E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59399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C206FE9-AF67-4306-873E-31492A0AB61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07979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F4C9ADE-25BA-4192-B24F-E2C9777B174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1742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3BA11E1-F1EC-44EF-ABF6-9D6B5A4D4C0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25758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405AC10-95A6-4EA6-A014-8BDF53DC538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2733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30E6D7E-CC25-4541-8FC3-95A0BFC3BA1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94651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A51701C-6CEC-4A58-A670-59CB6D13D7B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5310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78B7222-AE55-43E6-9700-4ED0ECB0012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6425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26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B36FC254-C3A7-4CCA-81A0-A2F064A52C7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41004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E0EC577-58CD-4691-BC07-5C1C0CE6F3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80301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AEFB0B0-4E5C-4700-B7F0-907DA5DDFF4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08071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B37D8FC-2E01-4DD1-8823-7C19FD1C571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31805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88A5CB-BA4F-43EE-A185-765914848C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783929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AF17FE3-0FA1-4A3B-8DAC-EA41BA35B42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008584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5E9E937-2CE1-4BD9-A255-27B0A35D45A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5844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F3FC088-8349-4830-8641-EB3F2110D064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119767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B019D9-3649-4F96-9420-FEF64D3634B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2338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812BA5-EF0B-4AF5-8557-40BD918D00F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604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55977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258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2870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9307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43760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17351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00221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6888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8090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1810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525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72776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22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4394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177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387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08726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4C88954-D0D6-46F4-8FA7-D6807972152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2802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877767F-DB27-482D-8F67-93DD9F18998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1490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AEE89F6-9973-433F-AF71-CF5252E438C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61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752CFF37-A5BD-4DEB-8B30-A920D3C1540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85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1223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6264374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AM</a:t>
            </a: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2015</a:t>
            </a:r>
          </a:p>
          <a:p>
            <a:pPr eaLnBrk="1" hangingPunct="1">
              <a:defRPr/>
            </a:pPr>
            <a:endParaRPr lang="es-ES" sz="10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528" y="5898758"/>
            <a:ext cx="48958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>
                <a:solidFill>
                  <a:prstClr val="black"/>
                </a:solidFill>
                <a:latin typeface="Arial Narrow" panose="020B0606020202030204" pitchFamily="34" charset="0"/>
              </a:rPr>
              <a:t>AM* incluye Girón, Piedecuesta y Floridablanca.</a:t>
            </a:r>
            <a:endParaRPr lang="es-ES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303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225550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666750" y="5084639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/>
              <a:t>Fuente: DANE - GEIH </a:t>
            </a:r>
            <a:endParaRPr lang="es-ES" altLang="es-CO" sz="11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-36512" y="5375176"/>
            <a:ext cx="92525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Arial Narrow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1885624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66750" y="1484784"/>
            <a:ext cx="7623175" cy="347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470024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728788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98277" y="5276056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2293" name="5 CuadroTexto"/>
          <p:cNvSpPr txBox="1">
            <a:spLocks noChangeArrowheads="1"/>
          </p:cNvSpPr>
          <p:nvPr/>
        </p:nvSpPr>
        <p:spPr bwMode="auto">
          <a:xfrm>
            <a:off x="1040160" y="4988024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7950874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7" y="1484784"/>
            <a:ext cx="7702624" cy="339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4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295400" y="476672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79512" y="5192663"/>
            <a:ext cx="8856984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^</a:t>
            </a:r>
            <a:r>
              <a:rPr lang="es-ES" altLang="es-CO" sz="1200" dirty="0" smtClean="0">
                <a:latin typeface="Arial Narrow" pitchFamily="34" charset="0"/>
              </a:rPr>
              <a:t>Obrero</a:t>
            </a:r>
            <a:r>
              <a:rPr lang="es-ES" altLang="es-CO" sz="1200" dirty="0">
                <a:latin typeface="Arial Narrow" pitchFamily="34" charset="0"/>
              </a:rPr>
              <a:t>, empleado particular incluye al Jornalero o </a:t>
            </a:r>
            <a:r>
              <a:rPr lang="es-ES" altLang="es-CO" sz="1200" dirty="0" smtClean="0">
                <a:latin typeface="Arial Narrow" pitchFamily="34" charset="0"/>
              </a:rPr>
              <a:t>Peón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200" dirty="0" smtClean="0">
                <a:latin typeface="Arial Narrow" pitchFamily="34" charset="0"/>
              </a:rPr>
              <a:t>*Trabajador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hogares</a:t>
            </a: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42926" y="4941838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74546199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533475"/>
            <a:ext cx="7983538" cy="3408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63713" y="54868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022350" y="593348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23528" y="5407248"/>
            <a:ext cx="4652963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 smtClean="0"/>
              <a:t>Nota: Jornalero y peón está incluido en la categoría Obrero, empleador particular.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23528" y="5605790"/>
            <a:ext cx="864096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es-ES" altLang="es-CO" sz="1050" dirty="0"/>
              <a:t>*</a:t>
            </a:r>
            <a:r>
              <a:rPr lang="es-ES" altLang="es-CO" sz="1050" dirty="0" smtClean="0"/>
              <a:t>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5367" name="8 CuadroTexto"/>
          <p:cNvSpPr txBox="1">
            <a:spLocks noChangeArrowheads="1"/>
          </p:cNvSpPr>
          <p:nvPr/>
        </p:nvSpPr>
        <p:spPr bwMode="auto">
          <a:xfrm>
            <a:off x="1049338" y="507146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/>
              <a:t>Fuente: DANE - GEIH</a:t>
            </a:r>
            <a:endParaRPr lang="es-ES" altLang="es-CO" sz="12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39455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72605"/>
            <a:ext cx="7191375" cy="3394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2279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33475" y="476672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04813" y="5426720"/>
            <a:ext cx="850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718790" y="5085184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4417740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52128" y="1543472"/>
            <a:ext cx="6172200" cy="354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95736" y="5517232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7357717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19288" y="2116807"/>
            <a:ext cx="5305425" cy="3400425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3626" y="692696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Total 13 </a:t>
            </a:r>
            <a:r>
              <a:rPr lang="es-CO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ciudades y áreas metropolitanas </a:t>
            </a:r>
            <a:r>
              <a:rPr lang="es-CO" altLang="es-CO" sz="2200" b="1" dirty="0">
                <a:solidFill>
                  <a:srgbClr val="CC0066"/>
                </a:solidFill>
                <a:latin typeface="Arial Narrow" pitchFamily="34" charset="0"/>
              </a:rPr>
              <a:t>y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Bucaramanga 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(2014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684045" y="504825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Bucaramanga AM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2693024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80021" y="1844824"/>
            <a:ext cx="5760640" cy="1724025"/>
          </a:xfrm>
          <a:prstGeom prst="rect">
            <a:avLst/>
          </a:prstGeom>
        </p:spPr>
      </p:pic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41811910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91680" y="3865563"/>
            <a:ext cx="5863259" cy="179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Santander</a:t>
            </a:r>
            <a:endParaRPr lang="es-ES" altLang="es-CO" sz="24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Anual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CO" altLang="es-CO" sz="2400" dirty="0">
              <a:solidFill>
                <a:srgbClr val="CC0066"/>
              </a:solidFill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4213" y="5585708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2927847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99592" y="1785938"/>
            <a:ext cx="7704856" cy="3682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65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1099925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78769" y="2132856"/>
            <a:ext cx="727692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15816" y="5085184"/>
            <a:ext cx="6048672" cy="28803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3708276" y="6125234"/>
            <a:ext cx="543572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000" dirty="0">
                <a:cs typeface="Calibri" pitchFamily="34" charset="0"/>
              </a:rPr>
              <a:t>(+) (-): Aumento o disminución de la TD de cada ciudad frente al mismo trimestre del año anterior</a:t>
            </a:r>
            <a:r>
              <a:rPr lang="es-CO" altLang="es-CO" sz="1000" dirty="0" smtClean="0">
                <a:cs typeface="Calibri" pitchFamily="34" charset="0"/>
              </a:rPr>
              <a:t>.</a:t>
            </a:r>
          </a:p>
          <a:p>
            <a:r>
              <a:rPr lang="es-CO" altLang="es-CO" sz="1000" dirty="0">
                <a:cs typeface="Calibri" pitchFamily="34" charset="0"/>
              </a:rPr>
              <a:t>*El total de las 23 ciudades no incluye San Andrés por tener una distribución de la muestra </a:t>
            </a:r>
            <a:r>
              <a:rPr lang="es-CO" altLang="es-CO" sz="1000" dirty="0" smtClean="0">
                <a:cs typeface="Calibri" pitchFamily="34" charset="0"/>
              </a:rPr>
              <a:t>diferente</a:t>
            </a:r>
          </a:p>
          <a:p>
            <a:r>
              <a:rPr lang="es-CO" sz="1000" dirty="0" smtClean="0"/>
              <a:t>  Los </a:t>
            </a:r>
            <a:r>
              <a:rPr lang="es-CO" sz="1000" dirty="0"/>
              <a:t>resultados presentados para San Andrés corresponden al período enero - junio 2015</a:t>
            </a:r>
            <a:r>
              <a:rPr lang="es-CO" sz="1000" dirty="0" smtClean="0"/>
              <a:t>.</a:t>
            </a:r>
            <a:endParaRPr lang="es-CO" altLang="es-CO" sz="10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127176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87675" y="412750"/>
            <a:ext cx="6010275" cy="5707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0" y="2267942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331913" y="548680"/>
            <a:ext cx="6408737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Abril – junio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2006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726902" y="5615335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246305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6375" y="1776413"/>
            <a:ext cx="6724650" cy="385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971202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Bucaramanga AM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Trimestres móviles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2011 - 2015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1366862" y="5542732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2860256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535782"/>
            <a:ext cx="7078663" cy="398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755229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Bucaramanga AM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 Abril – junio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124064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9513" y="2492375"/>
            <a:ext cx="8784975" cy="2571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4264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460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A7A7A7"/>
    </a:dk2>
    <a:lt2>
      <a:srgbClr val="535353"/>
    </a:lt2>
    <a:accent1>
      <a:srgbClr val="E2007A"/>
    </a:accent1>
    <a:accent2>
      <a:srgbClr val="00389D"/>
    </a:accent2>
    <a:accent3>
      <a:srgbClr val="FFFFFF"/>
    </a:accent3>
    <a:accent4>
      <a:srgbClr val="000000"/>
    </a:accent4>
    <a:accent5>
      <a:srgbClr val="EEAABE"/>
    </a:accent5>
    <a:accent6>
      <a:srgbClr val="00328E"/>
    </a:accent6>
    <a:hlink>
      <a:srgbClr val="0000FF"/>
    </a:hlink>
    <a:folHlink>
      <a:srgbClr val="FF00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11473</TotalTime>
  <Words>528</Words>
  <Application>Microsoft Office PowerPoint</Application>
  <PresentationFormat>Presentación en pantalla (4:3)</PresentationFormat>
  <Paragraphs>82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1_Presentacion_dane2013_marzo4</vt:lpstr>
      <vt:lpstr>3_Default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Jeanette Consuelo  Olarte Bustos</cp:lastModifiedBy>
  <cp:revision>904</cp:revision>
  <cp:lastPrinted>2014-09-05T13:35:29Z</cp:lastPrinted>
  <dcterms:created xsi:type="dcterms:W3CDTF">2012-08-27T13:39:03Z</dcterms:created>
  <dcterms:modified xsi:type="dcterms:W3CDTF">2015-08-14T19:47:53Z</dcterms:modified>
</cp:coreProperties>
</file>