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75" r:id="rId2"/>
    <p:sldMasterId id="2147483687" r:id="rId3"/>
    <p:sldMasterId id="2147483699" r:id="rId4"/>
    <p:sldMasterId id="2147483712" r:id="rId5"/>
  </p:sldMasterIdLst>
  <p:notesMasterIdLst>
    <p:notesMasterId r:id="rId26"/>
  </p:notesMasterIdLst>
  <p:handoutMasterIdLst>
    <p:handoutMasterId r:id="rId27"/>
  </p:handoutMasterIdLst>
  <p:sldIdLst>
    <p:sldId id="323" r:id="rId6"/>
    <p:sldId id="324" r:id="rId7"/>
    <p:sldId id="320" r:id="rId8"/>
    <p:sldId id="296" r:id="rId9"/>
    <p:sldId id="297" r:id="rId10"/>
    <p:sldId id="298" r:id="rId11"/>
    <p:sldId id="299" r:id="rId12"/>
    <p:sldId id="325" r:id="rId13"/>
    <p:sldId id="327" r:id="rId14"/>
    <p:sldId id="302" r:id="rId15"/>
    <p:sldId id="303" r:id="rId16"/>
    <p:sldId id="326" r:id="rId17"/>
    <p:sldId id="305" r:id="rId18"/>
    <p:sldId id="306" r:id="rId19"/>
    <p:sldId id="328" r:id="rId20"/>
    <p:sldId id="311" r:id="rId21"/>
    <p:sldId id="317" r:id="rId22"/>
    <p:sldId id="322" r:id="rId23"/>
    <p:sldId id="319" r:id="rId24"/>
    <p:sldId id="329" r:id="rId25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8" autoAdjust="0"/>
    <p:restoredTop sz="94660"/>
  </p:normalViewPr>
  <p:slideViewPr>
    <p:cSldViewPr>
      <p:cViewPr>
        <p:scale>
          <a:sx n="90" d="100"/>
          <a:sy n="9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29/07/2015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29/07/2015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2E538B8-3651-4610-9AED-97D5D08DBB46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5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586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481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83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6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127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59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011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7587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60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12610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80535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072979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7937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39935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70564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768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5258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91521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2836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567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571094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86416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976307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64027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81452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943024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942296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308693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1320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120667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732940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81611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8379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908324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2340688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88937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3167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11606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414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073685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8460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03898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207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121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311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70793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222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225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717032"/>
            <a:ext cx="5832326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Manizales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2015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s-ES" altLang="es-CO" sz="14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* </a:t>
            </a:r>
            <a:r>
              <a:rPr lang="es-ES" altLang="es-CO" sz="1400" dirty="0">
                <a:solidFill>
                  <a:prstClr val="black"/>
                </a:solidFill>
                <a:latin typeface="Arial Narrow" panose="020B0606020202030204" pitchFamily="34" charset="0"/>
              </a:rPr>
              <a:t>El Área Metropolitana de Manizales incluye Villa María</a:t>
            </a:r>
            <a:endParaRPr lang="es-ES" sz="1400" dirty="0">
              <a:solidFill>
                <a:prstClr val="black"/>
              </a:solidFill>
            </a:endParaRP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0998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0" y="5533782"/>
            <a:ext cx="914399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050" dirty="0">
                <a:latin typeface="Calibri" pitchFamily="34" charset="0"/>
              </a:rPr>
              <a:t> </a:t>
            </a:r>
            <a:r>
              <a:rPr lang="es-CO" altLang="es-CO" sz="1050" dirty="0">
                <a:latin typeface="Calibri" pitchFamily="34" charset="0"/>
              </a:rPr>
              <a:t>    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244658" y="526883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58116096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60329" y="1268760"/>
            <a:ext cx="8223339" cy="393700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99592" y="379735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</p:spTree>
    <p:extLst>
      <p:ext uri="{BB962C8B-B14F-4D97-AF65-F5344CB8AC3E}">
        <p14:creationId xmlns:p14="http://schemas.microsoft.com/office/powerpoint/2010/main" val="65728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07504" y="5683353"/>
            <a:ext cx="885698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1475656" y="5399638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547527" y="548680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86240662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06708" y="1606649"/>
            <a:ext cx="6805380" cy="378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7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3900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306422" y="548680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51520" y="5634335"/>
            <a:ext cx="889248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 ^ Obrero</a:t>
            </a:r>
            <a:r>
              <a:rPr lang="es-ES" altLang="es-CO" sz="1200" dirty="0">
                <a:latin typeface="Arial Narrow" pitchFamily="34" charset="0"/>
              </a:rPr>
              <a:t>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 * Trabajador </a:t>
            </a:r>
            <a:r>
              <a:rPr lang="es-ES" altLang="es-CO" sz="1200" dirty="0">
                <a:latin typeface="Arial Narrow" pitchFamily="34" charset="0"/>
              </a:rPr>
              <a:t>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309281" y="534767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82869206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60413" y="1704974"/>
            <a:ext cx="7902575" cy="352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608601" y="404664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195015" y="50851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79512" y="5415607"/>
            <a:ext cx="8964488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^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*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48412015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11560" y="1484784"/>
            <a:ext cx="7761502" cy="3518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5571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403647" y="404664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1520" y="5487615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907704" y="525532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12391345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47664" y="1365697"/>
            <a:ext cx="6038548" cy="375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06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133474" y="548680"/>
            <a:ext cx="6875463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Proporción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del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empleo informal en la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población ocupada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Total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13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 Manizales AM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Abril – junio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(2014 –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6205509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18492" y="2060848"/>
            <a:ext cx="5305425" cy="3400425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07704" y="557007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10946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Manizales </a:t>
            </a:r>
            <a:r>
              <a:rPr lang="es-ES" altLang="es-CO" sz="2000" b="1" dirty="0">
                <a:solidFill>
                  <a:srgbClr val="CC0066"/>
                </a:solidFill>
              </a:rPr>
              <a:t>AM</a:t>
            </a:r>
            <a:endParaRPr lang="es-CO" altLang="es-CO" sz="2000" i="1" dirty="0">
              <a:solidFill>
                <a:srgbClr val="CC0066"/>
              </a:solidFill>
            </a:endParaRPr>
          </a:p>
          <a:p>
            <a:pPr algn="ctr" eaLnBrk="1" hangingPunct="1"/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201495544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79563" y="4076700"/>
            <a:ext cx="5629275" cy="1724025"/>
          </a:xfrm>
          <a:prstGeom prst="rect">
            <a:avLst/>
          </a:prstGeom>
        </p:spPr>
      </p:pic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108341683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31839" y="1628800"/>
            <a:ext cx="5776465" cy="198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115616" y="548680"/>
            <a:ext cx="68407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Caldas, anual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3325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53323299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41896" y="1772816"/>
            <a:ext cx="7188200" cy="389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dirty="0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dirty="0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dirty="0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7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</a:p>
        </p:txBody>
      </p:sp>
    </p:spTree>
    <p:extLst>
      <p:ext uri="{BB962C8B-B14F-4D97-AF65-F5344CB8AC3E}">
        <p14:creationId xmlns:p14="http://schemas.microsoft.com/office/powerpoint/2010/main" val="7660520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5703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83568" y="4509120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– 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64240219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576" y="2158181"/>
            <a:ext cx="7623787" cy="206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1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Abril – junio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895068" y="3356992"/>
            <a:ext cx="6213436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4" name="3 Rectángulo"/>
          <p:cNvSpPr/>
          <p:nvPr/>
        </p:nvSpPr>
        <p:spPr>
          <a:xfrm>
            <a:off x="2987824" y="5826750"/>
            <a:ext cx="62774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Fuente: DANE - Gran Encuesta Integrada de Hogares</a:t>
            </a:r>
          </a:p>
          <a:p>
            <a:pPr algn="just"/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(+)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(-): Aumento o disminución de la TD de cada ciudad frente al mismo Trimestre  del año anterior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87341" y="5441449"/>
            <a:ext cx="22860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00" dirty="0"/>
              <a:t> *El total de las 23 ciudades no incluye San Andrés por tener una distribución de la muestra diferente. </a:t>
            </a:r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314032667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025775" y="333375"/>
            <a:ext cx="6010275" cy="553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20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54176803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71575" y="1628800"/>
            <a:ext cx="7045325" cy="4040187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331614" y="404664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endParaRPr lang="es-ES" altLang="es-CO" sz="2200" b="1" dirty="0">
              <a:solidFill>
                <a:srgbClr val="CC0066"/>
              </a:solidFill>
            </a:endParaRPr>
          </a:p>
          <a:p>
            <a:pPr algn="ctr">
              <a:spcBef>
                <a:spcPct val="0"/>
              </a:spcBef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Abril – junio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2006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1169882" y="566124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394529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1619672" y="563406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64177" y="332656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Manizales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 móviles 2011-2015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24740773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64177" y="1353095"/>
            <a:ext cx="7538951" cy="423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0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6425283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80615" y="2636912"/>
            <a:ext cx="8382769" cy="2119610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Manizales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Abril – junio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(2014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53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8872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536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4900</TotalTime>
  <Words>527</Words>
  <Application>Microsoft Office PowerPoint</Application>
  <PresentationFormat>Presentación en pantalla (4:3)</PresentationFormat>
  <Paragraphs>84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Liliana Castañeda Pardo</cp:lastModifiedBy>
  <cp:revision>273</cp:revision>
  <cp:lastPrinted>2015-07-28T21:36:21Z</cp:lastPrinted>
  <dcterms:created xsi:type="dcterms:W3CDTF">2012-08-22T15:55:17Z</dcterms:created>
  <dcterms:modified xsi:type="dcterms:W3CDTF">2015-07-29T21:06:31Z</dcterms:modified>
</cp:coreProperties>
</file>