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96" r:id="rId3"/>
    <p:sldMasterId id="2147483881" r:id="rId4"/>
    <p:sldMasterId id="2147483957" r:id="rId5"/>
  </p:sldMasterIdLst>
  <p:notesMasterIdLst>
    <p:notesMasterId r:id="rId26"/>
  </p:notesMasterIdLst>
  <p:handoutMasterIdLst>
    <p:handoutMasterId r:id="rId27"/>
  </p:handoutMasterIdLst>
  <p:sldIdLst>
    <p:sldId id="722" r:id="rId6"/>
    <p:sldId id="731" r:id="rId7"/>
    <p:sldId id="705" r:id="rId8"/>
    <p:sldId id="704" r:id="rId9"/>
    <p:sldId id="706" r:id="rId10"/>
    <p:sldId id="707" r:id="rId11"/>
    <p:sldId id="708" r:id="rId12"/>
    <p:sldId id="726" r:id="rId13"/>
    <p:sldId id="727" r:id="rId14"/>
    <p:sldId id="711" r:id="rId15"/>
    <p:sldId id="712" r:id="rId16"/>
    <p:sldId id="728" r:id="rId17"/>
    <p:sldId id="714" r:id="rId18"/>
    <p:sldId id="715" r:id="rId19"/>
    <p:sldId id="729" r:id="rId20"/>
    <p:sldId id="717" r:id="rId21"/>
    <p:sldId id="718" r:id="rId22"/>
    <p:sldId id="721" r:id="rId23"/>
    <p:sldId id="719" r:id="rId24"/>
    <p:sldId id="730" r:id="rId25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90" d="100"/>
          <a:sy n="90" d="100"/>
        </p:scale>
        <p:origin x="-1050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59FBF51E-1454-4040-B0B2-DCC4CFB984E6}" type="datetimeFigureOut">
              <a:rPr lang="es-ES"/>
              <a:pPr>
                <a:defRPr/>
              </a:pPr>
              <a:t>02/08/2016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388341B6-BB86-4892-A8D6-078A4EEA7EC5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689114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AD619EB-BC3B-4183-A2A9-65A66ACAF102}" type="datetimeFigureOut">
              <a:rPr lang="es-ES"/>
              <a:pPr>
                <a:defRPr/>
              </a:pPr>
              <a:t>02/08/2016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DBA56DFA-EC3E-4520-9E1A-B74C79AB4942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3364505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41C2B431-33DE-4F9F-A13C-695979543546}" type="slidenum">
              <a:rPr lang="es-ES" altLang="es-CO" smtClean="0"/>
              <a:pPr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DD4B2BF-9F23-438C-9A2E-0E1C8A6994AE}" type="slidenum">
              <a:rPr lang="es-ES" altLang="es-CO" smtClean="0"/>
              <a:pPr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fld id="{2C804FCF-37C0-42FE-A182-C1BAE2C7A95F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4290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C0E1E60E-168E-4F15-B79D-E9493501135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17026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4B9DE8-397D-468C-BA5F-DEC977FA03E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76075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5DD53CF-7755-4BB6-B1B3-0238694647D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00017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CC344E6-1CB4-4A29-8C56-65DCE55A5F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95165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EF7E220-8A96-42FA-AD6E-457A328EC84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10406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C0A063D-E416-49AE-BE0E-D9489C1DC18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7942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DA338C4-CA5A-4B4D-9AAF-E0F860C906C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24738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B9B725E-810A-45D1-881E-12BD01F5197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77023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6D298C-A05A-4C08-9359-3FD6BC43978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303515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2FD3F60-13ED-46B7-9A83-FA536698530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811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610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7B08800-7A17-4F47-A0F6-8B4C9BBB534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80006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63F461C-D2F0-41F3-AB21-4F24104CDAE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665102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88F64DA-F87F-49E9-959C-C9399CF446F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817931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07BC6098-A268-4952-8B54-43E1FDA51FB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746877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D25275E-9CDF-425F-A6EE-D8CA6550707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717467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89985A7-0991-414E-B0E2-DDED99F2E8A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611957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FBB3410-DAF0-4CEA-A495-DB27EB69947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89982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481C40A-C3F9-4110-B7A5-E4F24839CB5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4068129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56F532C-19E0-4DEF-98FC-6735315AF47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843463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9159383-37BA-4D91-BA94-38992D27C99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12066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54506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84969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01762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85705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389087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83378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97524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43888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44582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973157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8522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81093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5738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4262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54407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04399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542378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38265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91324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03547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2162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71452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380303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82127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26898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010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4662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4390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C8B0D3EC-B787-48E1-A136-D489A5622D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80091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4677449-FF4C-4BE0-8419-49A2550CD34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4579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717" r:id="rId1"/>
    <p:sldLayoutId id="2147485718" r:id="rId2"/>
    <p:sldLayoutId id="2147485719" r:id="rId3"/>
    <p:sldLayoutId id="2147485720" r:id="rId4"/>
    <p:sldLayoutId id="2147485721" r:id="rId5"/>
    <p:sldLayoutId id="2147485722" r:id="rId6"/>
    <p:sldLayoutId id="2147485723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77CBA04-EC31-443D-9A41-215B072871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46" r:id="rId1"/>
    <p:sldLayoutId id="2147485747" r:id="rId2"/>
    <p:sldLayoutId id="2147485748" r:id="rId3"/>
    <p:sldLayoutId id="2147485749" r:id="rId4"/>
    <p:sldLayoutId id="2147485750" r:id="rId5"/>
    <p:sldLayoutId id="2147485751" r:id="rId6"/>
    <p:sldLayoutId id="2147485752" r:id="rId7"/>
    <p:sldLayoutId id="2147485753" r:id="rId8"/>
    <p:sldLayoutId id="2147485754" r:id="rId9"/>
    <p:sldLayoutId id="2147485755" r:id="rId10"/>
    <p:sldLayoutId id="214748575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A7577101-AC8B-424E-8FB2-4D38BE74D05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3077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78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57" r:id="rId1"/>
    <p:sldLayoutId id="2147485758" r:id="rId2"/>
    <p:sldLayoutId id="2147485759" r:id="rId3"/>
    <p:sldLayoutId id="2147485760" r:id="rId4"/>
    <p:sldLayoutId id="2147485761" r:id="rId5"/>
    <p:sldLayoutId id="2147485762" r:id="rId6"/>
    <p:sldLayoutId id="2147485763" r:id="rId7"/>
    <p:sldLayoutId id="2147485764" r:id="rId8"/>
    <p:sldLayoutId id="2147485765" r:id="rId9"/>
    <p:sldLayoutId id="2147485766" r:id="rId10"/>
    <p:sldLayoutId id="2147485767" r:id="rId11"/>
    <p:sldLayoutId id="214748576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099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4102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03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04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4100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1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24" r:id="rId1"/>
    <p:sldLayoutId id="2147485725" r:id="rId2"/>
    <p:sldLayoutId id="2147485726" r:id="rId3"/>
    <p:sldLayoutId id="2147485727" r:id="rId4"/>
    <p:sldLayoutId id="2147485728" r:id="rId5"/>
    <p:sldLayoutId id="2147485729" r:id="rId6"/>
    <p:sldLayoutId id="2147485730" r:id="rId7"/>
    <p:sldLayoutId id="2147485731" r:id="rId8"/>
    <p:sldLayoutId id="2147485732" r:id="rId9"/>
    <p:sldLayoutId id="2147485733" r:id="rId10"/>
    <p:sldLayoutId id="214748573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5123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4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5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6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7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31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32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35" r:id="rId1"/>
    <p:sldLayoutId id="2147485736" r:id="rId2"/>
    <p:sldLayoutId id="2147485737" r:id="rId3"/>
    <p:sldLayoutId id="2147485738" r:id="rId4"/>
    <p:sldLayoutId id="2147485739" r:id="rId5"/>
    <p:sldLayoutId id="2147485740" r:id="rId6"/>
    <p:sldLayoutId id="2147485741" r:id="rId7"/>
    <p:sldLayoutId id="2147485742" r:id="rId8"/>
    <p:sldLayoutId id="2147485743" r:id="rId9"/>
    <p:sldLayoutId id="2147485744" r:id="rId10"/>
    <p:sldLayoutId id="214748574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Neiva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agosto de 2016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187450" y="332656"/>
            <a:ext cx="68770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666750" y="508476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5414963"/>
            <a:ext cx="9324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Nota: La suma de las participaciones puede diferir de 100% 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 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8353772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1650" y="1102594"/>
            <a:ext cx="7861300" cy="405519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1571625" y="404664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ramas de actividad</a:t>
            </a: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611560" y="5492080"/>
            <a:ext cx="7850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Times New Roman" pitchFamily="18" charset="0"/>
                <a:cs typeface="Calibri" pitchFamily="34" charset="0"/>
              </a:rPr>
              <a:t>*</a:t>
            </a:r>
            <a:r>
              <a:rPr lang="es-ES" altLang="es-CO" sz="1200" dirty="0">
                <a:cs typeface="Calibri" pitchFamily="34" charset="0"/>
              </a:rPr>
              <a:t>Otras ramas: Agricultura, ganadería, caza, silvicultura y pesca; explotación de minas y canteras, suministro de electricidad, gas y agua e intermediación </a:t>
            </a:r>
            <a:r>
              <a:rPr lang="es-ES" altLang="es-CO" sz="1200" dirty="0" smtClean="0">
                <a:cs typeface="Calibri" pitchFamily="34" charset="0"/>
              </a:rPr>
              <a:t>financiera. </a:t>
            </a:r>
            <a:endParaRPr lang="es-ES" altLang="es-CO" sz="1200" dirty="0">
              <a:cs typeface="Calibri" pitchFamily="34" charset="0"/>
            </a:endParaRPr>
          </a:p>
        </p:txBody>
      </p:sp>
      <p:sp>
        <p:nvSpPr>
          <p:cNvPr id="39940" name="5 CuadroTexto"/>
          <p:cNvSpPr txBox="1">
            <a:spLocks noChangeArrowheads="1"/>
          </p:cNvSpPr>
          <p:nvPr/>
        </p:nvSpPr>
        <p:spPr bwMode="auto">
          <a:xfrm>
            <a:off x="814760" y="5123780"/>
            <a:ext cx="13716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8753295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53688" y="1345995"/>
            <a:ext cx="7662728" cy="377778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141413" y="430213"/>
            <a:ext cx="68421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654050" y="50942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2299793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25525" y="1341438"/>
            <a:ext cx="7070725" cy="375285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1989" name="Text Box 4"/>
          <p:cNvSpPr txBox="1">
            <a:spLocks noChangeArrowheads="1"/>
          </p:cNvSpPr>
          <p:nvPr/>
        </p:nvSpPr>
        <p:spPr bwMode="auto">
          <a:xfrm>
            <a:off x="684213" y="5365750"/>
            <a:ext cx="7883525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empleador, Trabajador familiar sin remuneración; Trabajador sin remuneración en empresas de otros hogares; Jornalero o Peón  y la categoría otros.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3"/>
          <p:cNvSpPr txBox="1">
            <a:spLocks noChangeArrowheads="1"/>
          </p:cNvSpPr>
          <p:nvPr/>
        </p:nvSpPr>
        <p:spPr bwMode="auto">
          <a:xfrm>
            <a:off x="1619249" y="332656"/>
            <a:ext cx="60483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posición ocupacional</a:t>
            </a:r>
          </a:p>
        </p:txBody>
      </p:sp>
      <p:sp>
        <p:nvSpPr>
          <p:cNvPr id="43011" name="8 CuadroTexto"/>
          <p:cNvSpPr txBox="1">
            <a:spLocks noChangeArrowheads="1"/>
          </p:cNvSpPr>
          <p:nvPr/>
        </p:nvSpPr>
        <p:spPr bwMode="auto">
          <a:xfrm>
            <a:off x="1049338" y="487838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200">
                <a:cs typeface="Calibri" pitchFamily="34" charset="0"/>
              </a:rPr>
              <a:t>Fuente: DANE - GEIH</a:t>
            </a:r>
            <a:endParaRPr lang="es-ES" altLang="es-CO" sz="12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3828971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1250" y="1268761"/>
            <a:ext cx="6870700" cy="345564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3013" name="Text Box 4"/>
          <p:cNvSpPr txBox="1">
            <a:spLocks noChangeArrowheads="1"/>
          </p:cNvSpPr>
          <p:nvPr/>
        </p:nvSpPr>
        <p:spPr bwMode="auto">
          <a:xfrm>
            <a:off x="144463" y="5300663"/>
            <a:ext cx="8748712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empleador, Trabajador familiar sin remuneración; Trabajador sin remuneración en empresas de otros hogares; Jornalero o Peón  y  la categoría otros.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852936"/>
            <a:ext cx="76327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</a:t>
            </a:r>
            <a:r>
              <a:rPr lang="es-CO" altLang="es-CO" sz="2400" b="1" dirty="0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ACTIVIDAD</a:t>
            </a:r>
            <a:endParaRPr lang="es-ES" altLang="es-CO" sz="2400" b="1" dirty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 txBox="1">
            <a:spLocks noChangeArrowheads="1"/>
          </p:cNvSpPr>
          <p:nvPr/>
        </p:nvSpPr>
        <p:spPr bwMode="auto">
          <a:xfrm>
            <a:off x="1133475" y="404664"/>
            <a:ext cx="68754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según tipo de actividad </a:t>
            </a:r>
          </a:p>
        </p:txBody>
      </p:sp>
      <p:sp>
        <p:nvSpPr>
          <p:cNvPr id="45059" name="5 CuadroTexto"/>
          <p:cNvSpPr txBox="1">
            <a:spLocks noChangeArrowheads="1"/>
          </p:cNvSpPr>
          <p:nvPr/>
        </p:nvSpPr>
        <p:spPr bwMode="auto">
          <a:xfrm>
            <a:off x="539750" y="5154613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27356331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4441" y="1391221"/>
            <a:ext cx="7597959" cy="354994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420688" y="5414963"/>
            <a:ext cx="8501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Nota: L</a:t>
            </a:r>
            <a:r>
              <a:rPr lang="es-ES" altLang="es-CO" sz="1200" dirty="0" smtClean="0">
                <a:latin typeface="Arial Narrow" pitchFamily="34" charset="0"/>
                <a:cs typeface="Calibri" pitchFamily="34" charset="0"/>
              </a:rPr>
              <a:t>a 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categoría “otros” incluye: incapacitado permanente para trabajar, rentista, pensionado, jubilado, personas que no les llama la atención o creen que no vale la pena trabajar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539750" y="541337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133475" y="549275"/>
            <a:ext cx="6875463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Proporción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del empleo informal en la población ocupada </a:t>
            </a:r>
            <a:endParaRPr lang="es-CO" altLang="es-CO" sz="22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>
              <a:buFont typeface="Arial" pitchFamily="34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</a:p>
          <a:p>
            <a:pPr algn="ctr">
              <a:buFont typeface="Arial" pitchFamily="34" charset="0"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abril – junio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(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2015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2016)</a:t>
            </a:r>
            <a:endParaRPr lang="es-CO" altLang="es-CO" sz="22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06587138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8475" y="1844824"/>
            <a:ext cx="5676721" cy="3638401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882482" y="404813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cs typeface="Calibri" pitchFamily="34" charset="0"/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cs typeface="Calibri" pitchFamily="34" charset="0"/>
              </a:rPr>
              <a:t>trabajo e indicadores de mercado laboral</a:t>
            </a:r>
          </a:p>
          <a:p>
            <a:pPr algn="ctr" eaLnBrk="1" hangingPunct="1"/>
            <a:r>
              <a:rPr lang="es-CO" altLang="es-CO" sz="2000" b="1" dirty="0" smtClean="0">
                <a:solidFill>
                  <a:srgbClr val="CC0066"/>
                </a:solidFill>
                <a:cs typeface="Calibri" pitchFamily="34" charset="0"/>
              </a:rPr>
              <a:t>Neiva</a:t>
            </a:r>
            <a:endParaRPr lang="es-CO" altLang="es-CO" sz="2000" dirty="0">
              <a:solidFill>
                <a:srgbClr val="CC0066"/>
              </a:solidFill>
              <a:cs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8771946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628775"/>
            <a:ext cx="6770687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07221473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59632" y="3717032"/>
            <a:ext cx="6724029" cy="205872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Huila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Anual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 eaLnBrk="1" hangingPunct="1"/>
            <a:endParaRPr lang="es-CO" altLang="es-CO" sz="2400" dirty="0">
              <a:solidFill>
                <a:srgbClr val="CC0066"/>
              </a:solidFill>
              <a:cs typeface="Calibri" pitchFamily="34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5399757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74725" y="1790700"/>
            <a:ext cx="7267575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303904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564259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Resumen indicadores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  <a:r>
              <a:rPr lang="es-ES" altLang="es-CO" sz="1600" b="1">
                <a:solidFill>
                  <a:srgbClr val="CC0066"/>
                </a:solidFill>
                <a:cs typeface="Calibri" pitchFamily="34" charset="0"/>
              </a:rPr>
              <a:t>  </a:t>
            </a:r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Total Nacional</a:t>
            </a:r>
          </a:p>
        </p:txBody>
      </p:sp>
      <p:sp>
        <p:nvSpPr>
          <p:cNvPr id="31747" name="5 CuadroTexto"/>
          <p:cNvSpPr txBox="1">
            <a:spLocks noChangeArrowheads="1"/>
          </p:cNvSpPr>
          <p:nvPr/>
        </p:nvSpPr>
        <p:spPr bwMode="auto">
          <a:xfrm>
            <a:off x="1038225" y="48228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60510957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38191" y="1988840"/>
            <a:ext cx="8238265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4815289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141128" y="332656"/>
            <a:ext cx="5913972" cy="559983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41288" y="2371725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Indicadores de mercado laboral por ciudad</a:t>
            </a:r>
          </a:p>
          <a:p>
            <a:pPr algn="ctr"/>
            <a:endParaRPr lang="es-ES" altLang="es-CO" sz="11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 </a:t>
            </a:r>
          </a:p>
          <a:p>
            <a:pPr algn="ctr"/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Abril – junio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32772" name="8 CuadroTexto"/>
          <p:cNvSpPr txBox="1">
            <a:spLocks noChangeArrowheads="1"/>
          </p:cNvSpPr>
          <p:nvPr/>
        </p:nvSpPr>
        <p:spPr bwMode="auto">
          <a:xfrm>
            <a:off x="3635896" y="6011996"/>
            <a:ext cx="56880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900" dirty="0" smtClean="0">
                <a:latin typeface="Arial" panose="020B0604020202020204" pitchFamily="34" charset="0"/>
              </a:rPr>
              <a:t>Fuente</a:t>
            </a:r>
            <a:r>
              <a:rPr lang="es-CO" altLang="es-CO" sz="900" dirty="0">
                <a:latin typeface="Arial" panose="020B0604020202020204" pitchFamily="34" charset="0"/>
              </a:rPr>
              <a:t>: DANE - Gran Encuesta Integrada de Hogares</a:t>
            </a:r>
          </a:p>
          <a:p>
            <a:r>
              <a:rPr lang="es-CO" altLang="es-CO" sz="900" dirty="0" smtClean="0">
                <a:latin typeface="Arial" panose="020B0604020202020204" pitchFamily="34" charset="0"/>
              </a:rPr>
              <a:t>(+) </a:t>
            </a:r>
            <a:r>
              <a:rPr lang="es-CO" altLang="es-CO" sz="900" dirty="0">
                <a:latin typeface="Arial" panose="020B0604020202020204" pitchFamily="34" charset="0"/>
              </a:rPr>
              <a:t>(-): Aumento o disminución de la TD de cada ciudad frente al mismo trimestre móvil del año anterior.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058542" y="2852936"/>
            <a:ext cx="6049962" cy="18415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7" name="6 Rectángulo"/>
          <p:cNvSpPr/>
          <p:nvPr/>
        </p:nvSpPr>
        <p:spPr>
          <a:xfrm>
            <a:off x="3635896" y="6309320"/>
            <a:ext cx="5472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900" dirty="0">
                <a:latin typeface="Arial" panose="020B0604020202020204" pitchFamily="34" charset="0"/>
              </a:rPr>
              <a:t>*El total de las 23 ciudades no incluye San Andrés por tener una distribución de la muestra diferente. Los resultados presentados para San Andrés corresponden al período enero - junio </a:t>
            </a:r>
            <a:r>
              <a:rPr lang="es-CO" sz="900" dirty="0" smtClean="0">
                <a:latin typeface="Arial" panose="020B0604020202020204" pitchFamily="34" charset="0"/>
              </a:rPr>
              <a:t>2016.</a:t>
            </a:r>
            <a:endParaRPr lang="es-CO" sz="9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331640" y="332656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  <a:endParaRPr lang="es-ES" altLang="es-CO" sz="1600" b="1" dirty="0" smtClean="0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Abril – junio (2010 – 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33797" name="5 CuadroTexto"/>
          <p:cNvSpPr txBox="1">
            <a:spLocks noChangeArrowheads="1"/>
          </p:cNvSpPr>
          <p:nvPr/>
        </p:nvSpPr>
        <p:spPr bwMode="auto">
          <a:xfrm>
            <a:off x="752475" y="56149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 dirty="0">
                <a:cs typeface="Calibri" pitchFamily="34" charset="0"/>
              </a:rPr>
              <a:t>Fuente: DANE - GEIH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41514613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2474" y="1538436"/>
            <a:ext cx="7705725" cy="410890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69963" y="332656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Neiva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2012 </a:t>
            </a: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366838" y="56610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26507098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93775" y="1390650"/>
            <a:ext cx="7388225" cy="4257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763688" y="593726"/>
            <a:ext cx="5832648" cy="1251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Neiva</a:t>
            </a:r>
            <a:endParaRPr lang="es-ES" sz="24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defRPr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Abril – junio</a:t>
            </a:r>
            <a: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es-ES" sz="24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</a:t>
            </a:r>
            <a: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2015 – 2016)</a:t>
            </a:r>
            <a:br>
              <a:rPr lang="es-ES" sz="24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4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0966141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9588" y="2365375"/>
            <a:ext cx="8270875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852936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10053</TotalTime>
  <Words>527</Words>
  <Application>Microsoft Office PowerPoint</Application>
  <PresentationFormat>Presentación en pantalla (4:3)</PresentationFormat>
  <Paragraphs>80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5_Default - Default</vt:lpstr>
      <vt:lpstr>6_Default - Default</vt:lpstr>
      <vt:lpstr>4_Default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Liliana Castañeda Pardo</cp:lastModifiedBy>
  <cp:revision>960</cp:revision>
  <cp:lastPrinted>2016-04-27T14:22:43Z</cp:lastPrinted>
  <dcterms:created xsi:type="dcterms:W3CDTF">2012-08-27T13:39:03Z</dcterms:created>
  <dcterms:modified xsi:type="dcterms:W3CDTF">2016-08-02T21:56:58Z</dcterms:modified>
</cp:coreProperties>
</file>