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75" r:id="rId2"/>
    <p:sldMasterId id="2147483687" r:id="rId3"/>
    <p:sldMasterId id="2147483699" r:id="rId4"/>
    <p:sldMasterId id="2147483712" r:id="rId5"/>
  </p:sldMasterIdLst>
  <p:notesMasterIdLst>
    <p:notesMasterId r:id="rId26"/>
  </p:notesMasterIdLst>
  <p:handoutMasterIdLst>
    <p:handoutMasterId r:id="rId27"/>
  </p:handoutMasterIdLst>
  <p:sldIdLst>
    <p:sldId id="323" r:id="rId6"/>
    <p:sldId id="324" r:id="rId7"/>
    <p:sldId id="294" r:id="rId8"/>
    <p:sldId id="319" r:id="rId9"/>
    <p:sldId id="295" r:id="rId10"/>
    <p:sldId id="296" r:id="rId11"/>
    <p:sldId id="297" r:id="rId12"/>
    <p:sldId id="325" r:id="rId13"/>
    <p:sldId id="326" r:id="rId14"/>
    <p:sldId id="300" r:id="rId15"/>
    <p:sldId id="301" r:id="rId16"/>
    <p:sldId id="329" r:id="rId17"/>
    <p:sldId id="303" r:id="rId18"/>
    <p:sldId id="304" r:id="rId19"/>
    <p:sldId id="327" r:id="rId20"/>
    <p:sldId id="309" r:id="rId21"/>
    <p:sldId id="316" r:id="rId22"/>
    <p:sldId id="321" r:id="rId23"/>
    <p:sldId id="317" r:id="rId24"/>
    <p:sldId id="328" r:id="rId25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9712" autoAdjust="0"/>
  </p:normalViewPr>
  <p:slideViewPr>
    <p:cSldViewPr>
      <p:cViewPr>
        <p:scale>
          <a:sx n="90" d="100"/>
          <a:sy n="90" d="100"/>
        </p:scale>
        <p:origin x="-91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02/08/2016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02/08/2016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17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14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1069197-CAAE-4AD1-A664-3FB95B00B036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0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737A908-03D0-490D-8F7F-EBB2845D4AF9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31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64D3CFB-E2FC-46F7-A5EA-53BBD88A633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62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845FA91-A176-4176-865F-A0B73A70565B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185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12F9931-5FEE-4BDC-98C1-BCE79273F111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740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2FC2C6B-7B7A-4855-BCD4-DF3F3E46B80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4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BA8D1B6-5551-40A7-BD29-DFA6FC80CE58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9B3E15E-9A94-4A21-9F40-4B68DAC48F5A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61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8C9AED1-7015-4569-BC21-97297355EA3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923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14A4C6B-8294-4E0E-A1B6-37308177E90D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89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1725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2178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03652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35457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68886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19684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02987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08013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2912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1539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3844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E6CDD3B-4768-4CA2-8AEB-851226BD140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83782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20F897C-89F0-4053-874A-F3454050A38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89696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F0D6E6-7D45-4770-93A3-6EEF8A6013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50079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86CF7BD-3D21-4140-8532-C71EDE02BDA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256859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A8EE214-2560-44F3-9931-21E1B602A4E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70310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49EEDF0-D94B-425F-A738-404C1285B5E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098727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11477AD-73FB-4489-94C1-11755F7A098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53205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A2E3B23-D537-4363-B114-7B9C031CDB0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659373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DFFC638-EF72-42D8-B02B-495C6E234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92719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C8EF78B-7B73-4815-96C9-DE15CB913FB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027101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184C8C5-8150-419F-BA8B-82D4A82B44F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0057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05640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78337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75308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17706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1346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10621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75213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207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55713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90160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984389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14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07FD5F7-62C3-47E2-B795-B53B83C86362}" type="slidenum">
              <a:rPr lang="es-CO" altLang="es-CO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O" altLang="es-CO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51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E5ACE4A6-232E-4F56-B192-61EF1E46158D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1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0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0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02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 hangingPunct="0">
              <a:defRPr/>
            </a:pPr>
            <a:fld id="{47860603-BC08-4BCD-8319-E61A62B5779B}" type="slidenum">
              <a:rPr lang="es-CO" altLang="es-CO"/>
              <a:pPr hangingPunct="0"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36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 hangingPunct="0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985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dirty="0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dirty="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Armenia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162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1" y="5533782"/>
            <a:ext cx="914400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1000" dirty="0">
                <a:latin typeface="Times New Roman" pitchFamily="18" charset="0"/>
              </a:rPr>
              <a:t>*</a:t>
            </a:r>
            <a:r>
              <a:rPr lang="es-ES" altLang="es-CO" sz="105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O" altLang="es-CO" sz="1050" dirty="0">
                <a:latin typeface="Calibri" pitchFamily="34" charset="0"/>
              </a:rPr>
              <a:t>Nota: La suma de las participaciones puede diferir de 100</a:t>
            </a:r>
            <a:r>
              <a:rPr lang="es-CO" altLang="es-CO" sz="1050" dirty="0" smtClean="0">
                <a:latin typeface="Calibri" pitchFamily="34" charset="0"/>
              </a:rPr>
              <a:t>% por </a:t>
            </a:r>
            <a:r>
              <a:rPr lang="es-CO" altLang="es-CO" sz="1050" dirty="0">
                <a:latin typeface="Calibri" pitchFamily="34" charset="0"/>
              </a:rPr>
              <a:t>la no inclusión de la categoría “no informa” y por efecto de decimales</a:t>
            </a:r>
            <a:r>
              <a:rPr lang="es-CO" altLang="es-CO" sz="1050" dirty="0" smtClean="0">
                <a:latin typeface="Calibri" pitchFamily="34" charset="0"/>
              </a:rPr>
              <a:t>.</a:t>
            </a:r>
            <a:r>
              <a:rPr lang="es-ES" altLang="es-CO" sz="1050" dirty="0" smtClean="0">
                <a:latin typeface="Calibri" pitchFamily="34" charset="0"/>
              </a:rPr>
              <a:t> </a:t>
            </a:r>
            <a:endParaRPr lang="es-ES" altLang="es-CO" sz="1000" dirty="0">
              <a:latin typeface="Calibri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173971" y="5334157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73305" y="404664"/>
            <a:ext cx="6877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y 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variación de la población ocupada, según ramas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8341652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1268760"/>
            <a:ext cx="8855802" cy="403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4" y="5492080"/>
            <a:ext cx="81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83614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0990" y="332656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5646143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95768" y="1268760"/>
            <a:ext cx="693261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3924738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299214" y="534084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395536" y="553378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 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65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2276999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88520" y="1340768"/>
            <a:ext cx="7494951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264770" y="5472753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664" y="404664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8206758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84758" y="1484784"/>
            <a:ext cx="6440943" cy="3319581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845388" y="50243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34743004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8416" y="5502713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56184" y="5246177"/>
            <a:ext cx="134524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>
                <a:latin typeface="Arial Narrow" panose="020B0606020202030204" pitchFamily="34" charset="0"/>
              </a:rPr>
              <a:t>Fuente: DANE - GEIH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33475" y="260648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Distribución porcentual y variación de la población inactiva,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según tipo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921405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28804" y="1124744"/>
            <a:ext cx="6868814" cy="400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11703" y="476672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Proporción del empleo informal en la población ocupada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>
              <a:spcBef>
                <a:spcPts val="0"/>
              </a:spcBef>
              <a:buNone/>
            </a:pP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abril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junio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 </a:t>
            </a:r>
            <a:r>
              <a:rPr lang="es-CO" sz="2200" b="1" dirty="0">
                <a:solidFill>
                  <a:srgbClr val="CC0066"/>
                </a:solidFill>
                <a:latin typeface="Arial Narrow" pitchFamily="34" charset="0"/>
              </a:rPr>
              <a:t>– 2016)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667450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772816"/>
            <a:ext cx="6066825" cy="4032448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56420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810255" y="260648"/>
            <a:ext cx="72901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</a:rPr>
              <a:t>trabajo e indicadores de mercado laboral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</a:rPr>
              <a:t>Armenia</a:t>
            </a:r>
            <a:endParaRPr lang="es-CO" altLang="es-CO" sz="2000" dirty="0">
              <a:solidFill>
                <a:srgbClr val="CC0066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5223829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31875" y="1341438"/>
            <a:ext cx="6783388" cy="20796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620225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8" y="3573017"/>
            <a:ext cx="6696744" cy="205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43608" y="476672"/>
            <a:ext cx="6840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Quindío, anual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 2007 -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2015</a:t>
            </a:r>
            <a:endParaRPr lang="es-CO" sz="22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622975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77875" y="1600200"/>
            <a:ext cx="737235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 smtClean="0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 smtClean="0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r>
              <a:rPr lang="es-ES" altLang="es-CO" sz="2400" b="1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/>
            <a:r>
              <a:rPr lang="es-ES" altLang="es-CO" sz="2800" b="1" dirty="0" smtClean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  <p:extLst>
      <p:ext uri="{BB962C8B-B14F-4D97-AF65-F5344CB8AC3E}">
        <p14:creationId xmlns:p14="http://schemas.microsoft.com/office/powerpoint/2010/main" val="42486989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34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Resumen indicadores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r>
              <a:rPr lang="es-ES" altLang="es-CO" sz="1600" b="1" dirty="0" smtClean="0">
                <a:solidFill>
                  <a:srgbClr val="CC0066"/>
                </a:solidFill>
              </a:rPr>
              <a:t> </a:t>
            </a:r>
            <a:r>
              <a:rPr lang="es-ES" altLang="es-CO" sz="2400" b="1" dirty="0" smtClean="0">
                <a:solidFill>
                  <a:srgbClr val="CC0066"/>
                </a:solidFill>
                <a:latin typeface="Arial Narrow" pitchFamily="34" charset="0"/>
              </a:rPr>
              <a:t>– </a:t>
            </a:r>
            <a:r>
              <a:rPr lang="es-ES" altLang="es-CO" sz="2400" b="1" dirty="0">
                <a:solidFill>
                  <a:srgbClr val="CC0066"/>
                </a:solidFill>
                <a:latin typeface="Arial Narrow" pitchFamily="34" charset="0"/>
              </a:rPr>
              <a:t>Total Nacional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128105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7584" y="2157413"/>
            <a:ext cx="7429500" cy="1992312"/>
          </a:xfrm>
          <a:prstGeom prst="rect">
            <a:avLst/>
          </a:prstGeom>
        </p:spPr>
      </p:pic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934814" y="4365104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3666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635896" y="6114782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Fuente: DANE - Gran Encuesta Integrada de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Hogares</a:t>
            </a:r>
          </a:p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ciudad frente al mismo t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rimestre del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año anterior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9388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</a:rPr>
              <a:t>Indicadores de mercado laboral por ciudad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" altLang="es-CO" sz="11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Trimestre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</a:rPr>
              <a:t>Abril – junio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843808" y="1276822"/>
            <a:ext cx="6192688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6637823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16238" y="236538"/>
            <a:ext cx="6138862" cy="5880715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3635896" y="6402814"/>
            <a:ext cx="51845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*El total de las 23 ciudades no incluye San Andrés por tener una distribución de la muestra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diferente.</a:t>
            </a:r>
          </a:p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Los resultados presentados para San Andrés corresponden al período enero - junio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2016.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65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15268" y="404664"/>
            <a:ext cx="67691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Armenia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</a:rPr>
              <a:t>Abril – junio </a:t>
            </a:r>
            <a:r>
              <a:rPr lang="es-ES" sz="2200" b="1" dirty="0">
                <a:solidFill>
                  <a:srgbClr val="CC0066"/>
                </a:solidFill>
                <a:latin typeface="Arial Narrow" pitchFamily="34" charset="0"/>
              </a:rPr>
              <a:t>(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2010 – 2016)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815612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528" y="1512660"/>
            <a:ext cx="8424975" cy="4321969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5826110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92188" y="260648"/>
            <a:ext cx="714216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</a:rPr>
              <a:t>Tasa de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Armenia</a:t>
            </a:r>
            <a:endParaRPr lang="es-ES" altLang="es-CO" sz="2200" b="1" dirty="0">
              <a:solidFill>
                <a:srgbClr val="CC0066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>Trimestres móviles 2012-2016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> 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539552" y="574630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1223850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50225" y="1484784"/>
            <a:ext cx="6879902" cy="407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4206320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2564904"/>
            <a:ext cx="8466138" cy="2160240"/>
          </a:xfrm>
          <a:prstGeom prst="rect">
            <a:avLst/>
          </a:prstGeom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908175" y="836737"/>
            <a:ext cx="4895850" cy="144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Armenia</a:t>
            </a:r>
            <a:endParaRPr lang="es-ES" altLang="es-CO" sz="1600" b="1" dirty="0">
              <a:solidFill>
                <a:srgbClr val="CC0066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– junio 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5635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CO" altLang="es-CO" sz="1800">
              <a:solidFill>
                <a:srgbClr val="FFFFFF"/>
              </a:solidFill>
            </a:endParaRPr>
          </a:p>
        </p:txBody>
      </p:sp>
      <p:pic>
        <p:nvPicPr>
          <p:cNvPr id="3891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6" name="Rectangle 3"/>
          <p:cNvSpPr>
            <a:spLocks/>
          </p:cNvSpPr>
          <p:nvPr/>
        </p:nvSpPr>
        <p:spPr bwMode="auto">
          <a:xfrm>
            <a:off x="1403350" y="2924944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chemeClr val="tx2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232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3787</TotalTime>
  <Words>542</Words>
  <Application>Microsoft Office PowerPoint</Application>
  <PresentationFormat>Presentación en pantalla (4:3)</PresentationFormat>
  <Paragraphs>83</Paragraphs>
  <Slides>20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336</cp:revision>
  <cp:lastPrinted>2015-06-26T01:05:09Z</cp:lastPrinted>
  <dcterms:created xsi:type="dcterms:W3CDTF">2012-08-22T15:55:17Z</dcterms:created>
  <dcterms:modified xsi:type="dcterms:W3CDTF">2016-08-02T21:55:46Z</dcterms:modified>
</cp:coreProperties>
</file>