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2" r:id="rId2"/>
    <p:sldMasterId id="2147483684" r:id="rId3"/>
    <p:sldMasterId id="2147483696" r:id="rId4"/>
    <p:sldMasterId id="2147484349" r:id="rId5"/>
  </p:sldMasterIdLst>
  <p:notesMasterIdLst>
    <p:notesMasterId r:id="rId26"/>
  </p:notesMasterIdLst>
  <p:handoutMasterIdLst>
    <p:handoutMasterId r:id="rId27"/>
  </p:handoutMasterIdLst>
  <p:sldIdLst>
    <p:sldId id="722" r:id="rId6"/>
    <p:sldId id="723" r:id="rId7"/>
    <p:sldId id="705" r:id="rId8"/>
    <p:sldId id="704" r:id="rId9"/>
    <p:sldId id="706" r:id="rId10"/>
    <p:sldId id="707" r:id="rId11"/>
    <p:sldId id="708" r:id="rId12"/>
    <p:sldId id="724" r:id="rId13"/>
    <p:sldId id="726" r:id="rId14"/>
    <p:sldId id="711" r:id="rId15"/>
    <p:sldId id="712" r:id="rId16"/>
    <p:sldId id="728" r:id="rId17"/>
    <p:sldId id="714" r:id="rId18"/>
    <p:sldId id="715" r:id="rId19"/>
    <p:sldId id="727" r:id="rId20"/>
    <p:sldId id="717" r:id="rId21"/>
    <p:sldId id="718" r:id="rId22"/>
    <p:sldId id="721" r:id="rId23"/>
    <p:sldId id="719" r:id="rId24"/>
    <p:sldId id="729" r:id="rId25"/>
  </p:sldIdLst>
  <p:sldSz cx="9144000" cy="6858000" type="screen4x3"/>
  <p:notesSz cx="6858000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82" autoAdjust="0"/>
    <p:restoredTop sz="86323" autoAdjust="0"/>
  </p:normalViewPr>
  <p:slideViewPr>
    <p:cSldViewPr>
      <p:cViewPr>
        <p:scale>
          <a:sx n="100" d="100"/>
          <a:sy n="100" d="100"/>
        </p:scale>
        <p:origin x="-78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69F4D4FE-EC19-4D73-B4E3-3DE34C3ADD92}" type="datetimeFigureOut">
              <a:rPr lang="es-ES"/>
              <a:pPr>
                <a:defRPr/>
              </a:pPr>
              <a:t>29/07/2016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FD8E17D0-97CB-4E82-8807-CC69AF38B83F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584882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03A1F16E-869D-491E-8A1A-2C0BC0FF6971}" type="datetimeFigureOut">
              <a:rPr lang="es-ES"/>
              <a:pPr>
                <a:defRPr/>
              </a:pPr>
              <a:t>29/07/2016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5C96474-0621-48C3-A618-153B990CDC56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6255067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770F6FF6-F16A-494C-996D-702F5B81E94E}" type="slidenum">
              <a:rPr lang="es-ES" altLang="es-CO" smtClean="0"/>
              <a:pPr/>
              <a:t>11</a:t>
            </a:fld>
            <a:endParaRPr lang="es-ES" altLang="es-CO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6E722FB7-E513-40EA-958E-5A4A4EAF66D7}" type="slidenum">
              <a:rPr lang="es-ES" altLang="es-CO" smtClean="0"/>
              <a:pPr/>
              <a:t>14</a:t>
            </a:fld>
            <a:endParaRPr lang="es-ES" altLang="es-CO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6700C561-AF87-4C18-9342-486313DAC2E0}" type="slidenum">
              <a:rPr lang="es-ES" altLang="es-CO" sz="1200"/>
              <a:pPr algn="r"/>
              <a:t>16</a:t>
            </a:fld>
            <a:endParaRPr lang="es-ES" altLang="es-CO" sz="120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53346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5EB0A88-2CFD-4176-84C4-E8878CE97BA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332025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98525" y="4279900"/>
            <a:ext cx="3703638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4563" y="4279900"/>
            <a:ext cx="3705225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E063F55-D332-425C-8A85-DFDA96C93DE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75510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E3C7D15-82C6-46C1-9580-A75D4F5499E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9558190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009C60C3-28C7-44D6-B574-D29AE42F9BE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119869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514A361-0BD1-4BE9-A227-6D44DE781B0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110512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B7B2815-54E8-4FAE-8EF9-A383DAF9DDD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629873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B00251D2-2CA9-40BF-815E-104E5C316ED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7302145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4EB51C-DC8E-4632-9A33-1149D5431445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6830721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02413" y="0"/>
            <a:ext cx="1928812" cy="685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12800" y="0"/>
            <a:ext cx="5637213" cy="6858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A508AC9-35A6-4EB5-A2EA-6A910B91AE2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395893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947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2600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06069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9031532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624003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61878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29763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21843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514760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579333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664103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488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31194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A9958902-2F5D-4151-983F-A4997990CBA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585192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C18A135-DD31-445D-A5EF-D2E75C2CEC53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352930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755452F-9622-447A-B237-20E3F0F9A08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2981084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35100"/>
            <a:ext cx="1943100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552700" y="1435100"/>
            <a:ext cx="1944688" cy="73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DB0F5F3-F5F7-4B22-9EE6-D92447883C8F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24033640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E2B0A353-2D25-4F93-AA97-599AD76F2ECB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0337110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FCE2FFB-C2B7-4BA4-BC42-4D560ED573A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7942636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2F0ADA67-491C-40DB-AE7D-D798B0BBCB58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833025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3F77CB73-1C87-42E2-A7E6-248EF5BE47A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424416049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C598535-80DF-4980-9BDA-CE7C4AFCE9AC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074274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E916629-3272-4579-9774-DF48C42A8EC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02739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1574173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55588"/>
            <a:ext cx="2057400" cy="1919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55588"/>
            <a:ext cx="6019800" cy="1919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cs typeface="Arial" pitchFamily="34" charset="0"/>
              </a:defRPr>
            </a:lvl1pPr>
          </a:lstStyle>
          <a:p>
            <a:pPr>
              <a:defRPr/>
            </a:pPr>
            <a:fld id="{C3659BB0-320A-490A-A23C-0738C9FFE3BE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35156440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456655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10269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857671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813970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57699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912247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2441238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23457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3540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04981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>
              <a:sym typeface="Calibri" pitchFamily="34" charset="0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6289560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4336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583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583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3783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9015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86362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5A205EA-D461-47CF-9F4C-3814456D2F21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193691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>
              <a:defRPr>
                <a:solidFill>
                  <a:srgbClr val="000000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8458810A-1F8F-440B-9F15-BDD38A50144D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</p:spTree>
    <p:extLst>
      <p:ext uri="{BB962C8B-B14F-4D97-AF65-F5344CB8AC3E}">
        <p14:creationId xmlns:p14="http://schemas.microsoft.com/office/powerpoint/2010/main" val="808222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10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sz="1600" smtClean="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809" r:id="rId1"/>
    <p:sldLayoutId id="2147488810" r:id="rId2"/>
    <p:sldLayoutId id="2147488811" r:id="rId3"/>
    <p:sldLayoutId id="2147488812" r:id="rId4"/>
    <p:sldLayoutId id="2147488813" r:id="rId5"/>
    <p:sldLayoutId id="2147488814" r:id="rId6"/>
    <p:sldLayoutId id="2147488815" r:id="rId7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/>
          </p:cNvSpPr>
          <p:nvPr/>
        </p:nvSpPr>
        <p:spPr bwMode="auto">
          <a:xfrm>
            <a:off x="0" y="-26988"/>
            <a:ext cx="9144000" cy="1308101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2051" name="Picture 2" descr="image1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3" descr="image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3" name="Picture 4" descr="image3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6" name="Rectangle 5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5127" name="Rectangle 6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5128" name="Rectangle 7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pic>
        <p:nvPicPr>
          <p:cNvPr id="2057" name="Picture 8" descr="dane_logo_2015_lema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8" name="Picture 9" descr="image5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0"/>
          <p:cNvSpPr>
            <a:spLocks noGrp="1"/>
          </p:cNvSpPr>
          <p:nvPr>
            <p:ph type="sldNum" sz="quarter" idx="2"/>
          </p:nvPr>
        </p:nvSpPr>
        <p:spPr bwMode="auto">
          <a:xfrm>
            <a:off x="4962525" y="6356350"/>
            <a:ext cx="2133600" cy="33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eaLnBrk="1">
              <a:defRPr>
                <a:solidFill>
                  <a:srgbClr val="000000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E141820A-C6F0-4D0E-AC7B-3C97734868F6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2060" name="Rectangle 11"/>
          <p:cNvSpPr>
            <a:spLocks noGrp="1"/>
          </p:cNvSpPr>
          <p:nvPr>
            <p:ph type="title"/>
          </p:nvPr>
        </p:nvSpPr>
        <p:spPr bwMode="auto">
          <a:xfrm>
            <a:off x="812800" y="0"/>
            <a:ext cx="77184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2061" name="Rectangle 12"/>
          <p:cNvSpPr>
            <a:spLocks noGrp="1"/>
          </p:cNvSpPr>
          <p:nvPr>
            <p:ph type="body" idx="1"/>
          </p:nvPr>
        </p:nvSpPr>
        <p:spPr bwMode="auto">
          <a:xfrm>
            <a:off x="898525" y="4279900"/>
            <a:ext cx="7561263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838" r:id="rId1"/>
    <p:sldLayoutId id="2147488839" r:id="rId2"/>
    <p:sldLayoutId id="2147488840" r:id="rId3"/>
    <p:sldLayoutId id="2147488841" r:id="rId4"/>
    <p:sldLayoutId id="2147488842" r:id="rId5"/>
    <p:sldLayoutId id="2147488843" r:id="rId6"/>
    <p:sldLayoutId id="2147488844" r:id="rId7"/>
    <p:sldLayoutId id="2147488845" r:id="rId8"/>
    <p:sldLayoutId id="2147488846" r:id="rId9"/>
    <p:sldLayoutId id="2147488847" r:id="rId10"/>
    <p:sldLayoutId id="214748884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4427538" y="2640013"/>
            <a:ext cx="4714875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>
              <a:defRPr/>
            </a:pPr>
            <a:endParaRPr lang="es-CO" altLang="es-CO" smtClean="0">
              <a:solidFill>
                <a:srgbClr val="FFFFFF"/>
              </a:solidFill>
            </a:endParaRPr>
          </a:p>
        </p:txBody>
      </p:sp>
      <p:pic>
        <p:nvPicPr>
          <p:cNvPr id="3075" name="Picture 2" descr="image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932238"/>
            <a:ext cx="4714875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6154738" y="6018213"/>
            <a:ext cx="28448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 descr="image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8" name="Picture 5" descr="image2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6308725"/>
            <a:ext cx="2873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6" descr="image3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6308725"/>
            <a:ext cx="288925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2" name="Rectangle 7"/>
          <p:cNvSpPr>
            <a:spLocks/>
          </p:cNvSpPr>
          <p:nvPr/>
        </p:nvSpPr>
        <p:spPr bwMode="auto">
          <a:xfrm>
            <a:off x="554038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@DANE_Colombia</a:t>
            </a:r>
            <a:endParaRPr lang="es-CO" altLang="es-CO" smtClean="0"/>
          </a:p>
        </p:txBody>
      </p:sp>
      <p:sp>
        <p:nvSpPr>
          <p:cNvPr id="6153" name="Rectangle 8"/>
          <p:cNvSpPr>
            <a:spLocks/>
          </p:cNvSpPr>
          <p:nvPr/>
        </p:nvSpPr>
        <p:spPr bwMode="auto">
          <a:xfrm>
            <a:off x="20669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6154" name="Rectangle 9"/>
          <p:cNvSpPr>
            <a:spLocks/>
          </p:cNvSpPr>
          <p:nvPr/>
        </p:nvSpPr>
        <p:spPr bwMode="auto">
          <a:xfrm>
            <a:off x="3552825" y="6342063"/>
            <a:ext cx="1270000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>
              <a:defRPr/>
            </a:pPr>
            <a:r>
              <a:rPr lang="es-CO" altLang="es-CO" sz="1000" smtClean="0"/>
              <a:t>/DANEColombia</a:t>
            </a:r>
            <a:endParaRPr lang="es-CO" altLang="es-CO" smtClean="0"/>
          </a:p>
        </p:txBody>
      </p:sp>
      <p:sp>
        <p:nvSpPr>
          <p:cNvPr id="3083" name="Rectangle 10"/>
          <p:cNvSpPr>
            <a:spLocks noGrp="1"/>
          </p:cNvSpPr>
          <p:nvPr>
            <p:ph type="title"/>
          </p:nvPr>
        </p:nvSpPr>
        <p:spPr bwMode="auto">
          <a:xfrm>
            <a:off x="4427538" y="2852738"/>
            <a:ext cx="41148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3084" name="Rectangle 11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816" r:id="rId1"/>
    <p:sldLayoutId id="2147488817" r:id="rId2"/>
    <p:sldLayoutId id="2147488818" r:id="rId3"/>
    <p:sldLayoutId id="2147488819" r:id="rId4"/>
    <p:sldLayoutId id="2147488820" r:id="rId5"/>
    <p:sldLayoutId id="2147488821" r:id="rId6"/>
    <p:sldLayoutId id="2147488822" r:id="rId7"/>
    <p:sldLayoutId id="2147488823" r:id="rId8"/>
    <p:sldLayoutId id="2147488824" r:id="rId9"/>
    <p:sldLayoutId id="2147488825" r:id="rId10"/>
    <p:sldLayoutId id="214748882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dane_logo_2015_lema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6" b="11176"/>
          <a:stretch>
            <a:fillRect/>
          </a:stretch>
        </p:blipFill>
        <p:spPr bwMode="auto">
          <a:xfrm>
            <a:off x="322263" y="5827713"/>
            <a:ext cx="3529012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2" descr="image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24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6553200" y="6413500"/>
            <a:ext cx="21336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r" eaLnBrk="1">
              <a:defRPr sz="1200">
                <a:solidFill>
                  <a:srgbClr val="888888"/>
                </a:solidFill>
                <a:cs typeface="Calibri" pitchFamily="34" charset="0"/>
                <a:sym typeface="Calibri" pitchFamily="34" charset="0"/>
              </a:defRPr>
            </a:lvl1pPr>
          </a:lstStyle>
          <a:p>
            <a:pPr>
              <a:defRPr/>
            </a:pPr>
            <a:fld id="{3BC86289-71B6-4643-A581-3ED31F453CC9}" type="slidenum">
              <a:rPr lang="es-CO" altLang="es-CO"/>
              <a:pPr>
                <a:defRPr/>
              </a:pPr>
              <a:t>‹Nº›</a:t>
            </a:fld>
            <a:endParaRPr lang="es-CO" altLang="es-CO"/>
          </a:p>
        </p:txBody>
      </p:sp>
      <p:sp>
        <p:nvSpPr>
          <p:cNvPr id="4101" name="Rectangle 4"/>
          <p:cNvSpPr>
            <a:spLocks noGrp="1"/>
          </p:cNvSpPr>
          <p:nvPr>
            <p:ph type="title"/>
          </p:nvPr>
        </p:nvSpPr>
        <p:spPr bwMode="auto">
          <a:xfrm>
            <a:off x="457200" y="255588"/>
            <a:ext cx="8229600" cy="117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4102" name="Rectangle 5"/>
          <p:cNvSpPr>
            <a:spLocks noGrp="1"/>
          </p:cNvSpPr>
          <p:nvPr>
            <p:ph type="body" idx="1"/>
          </p:nvPr>
        </p:nvSpPr>
        <p:spPr bwMode="auto">
          <a:xfrm>
            <a:off x="457200" y="1435100"/>
            <a:ext cx="40401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849" r:id="rId1"/>
    <p:sldLayoutId id="2147488850" r:id="rId2"/>
    <p:sldLayoutId id="2147488851" r:id="rId3"/>
    <p:sldLayoutId id="2147488852" r:id="rId4"/>
    <p:sldLayoutId id="2147488853" r:id="rId5"/>
    <p:sldLayoutId id="2147488854" r:id="rId6"/>
    <p:sldLayoutId id="2147488855" r:id="rId7"/>
    <p:sldLayoutId id="2147488856" r:id="rId8"/>
    <p:sldLayoutId id="2147488857" r:id="rId9"/>
    <p:sldLayoutId id="2147488858" r:id="rId10"/>
    <p:sldLayoutId id="2147488859" r:id="rId11"/>
    <p:sldLayoutId id="2147488860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dane_logo_2015_lema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9" b="17329"/>
          <a:stretch>
            <a:fillRect/>
          </a:stretch>
        </p:blipFill>
        <p:spPr bwMode="auto">
          <a:xfrm>
            <a:off x="0" y="2276475"/>
            <a:ext cx="9142413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2279650" y="6019800"/>
            <a:ext cx="4581525" cy="287338"/>
            <a:chOff x="0" y="0"/>
            <a:chExt cx="4583113" cy="288925"/>
          </a:xfrm>
        </p:grpSpPr>
        <p:pic>
          <p:nvPicPr>
            <p:cNvPr id="5126" name="Picture 3" descr="image1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7" name="Picture 4" descr="image2.pn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8740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128" name="Picture 5" descr="image3.pn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6998" y="1"/>
              <a:ext cx="287915" cy="288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201" name="Rectangle 6"/>
            <p:cNvSpPr>
              <a:spLocks/>
            </p:cNvSpPr>
            <p:nvPr/>
          </p:nvSpPr>
          <p:spPr bwMode="auto">
            <a:xfrm>
              <a:off x="316022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@DANE_Colombia</a:t>
              </a:r>
              <a:endParaRPr lang="es-CO" altLang="es-CO" smtClean="0"/>
            </a:p>
          </p:txBody>
        </p:sp>
        <p:sp>
          <p:nvSpPr>
            <p:cNvPr id="8202" name="Rectangle 7"/>
            <p:cNvSpPr>
              <a:spLocks/>
            </p:cNvSpPr>
            <p:nvPr/>
          </p:nvSpPr>
          <p:spPr bwMode="auto">
            <a:xfrm>
              <a:off x="1827846" y="33522"/>
              <a:ext cx="1270440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  <p:sp>
          <p:nvSpPr>
            <p:cNvPr id="8203" name="Rectangle 8"/>
            <p:cNvSpPr>
              <a:spLocks/>
            </p:cNvSpPr>
            <p:nvPr/>
          </p:nvSpPr>
          <p:spPr bwMode="auto">
            <a:xfrm>
              <a:off x="3314261" y="33522"/>
              <a:ext cx="1268852" cy="22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1pPr>
              <a:lvl2pPr marL="742950" indent="-28575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2pPr>
              <a:lvl3pPr marL="11430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3pPr>
              <a:lvl4pPr marL="16002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4pPr>
              <a:lvl5pPr marL="2057400" indent="-228600" eaLnBrk="0"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defRPr>
              </a:lvl9pPr>
            </a:lstStyle>
            <a:p>
              <a:pPr eaLnBrk="1">
                <a:defRPr/>
              </a:pPr>
              <a:r>
                <a:rPr lang="es-CO" altLang="es-CO" sz="1000" smtClean="0"/>
                <a:t>/DANEColombia</a:t>
              </a:r>
              <a:endParaRPr lang="es-CO" altLang="es-CO" smtClean="0"/>
            </a:p>
          </p:txBody>
        </p:sp>
      </p:grpSp>
      <p:sp>
        <p:nvSpPr>
          <p:cNvPr id="5124" name="Rectangle 9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title style</a:t>
            </a:r>
          </a:p>
        </p:txBody>
      </p:sp>
      <p:sp>
        <p:nvSpPr>
          <p:cNvPr id="5125" name="Rectangle 10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altLang="es-CO" smtClean="0">
                <a:sym typeface="Calibri" pitchFamily="34" charset="0"/>
              </a:rPr>
              <a:t>Click to edit Master text styles</a:t>
            </a:r>
          </a:p>
          <a:p>
            <a:pPr lvl="1"/>
            <a:r>
              <a:rPr lang="es-CO" altLang="es-CO" smtClean="0">
                <a:sym typeface="Calibri" pitchFamily="34" charset="0"/>
              </a:rPr>
              <a:t>Second level</a:t>
            </a:r>
          </a:p>
          <a:p>
            <a:pPr lvl="2"/>
            <a:r>
              <a:rPr lang="es-CO" altLang="es-CO" smtClean="0">
                <a:sym typeface="Calibri" pitchFamily="34" charset="0"/>
              </a:rPr>
              <a:t>Third level</a:t>
            </a:r>
          </a:p>
          <a:p>
            <a:pPr lvl="3"/>
            <a:r>
              <a:rPr lang="es-CO" altLang="es-CO" smtClean="0">
                <a:sym typeface="Calibri" pitchFamily="34" charset="0"/>
              </a:rPr>
              <a:t>Fourth level</a:t>
            </a:r>
          </a:p>
          <a:p>
            <a:pPr lvl="4"/>
            <a:r>
              <a:rPr lang="es-CO" altLang="es-CO" smtClean="0">
                <a:sym typeface="Calibri" pitchFamily="34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827" r:id="rId1"/>
    <p:sldLayoutId id="2147488828" r:id="rId2"/>
    <p:sldLayoutId id="2147488829" r:id="rId3"/>
    <p:sldLayoutId id="2147488830" r:id="rId4"/>
    <p:sldLayoutId id="2147488831" r:id="rId5"/>
    <p:sldLayoutId id="2147488832" r:id="rId6"/>
    <p:sldLayoutId id="2147488833" r:id="rId7"/>
    <p:sldLayoutId id="2147488834" r:id="rId8"/>
    <p:sldLayoutId id="2147488835" r:id="rId9"/>
    <p:sldLayoutId id="2147488836" r:id="rId10"/>
    <p:sldLayoutId id="214748883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  <a:sym typeface="Calibri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5pPr>
      <a:lvl6pPr marL="4572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9144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3716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828800" algn="l" rtl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1pPr>
      <a:lvl2pPr marL="871538" indent="-414338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2pPr>
      <a:lvl3pPr marL="1409700" indent="-4953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3pPr>
      <a:lvl4pPr marL="19240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4pPr>
      <a:lvl5pPr marL="2381250" indent="-55245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5pPr>
      <a:lvl6pPr marL="28384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6pPr>
      <a:lvl7pPr marL="32956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7pPr>
      <a:lvl8pPr marL="37528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8pPr>
      <a:lvl9pPr marL="4210050" indent="-552450" algn="l" rtl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B6014C"/>
        </a:buClr>
        <a:buSzPct val="100000"/>
        <a:buFont typeface="Wingdings" pitchFamily="2" charset="2"/>
        <a:buChar char="▪"/>
        <a:defRPr sz="2800">
          <a:solidFill>
            <a:srgbClr val="000000"/>
          </a:solidFill>
          <a:latin typeface="+mn-lt"/>
          <a:ea typeface="+mn-ea"/>
          <a:cs typeface="+mn-cs"/>
          <a:sym typeface="Calibri" pitchFamily="34" charset="0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44450"/>
            <a:ext cx="7718425" cy="865188"/>
          </a:xfrm>
        </p:spPr>
        <p:txBody>
          <a:bodyPr lIns="0" tIns="0" rIns="0" bIns="0"/>
          <a:lstStyle/>
          <a:p>
            <a:pPr algn="ctr" eaLnBrk="1">
              <a:lnSpc>
                <a:spcPct val="100000"/>
              </a:lnSpc>
            </a:pPr>
            <a:r>
              <a:rPr lang="es-CO" altLang="es-CO" sz="3600" b="1" smtClean="0">
                <a:latin typeface="Verdana" pitchFamily="34" charset="0"/>
                <a:sym typeface="Verdana" pitchFamily="34" charset="0"/>
              </a:rPr>
              <a:t>Mercado Laboral</a:t>
            </a:r>
            <a:endParaRPr lang="es-CO" altLang="es-CO" sz="2400" smtClean="0">
              <a:solidFill>
                <a:srgbClr val="000000"/>
              </a:solidFill>
              <a:latin typeface="Verdana" pitchFamily="34" charset="0"/>
              <a:sym typeface="Verdana" pitchFamily="34" charset="0"/>
            </a:endParaRPr>
          </a:p>
        </p:txBody>
      </p:sp>
      <p:pic>
        <p:nvPicPr>
          <p:cNvPr id="29699" name="Picture 3" descr="C:\Users\maarias\Desktop\Fotografias_Boletin_Comunicado_Prensa_23_12_14\Fotografias_Boletin_Comunicado_Prensa\Boletin_DANE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850" y="3859213"/>
            <a:ext cx="4086225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4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Sincelejo</a:t>
            </a:r>
          </a:p>
          <a:p>
            <a:pPr eaLnBrk="1" hangingPunct="1">
              <a:defRPr/>
            </a:pPr>
            <a:r>
              <a:rPr lang="es-ES" sz="3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2016</a:t>
            </a:r>
          </a:p>
          <a:p>
            <a:pPr eaLnBrk="1" hangingPunct="1">
              <a:defRPr/>
            </a:pPr>
            <a:endParaRPr lang="es-ES" sz="28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agosto de 2016</a:t>
            </a: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1238250" y="476250"/>
            <a:ext cx="687705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666750" y="5300663"/>
            <a:ext cx="14049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0" y="5516563"/>
            <a:ext cx="9251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1200">
                <a:latin typeface="Arial Narrow" pitchFamily="34" charset="0"/>
                <a:cs typeface="Calibri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r>
              <a:rPr lang="es-CO" altLang="es-CO" sz="1200">
                <a:latin typeface="Arial Narrow" pitchFamily="34" charset="0"/>
                <a:cs typeface="Calibri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>
                <a:latin typeface="Arial Narrow" pitchFamily="34" charset="0"/>
                <a:cs typeface="Calibri" pitchFamily="34" charset="0"/>
              </a:rPr>
              <a:t>  </a:t>
            </a:r>
          </a:p>
          <a:p>
            <a:endParaRPr lang="es-ES" altLang="es-CO" sz="1200">
              <a:latin typeface="Arial Narrow" pitchFamily="34" charset="0"/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09551120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00113" y="1484313"/>
            <a:ext cx="7135812" cy="350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641475" y="325438"/>
            <a:ext cx="60833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ramas de actividad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82588" y="5457825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>
                <a:latin typeface="Times New Roman" pitchFamily="18" charset="0"/>
                <a:cs typeface="Calibri" pitchFamily="34" charset="0"/>
              </a:rPr>
              <a:t>*</a:t>
            </a:r>
            <a:r>
              <a:rPr lang="es-ES" altLang="es-CO" sz="1200">
                <a:cs typeface="Calibri" pitchFamily="34" charset="0"/>
              </a:rPr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39941" name="5 CuadroTexto"/>
          <p:cNvSpPr txBox="1">
            <a:spLocks noChangeArrowheads="1"/>
          </p:cNvSpPr>
          <p:nvPr/>
        </p:nvSpPr>
        <p:spPr bwMode="auto">
          <a:xfrm>
            <a:off x="885825" y="5254625"/>
            <a:ext cx="1371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50523642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50938" y="1484313"/>
            <a:ext cx="6842125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4096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Rectangle 3"/>
          <p:cNvSpPr>
            <a:spLocks/>
          </p:cNvSpPr>
          <p:nvPr/>
        </p:nvSpPr>
        <p:spPr bwMode="auto">
          <a:xfrm>
            <a:off x="1403350" y="2955925"/>
            <a:ext cx="7416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SEGÚN</a:t>
            </a:r>
          </a:p>
          <a:p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POSICIÓN OCUPACIONAL</a:t>
            </a: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Abril – junio 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1289050" y="542925"/>
            <a:ext cx="68405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611188" y="5229225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-9525" y="5487988"/>
            <a:ext cx="9144000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empleador, Trabajador familiar sin remuneración; Trabajador sin remuneración en empresas de otros hogares; Jornalero o Peón  y la categoría Otro.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55287127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89025" y="1700213"/>
            <a:ext cx="707072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763713" y="617538"/>
            <a:ext cx="604837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según posición ocupacional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>
              <a:cs typeface="Calibri" pitchFamily="34" charset="0"/>
            </a:endParaRPr>
          </a:p>
        </p:txBody>
      </p:sp>
      <p:sp>
        <p:nvSpPr>
          <p:cNvPr id="43013" name="8 CuadroTexto"/>
          <p:cNvSpPr txBox="1">
            <a:spLocks noChangeArrowheads="1"/>
          </p:cNvSpPr>
          <p:nvPr/>
        </p:nvSpPr>
        <p:spPr bwMode="auto">
          <a:xfrm>
            <a:off x="1049338" y="5233988"/>
            <a:ext cx="1476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200">
                <a:cs typeface="Calibri" pitchFamily="34" charset="0"/>
              </a:rPr>
              <a:t>Fuente: DANE - GEIH</a:t>
            </a:r>
            <a:endParaRPr lang="es-ES" altLang="es-CO" sz="1200">
              <a:cs typeface="Calibri" pitchFamily="34" charset="0"/>
            </a:endParaRPr>
          </a:p>
        </p:txBody>
      </p:sp>
      <p:sp>
        <p:nvSpPr>
          <p:cNvPr id="43014" name="Text Box 4"/>
          <p:cNvSpPr txBox="1">
            <a:spLocks noChangeArrowheads="1"/>
          </p:cNvSpPr>
          <p:nvPr/>
        </p:nvSpPr>
        <p:spPr bwMode="auto">
          <a:xfrm>
            <a:off x="71438" y="5445125"/>
            <a:ext cx="8748712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CO" altLang="es-CO" sz="1200">
                <a:latin typeface="Arial Narrow" pitchFamily="34" charset="0"/>
                <a:cs typeface="Calibri" pitchFamily="34" charset="0"/>
              </a:rPr>
              <a:t>Otras Posiciones º :  Obrero, empleado del gobierno; Empleado doméstico; Patrón o empleador, Trabajador familiar sin remuneración; Trabajador sin remuneración en empresas de otros hogares; Jornalero o Peón  y  la categoría Otro.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0307067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06500" y="1700808"/>
            <a:ext cx="6975475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44035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4036" name="Rectangle 3"/>
          <p:cNvSpPr>
            <a:spLocks/>
          </p:cNvSpPr>
          <p:nvPr/>
        </p:nvSpPr>
        <p:spPr bwMode="auto">
          <a:xfrm>
            <a:off x="1403350" y="2955925"/>
            <a:ext cx="7632700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INACTIVA 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TIPO DE ACTIVIDAD</a:t>
            </a:r>
          </a:p>
          <a:p>
            <a:endParaRPr lang="es-CO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  <a:p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</a:endParaRPr>
          </a:p>
        </p:txBody>
      </p:sp>
      <p:sp>
        <p:nvSpPr>
          <p:cNvPr id="44037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Abril – junio 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s-E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133475" y="668338"/>
            <a:ext cx="68754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Distribución porcentual y variación de la población inactiva,</a:t>
            </a:r>
          </a:p>
          <a:p>
            <a:pPr algn="ctr"/>
            <a:r>
              <a:rPr lang="es-ES" altLang="es-CO" sz="22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según tipo de actividad </a:t>
            </a:r>
          </a:p>
        </p:txBody>
      </p:sp>
      <p:sp>
        <p:nvSpPr>
          <p:cNvPr id="45060" name="5 CuadroTexto"/>
          <p:cNvSpPr txBox="1">
            <a:spLocks noChangeArrowheads="1"/>
          </p:cNvSpPr>
          <p:nvPr/>
        </p:nvSpPr>
        <p:spPr bwMode="auto">
          <a:xfrm>
            <a:off x="539750" y="5157788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45061" name="Text Box 4"/>
          <p:cNvSpPr txBox="1">
            <a:spLocks noChangeArrowheads="1"/>
          </p:cNvSpPr>
          <p:nvPr/>
        </p:nvSpPr>
        <p:spPr bwMode="auto">
          <a:xfrm>
            <a:off x="444500" y="5445125"/>
            <a:ext cx="8501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>
                <a:latin typeface="Arial Narrow" pitchFamily="34" charset="0"/>
                <a:cs typeface="Calibri" pitchFamily="34" charset="0"/>
              </a:rPr>
              <a:t>Nota °: La categoría “otros” incluye: incapacitado permanente para trabajar, rentista, pensionado, jubilado, personas que no les llama la atención o creen que no vale la pena trabajar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22545175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9750" y="1557338"/>
            <a:ext cx="8135938" cy="358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539750" y="5413375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1133475" y="620713"/>
            <a:ext cx="6875463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Proporción del empleo informal en la población ocupada</a:t>
            </a:r>
            <a:endParaRPr lang="es-ES" altLang="es-CO" sz="20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  <a:p>
            <a:pPr algn="ctr">
              <a:buFont typeface="Arial" charset="0"/>
              <a:buNone/>
            </a:pPr>
            <a:r>
              <a:rPr lang="es-CO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Sincelejo</a:t>
            </a:r>
          </a:p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abril </a:t>
            </a: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junio </a:t>
            </a: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(2015 – 2016)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3682054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17700" y="2143125"/>
            <a:ext cx="530542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>
              <a:cs typeface="Calibri" pitchFamily="34" charset="0"/>
            </a:endParaRPr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684213" y="504825"/>
            <a:ext cx="7289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cs typeface="Calibri" pitchFamily="34" charset="0"/>
              </a:rPr>
              <a:t>Límites de confianza y error relativo de la población de la fuerza de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cs typeface="Calibri" pitchFamily="34" charset="0"/>
              </a:rPr>
              <a:t>trabajo e indicadores de mercado laboral</a:t>
            </a:r>
          </a:p>
          <a:p>
            <a:pPr algn="ctr" eaLnBrk="1" hangingPunct="1"/>
            <a:r>
              <a:rPr lang="es-CO" altLang="es-CO" sz="2000" b="1">
                <a:solidFill>
                  <a:srgbClr val="CC0066"/>
                </a:solidFill>
                <a:cs typeface="Calibri" pitchFamily="34" charset="0"/>
              </a:rPr>
              <a:t>Sincelejo</a:t>
            </a:r>
            <a:endParaRPr lang="es-CO" altLang="es-CO" sz="2000" i="1">
              <a:solidFill>
                <a:srgbClr val="CC0066"/>
              </a:solidFill>
              <a:cs typeface="Calibri" pitchFamily="34" charset="0"/>
            </a:endParaRPr>
          </a:p>
          <a:p>
            <a:pPr algn="ctr" eaLnBrk="1" hangingPunct="1"/>
            <a:endParaRPr lang="es-CO" altLang="es-CO" sz="2000">
              <a:solidFill>
                <a:srgbClr val="CC0066"/>
              </a:solidFill>
              <a:cs typeface="Calibri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2589970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95388" y="1689100"/>
            <a:ext cx="6610350" cy="202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79997277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16013" y="4008438"/>
            <a:ext cx="6624637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684213" y="333375"/>
            <a:ext cx="78486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Sucre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Anual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 2007 - 2015</a:t>
            </a:r>
          </a:p>
          <a:p>
            <a:pPr algn="ctr" eaLnBrk="1" hangingPunct="1"/>
            <a:endParaRPr lang="es-CO" altLang="es-CO" sz="2000">
              <a:solidFill>
                <a:srgbClr val="CC0066"/>
              </a:solidFill>
              <a:cs typeface="Calibri" pitchFamily="34" charset="0"/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042988" y="5695950"/>
            <a:ext cx="1403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988660044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50" y="1566863"/>
            <a:ext cx="7505700" cy="418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0723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24" name="Rectangle 4"/>
          <p:cNvSpPr>
            <a:spLocks/>
          </p:cNvSpPr>
          <p:nvPr/>
        </p:nvSpPr>
        <p:spPr bwMode="auto">
          <a:xfrm>
            <a:off x="1050925" y="1979613"/>
            <a:ext cx="77692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Indicadores</a:t>
            </a:r>
            <a:r>
              <a:rPr lang="es-ES" altLang="es-CO" sz="3200" b="1">
                <a:solidFill>
                  <a:srgbClr val="A7A7A7"/>
                </a:solidFill>
                <a:latin typeface="Arial Narrow" pitchFamily="34" charset="0"/>
                <a:cs typeface="Calibri" pitchFamily="34" charset="0"/>
                <a:sym typeface="Calibri" pitchFamily="34" charset="0"/>
              </a:rPr>
              <a:t> </a:t>
            </a:r>
            <a:r>
              <a:rPr lang="es-ES" altLang="es-CO" sz="3200" b="1">
                <a:solidFill>
                  <a:srgbClr val="808080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del mercado laboral</a:t>
            </a: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2124075" y="2955925"/>
            <a:ext cx="66960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Abril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– </a:t>
            </a:r>
            <a:r>
              <a:rPr lang="es-ES" altLang="es-CO" sz="2400" dirty="0" smtClean="0">
                <a:solidFill>
                  <a:srgbClr val="000000"/>
                </a:solidFill>
                <a:cs typeface="Calibri" pitchFamily="34" charset="0"/>
              </a:rPr>
              <a:t>junio </a:t>
            </a:r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/>
          </p:cNvSpPr>
          <p:nvPr/>
        </p:nvSpPr>
        <p:spPr bwMode="auto">
          <a:xfrm>
            <a:off x="0" y="763588"/>
            <a:ext cx="4643438" cy="647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412750" y="654050"/>
            <a:ext cx="82089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Resumen indicadores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Sincelejo</a:t>
            </a:r>
            <a:r>
              <a:rPr lang="es-ES" altLang="es-CO" sz="1400" b="1">
                <a:solidFill>
                  <a:srgbClr val="CC0066"/>
                </a:solidFill>
                <a:cs typeface="Calibri" pitchFamily="34" charset="0"/>
              </a:rPr>
              <a:t>  </a:t>
            </a:r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Total Nacional</a:t>
            </a:r>
          </a:p>
        </p:txBody>
      </p:sp>
      <p:sp>
        <p:nvSpPr>
          <p:cNvPr id="31747" name="5 CuadroTexto"/>
          <p:cNvSpPr txBox="1">
            <a:spLocks noChangeArrowheads="1"/>
          </p:cNvSpPr>
          <p:nvPr/>
        </p:nvSpPr>
        <p:spPr bwMode="auto">
          <a:xfrm>
            <a:off x="1038225" y="4822825"/>
            <a:ext cx="14049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12436900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844675"/>
            <a:ext cx="7434263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28890495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99792" y="620688"/>
            <a:ext cx="6015037" cy="545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139700" y="2408238"/>
            <a:ext cx="273685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Indicadores de mercado laboral por ciudad</a:t>
            </a:r>
          </a:p>
          <a:p>
            <a:pPr algn="ctr"/>
            <a:endParaRPr lang="es-ES" altLang="es-CO" sz="1100" b="1" dirty="0">
              <a:solidFill>
                <a:srgbClr val="CC0066"/>
              </a:solidFill>
              <a:latin typeface="Arial Narrow" pitchFamily="34" charset="0"/>
              <a:cs typeface="Calibri" pitchFamily="34" charset="0"/>
            </a:endParaRPr>
          </a:p>
          <a:p>
            <a:pPr algn="ctr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</a:t>
            </a:r>
          </a:p>
          <a:p>
            <a:pPr algn="ctr"/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Abril </a:t>
            </a:r>
            <a:r>
              <a:rPr lang="es-ES" altLang="es-CO" sz="16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</a:t>
            </a:r>
            <a:r>
              <a:rPr lang="es-ES" altLang="es-CO" sz="16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junio </a:t>
            </a:r>
            <a:r>
              <a:rPr lang="es-ES" altLang="es-CO" sz="16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2016</a:t>
            </a:r>
          </a:p>
        </p:txBody>
      </p:sp>
      <p:sp>
        <p:nvSpPr>
          <p:cNvPr id="4" name="3 Rectángulo"/>
          <p:cNvSpPr/>
          <p:nvPr/>
        </p:nvSpPr>
        <p:spPr>
          <a:xfrm>
            <a:off x="2732187" y="3429000"/>
            <a:ext cx="5761037" cy="179387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1403350" y="404813"/>
            <a:ext cx="64087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global de participación, ocupación y desempleo</a:t>
            </a:r>
          </a:p>
          <a:p>
            <a:pPr algn="ctr" eaLnBrk="1" hangingPunct="1">
              <a:buFont typeface="Arial" charset="0"/>
              <a:buNone/>
            </a:pP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Sincelejo</a:t>
            </a:r>
          </a:p>
          <a:p>
            <a:pPr algn="ctr" eaLnBrk="1" hangingPunct="1"/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Abril </a:t>
            </a: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– </a:t>
            </a: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junio </a:t>
            </a:r>
            <a:r>
              <a:rPr lang="es-ES" altLang="es-CO" sz="2000" b="1" dirty="0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(2010 – 2016)</a:t>
            </a:r>
          </a:p>
        </p:txBody>
      </p:sp>
      <p:sp>
        <p:nvSpPr>
          <p:cNvPr id="33797" name="5 CuadroTexto"/>
          <p:cNvSpPr txBox="1">
            <a:spLocks noChangeArrowheads="1"/>
          </p:cNvSpPr>
          <p:nvPr/>
        </p:nvSpPr>
        <p:spPr bwMode="auto">
          <a:xfrm>
            <a:off x="752475" y="5484813"/>
            <a:ext cx="140493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8256458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15913" y="1420813"/>
            <a:ext cx="8423275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992188" y="549275"/>
            <a:ext cx="71421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Tasa de desempleo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Sincelejo</a:t>
            </a:r>
          </a:p>
          <a:p>
            <a:pPr algn="ctr" eaLnBrk="1" hangingPunct="1"/>
            <a:r>
              <a:rPr lang="es-ES" altLang="es-CO" sz="2000" b="1">
                <a:solidFill>
                  <a:srgbClr val="CC0066"/>
                </a:solidFill>
                <a:latin typeface="Arial Narrow" pitchFamily="34" charset="0"/>
                <a:cs typeface="Calibri" pitchFamily="34" charset="0"/>
              </a:rPr>
              <a:t>Trimestres móviles 2012 - 2016 </a:t>
            </a: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900113" y="5516563"/>
            <a:ext cx="1404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>
                <a:cs typeface="Calibri" pitchFamily="34" charset="0"/>
              </a:rPr>
              <a:t>Fuente: DANE - GEIH </a:t>
            </a:r>
            <a:endParaRPr lang="es-ES" altLang="es-CO" sz="110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7621210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98613" y="1770063"/>
            <a:ext cx="594360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124075" y="620713"/>
            <a:ext cx="489585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s-ES" sz="20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br>
              <a:rPr lang="es-ES" sz="20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sz="20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Sincelejo</a:t>
            </a:r>
            <a:endParaRPr lang="es-ES" altLang="es-CO" sz="1400" b="1" dirty="0">
              <a:solidFill>
                <a:srgbClr val="CC0066"/>
              </a:solidFill>
              <a:ea typeface="+mn-ea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s-ES" sz="20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Abril – junio </a:t>
            </a:r>
            <a:r>
              <a:rPr lang="es-ES" sz="20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(</a:t>
            </a:r>
            <a:r>
              <a:rPr lang="es-ES" sz="2000" b="1" dirty="0" smtClean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2015 </a:t>
            </a:r>
            <a:r>
              <a:rPr lang="es-ES" sz="20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  <a:t>– 2016)</a:t>
            </a:r>
            <a:br>
              <a:rPr lang="es-ES" sz="2000" b="1" dirty="0">
                <a:solidFill>
                  <a:srgbClr val="CC0066"/>
                </a:solidFill>
                <a:latin typeface="Arial Narrow" pitchFamily="34" charset="0"/>
                <a:cs typeface="Arial" charset="0"/>
              </a:rPr>
            </a:br>
            <a: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  <a:t/>
            </a:r>
            <a:br>
              <a:rPr lang="es-ES" altLang="es-CO" sz="2000" b="1" dirty="0" smtClean="0">
                <a:solidFill>
                  <a:srgbClr val="CC0066"/>
                </a:solidFill>
                <a:latin typeface="Arial Narrow" pitchFamily="34" charset="0"/>
              </a:rPr>
            </a:br>
            <a:endParaRPr lang="es-ES" sz="2000" b="1" dirty="0" smtClean="0">
              <a:solidFill>
                <a:srgbClr val="CC0066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67412536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9750" y="2276475"/>
            <a:ext cx="8061325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6867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8" name="Rectangle 3"/>
          <p:cNvSpPr>
            <a:spLocks/>
          </p:cNvSpPr>
          <p:nvPr/>
        </p:nvSpPr>
        <p:spPr bwMode="auto">
          <a:xfrm>
            <a:off x="1258888" y="3068638"/>
            <a:ext cx="82089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COMPORTAMIENTO DEL MERCADO LABORAL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/>
          </p:cNvSpPr>
          <p:nvPr/>
        </p:nvSpPr>
        <p:spPr bwMode="auto">
          <a:xfrm>
            <a:off x="1187450" y="2640013"/>
            <a:ext cx="7956550" cy="1309687"/>
          </a:xfrm>
          <a:prstGeom prst="rect">
            <a:avLst/>
          </a:prstGeom>
          <a:solidFill>
            <a:srgbClr val="B601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/>
            <a:endParaRPr lang="es-CO" altLang="es-CO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7891" name="Picture 2" descr="image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2238"/>
            <a:ext cx="7954963" cy="10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2" name="Rectangle 3"/>
          <p:cNvSpPr>
            <a:spLocks/>
          </p:cNvSpPr>
          <p:nvPr/>
        </p:nvSpPr>
        <p:spPr bwMode="auto">
          <a:xfrm>
            <a:off x="1403350" y="2955925"/>
            <a:ext cx="7416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POBLACIÓN OCUPADA </a:t>
            </a:r>
          </a:p>
          <a:p>
            <a:r>
              <a:rPr lang="es-ES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SEGÚN </a:t>
            </a:r>
            <a:r>
              <a:rPr lang="es-CO" altLang="es-CO" sz="2400" b="1">
                <a:solidFill>
                  <a:srgbClr val="FFFFFF"/>
                </a:solidFill>
                <a:latin typeface="Verdana" pitchFamily="34" charset="0"/>
                <a:cs typeface="Calibri" pitchFamily="34" charset="0"/>
              </a:rPr>
              <a:t>RAMA DE ACTIVIDAD</a:t>
            </a:r>
            <a:endParaRPr lang="es-ES" altLang="es-CO" sz="2400" b="1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37893" name="Text Box 3"/>
          <p:cNvSpPr txBox="1">
            <a:spLocks noChangeArrowheads="1"/>
          </p:cNvSpPr>
          <p:nvPr/>
        </p:nvSpPr>
        <p:spPr bwMode="auto">
          <a:xfrm>
            <a:off x="3419475" y="3798888"/>
            <a:ext cx="5256213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  <a:cs typeface="Calibri" pitchFamily="34" charset="0"/>
            </a:endParaRPr>
          </a:p>
          <a:p>
            <a:pPr algn="r" eaLnBrk="1" hangingPunct="1"/>
            <a:r>
              <a:rPr lang="es-ES" altLang="es-CO" sz="2800" b="1" dirty="0">
                <a:solidFill>
                  <a:srgbClr val="000000"/>
                </a:solidFill>
                <a:cs typeface="Calibri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400" dirty="0">
                <a:solidFill>
                  <a:srgbClr val="000000"/>
                </a:solidFill>
                <a:cs typeface="Calibri" pitchFamily="34" charset="0"/>
              </a:rPr>
              <a:t>Abril – junio 2016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4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4.xml><?xml version="1.0" encoding="utf-8"?>
<a:theme xmlns:a="http://schemas.openxmlformats.org/drawingml/2006/main" name="5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5.xml><?xml version="1.0" encoding="utf-8"?>
<a:theme xmlns:a="http://schemas.openxmlformats.org/drawingml/2006/main" name="6_Default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2007A"/>
      </a:accent1>
      <a:accent2>
        <a:srgbClr val="00389D"/>
      </a:accent2>
      <a:accent3>
        <a:srgbClr val="FFFFFF"/>
      </a:accent3>
      <a:accent4>
        <a:srgbClr val="000000"/>
      </a:accent4>
      <a:accent5>
        <a:srgbClr val="EEAABE"/>
      </a:accent5>
      <a:accent6>
        <a:srgbClr val="00328E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E2007A"/>
          </a:solidFill>
          <a:prstDash val="solid"/>
          <a:bevel/>
          <a:headEnd type="none" w="med" len="med"/>
          <a:tailEnd type="none" w="med" len="med"/>
        </a:ln>
        <a:effectLst>
          <a:outerShdw blurRad="38100" dist="23000" dir="5400000" algn="ctr" rotWithShape="0">
            <a:srgbClr val="000000">
              <a:alpha val="34999"/>
            </a:srgbClr>
          </a:outerShdw>
        </a:effectLst>
      </a:spPr>
      <a:bodyPr vert="horz" wrap="square" lIns="45720" tIns="45720" rIns="4572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O" altLang="es-CO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Calibri" pitchFamily="34" charset="0"/>
            <a:ea typeface="Calibri" pitchFamily="34" charset="0"/>
            <a:cs typeface="Calibri" pitchFamily="34" charset="0"/>
            <a:sym typeface="Calibri" pitchFamily="34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Presentacion_dane2013_marzo4</Template>
  <TotalTime>12494</TotalTime>
  <Words>463</Words>
  <Application>Microsoft Office PowerPoint</Application>
  <PresentationFormat>Presentación en pantalla (4:3)</PresentationFormat>
  <Paragraphs>77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20</vt:i4>
      </vt:variant>
    </vt:vector>
  </HeadingPairs>
  <TitlesOfParts>
    <vt:vector size="25" baseType="lpstr">
      <vt:lpstr>1_Presentacion_dane2013_marzo4</vt:lpstr>
      <vt:lpstr>3_Default - Default</vt:lpstr>
      <vt:lpstr>4_Default - Default</vt:lpstr>
      <vt:lpstr>5_Default - Default</vt:lpstr>
      <vt:lpstr>6_Default - Default</vt:lpstr>
      <vt:lpstr>Mercado Laboral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Jenny Carolina Hernandez</cp:lastModifiedBy>
  <cp:revision>971</cp:revision>
  <cp:lastPrinted>2015-04-14T14:37:37Z</cp:lastPrinted>
  <dcterms:created xsi:type="dcterms:W3CDTF">2012-08-27T13:39:03Z</dcterms:created>
  <dcterms:modified xsi:type="dcterms:W3CDTF">2016-07-29T13:44:51Z</dcterms:modified>
</cp:coreProperties>
</file>