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03/08/2016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03/08/2016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4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8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36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1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7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21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661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025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268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9942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920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92577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4271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595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6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3161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4491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8592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5791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4548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03113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73595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87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3181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00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7510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661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744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090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894933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5651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719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388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729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203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21048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8112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4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9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235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34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059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581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323528" y="5039271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528" y="5238700"/>
            <a:ext cx="88204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171450" indent="-171450">
              <a:spcBef>
                <a:spcPct val="0"/>
              </a:spcBef>
            </a:pPr>
            <a:r>
              <a:rPr lang="es-ES" altLang="es-CO" sz="1100" dirty="0" smtClean="0"/>
              <a:t>Otras </a:t>
            </a:r>
            <a:r>
              <a:rPr lang="es-ES" altLang="es-CO" sz="1100" dirty="0"/>
              <a:t>ramas: Agricultura, ganadería, caza, silvicultura y pesca; explotación de minas y canteras, suministro de electricidad, gas y agua e </a:t>
            </a:r>
            <a:endParaRPr lang="es-ES" altLang="es-CO" sz="1100" dirty="0" smtClean="0"/>
          </a:p>
          <a:p>
            <a:pPr>
              <a:spcBef>
                <a:spcPct val="0"/>
              </a:spcBef>
              <a:buNone/>
            </a:pPr>
            <a:r>
              <a:rPr lang="es-ES" altLang="es-CO" sz="1100" dirty="0" smtClean="0"/>
              <a:t>Intermediación </a:t>
            </a:r>
            <a:r>
              <a:rPr lang="es-ES" altLang="es-CO" sz="1100" dirty="0"/>
              <a:t>financiera.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100" dirty="0"/>
              <a:t>Nota: La suma de las participaciones puede diferir de 100%  por la no inclusión de la categoría “no informa” y por efecto de decimales.</a:t>
            </a:r>
            <a:r>
              <a:rPr lang="es-ES" altLang="es-CO" sz="1100" dirty="0"/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7951749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96131" y="1432223"/>
            <a:ext cx="7551737" cy="343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620688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847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85800" y="5153819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403883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0707" y="1610272"/>
            <a:ext cx="6911381" cy="3562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33523829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9269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30052" y="5373448"/>
            <a:ext cx="8064896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 </a:t>
            </a:r>
            <a:r>
              <a:rPr lang="es-ES" altLang="es-CO" sz="1100" dirty="0" smtClean="0">
                <a:latin typeface="+mj-lt"/>
              </a:rPr>
              <a:t> ^ Obrero</a:t>
            </a:r>
            <a:r>
              <a:rPr lang="es-ES" altLang="es-CO" sz="1100" dirty="0">
                <a:latin typeface="+mj-lt"/>
              </a:rPr>
              <a:t>, empleado particular incluye al Jornalero o </a:t>
            </a:r>
            <a:r>
              <a:rPr lang="es-ES" altLang="es-CO" sz="1100" dirty="0" smtClean="0">
                <a:latin typeface="+mj-lt"/>
              </a:rPr>
              <a:t>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dirty="0" smtClean="0">
                <a:latin typeface="+mj-lt"/>
              </a:rPr>
              <a:t>  * </a:t>
            </a:r>
            <a:r>
              <a:rPr lang="es-ES" altLang="es-CO" sz="1100" dirty="0">
                <a:latin typeface="+mj-lt"/>
              </a:rPr>
              <a:t>Trabajador sin remuneración incluye a los trabajadores familiares sin remuneración y a los trabajadores sin remuneración en empresas </a:t>
            </a:r>
            <a:r>
              <a:rPr lang="es-ES" altLang="es-CO" sz="1100" dirty="0" smtClean="0">
                <a:latin typeface="+mj-lt"/>
              </a:rPr>
              <a:t>   de </a:t>
            </a:r>
            <a:r>
              <a:rPr lang="es-ES" altLang="es-CO" sz="1100" dirty="0">
                <a:latin typeface="+mj-lt"/>
              </a:rPr>
              <a:t>otros </a:t>
            </a:r>
            <a:r>
              <a:rPr lang="es-ES" altLang="es-CO" sz="1100" dirty="0" smtClean="0">
                <a:latin typeface="+mj-lt"/>
              </a:rPr>
              <a:t>hogares.</a:t>
            </a:r>
            <a:endParaRPr lang="es-ES" altLang="es-CO" sz="1100" dirty="0">
              <a:latin typeface="+mj-lt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2930" y="51063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6942739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1878" y="1660849"/>
            <a:ext cx="7826375" cy="34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2" y="692696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28923" y="5337066"/>
            <a:ext cx="762927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^ Empleado particular incluye  Jornalero y peón.</a:t>
            </a:r>
          </a:p>
          <a:p>
            <a:pPr eaLnBrk="1" hangingPunct="1">
              <a:spcBef>
                <a:spcPct val="50000"/>
              </a:spcBef>
              <a:buNone/>
              <a:defRPr/>
            </a:pPr>
            <a:r>
              <a:rPr lang="es-ES" altLang="es-CO" sz="1050" dirty="0"/>
              <a:t>* Trabajador sin remuneración incluye a los trabajadores familiares sin remuneración y a los trabajadores sin remuneración en empresas de otros hogares.</a:t>
            </a: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s-ES" altLang="es-CO" sz="1050" dirty="0" smtClean="0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903287" y="50950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16841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81856" y="1667669"/>
            <a:ext cx="7380287" cy="3484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2513163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4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5434" y="5517232"/>
            <a:ext cx="78529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dirty="0">
                <a:latin typeface="+mj-lt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16930" y="5283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843809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56679" y="1432973"/>
            <a:ext cx="6639657" cy="3750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98166" y="57165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9088942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24796" y="2031553"/>
            <a:ext cx="5878508" cy="376773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20688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población ocupada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13 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Cartagena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trimestre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bril - junio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Cartagena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83439652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1773238"/>
            <a:ext cx="6691312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120339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0800"/>
            <a:ext cx="648072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Bolívar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7346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29088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60438" y="1676400"/>
            <a:ext cx="729615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3549104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63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Cartagena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6108307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39763" y="1844675"/>
            <a:ext cx="7756525" cy="3313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- junio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2016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3096344" y="5022877"/>
            <a:ext cx="5724128" cy="2063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672753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26680" y="260648"/>
            <a:ext cx="5765800" cy="5883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947738"/>
            <a:ext cx="64087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- junio (2007 - 2016)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064947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14388" y="2063750"/>
            <a:ext cx="7516812" cy="3548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2012 - 2016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4197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7287253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77950" y="1570038"/>
            <a:ext cx="6329363" cy="396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- junio (2015 - 2016)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9758955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95536" y="2565400"/>
            <a:ext cx="8064896" cy="2125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10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2016 </a:t>
            </a:r>
          </a:p>
        </p:txBody>
      </p:sp>
    </p:spTree>
    <p:extLst>
      <p:ext uri="{BB962C8B-B14F-4D97-AF65-F5344CB8AC3E}">
        <p14:creationId xmlns:p14="http://schemas.microsoft.com/office/powerpoint/2010/main" val="23054807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13992</TotalTime>
  <Words>456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932</cp:revision>
  <cp:lastPrinted>2016-05-25T19:25:07Z</cp:lastPrinted>
  <dcterms:created xsi:type="dcterms:W3CDTF">2012-08-27T13:39:03Z</dcterms:created>
  <dcterms:modified xsi:type="dcterms:W3CDTF">2016-08-03T22:26:34Z</dcterms:modified>
</cp:coreProperties>
</file>