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3709" r:id="rId5"/>
  </p:sldMasterIdLst>
  <p:notesMasterIdLst>
    <p:notesMasterId r:id="rId26"/>
  </p:notesMasterIdLst>
  <p:handoutMasterIdLst>
    <p:handoutMasterId r:id="rId27"/>
  </p:handoutMasterIdLst>
  <p:sldIdLst>
    <p:sldId id="722" r:id="rId6"/>
    <p:sldId id="723" r:id="rId7"/>
    <p:sldId id="705" r:id="rId8"/>
    <p:sldId id="704" r:id="rId9"/>
    <p:sldId id="706" r:id="rId10"/>
    <p:sldId id="707" r:id="rId11"/>
    <p:sldId id="708" r:id="rId12"/>
    <p:sldId id="724" r:id="rId13"/>
    <p:sldId id="725" r:id="rId14"/>
    <p:sldId id="711" r:id="rId15"/>
    <p:sldId id="712" r:id="rId16"/>
    <p:sldId id="726" r:id="rId17"/>
    <p:sldId id="714" r:id="rId18"/>
    <p:sldId id="715" r:id="rId19"/>
    <p:sldId id="728" r:id="rId20"/>
    <p:sldId id="717" r:id="rId21"/>
    <p:sldId id="718" r:id="rId22"/>
    <p:sldId id="721" r:id="rId23"/>
    <p:sldId id="719" r:id="rId24"/>
    <p:sldId id="729" r:id="rId25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86323" autoAdjust="0"/>
  </p:normalViewPr>
  <p:slideViewPr>
    <p:cSldViewPr>
      <p:cViewPr varScale="1">
        <p:scale>
          <a:sx n="74" d="100"/>
          <a:sy n="74" d="100"/>
        </p:scale>
        <p:origin x="-13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4A8F2370-C234-4BA4-B9A1-A7709F18A477}" type="datetimeFigureOut">
              <a:rPr lang="es-ES"/>
              <a:pPr>
                <a:defRPr/>
              </a:pPr>
              <a:t>03/08/2016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2372BBC2-7EA5-4BB7-809B-BF9BE019115E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1400493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9F5C4F69-76C6-47BF-8815-71735EC149A0}" type="datetimeFigureOut">
              <a:rPr lang="es-ES"/>
              <a:pPr>
                <a:defRPr/>
              </a:pPr>
              <a:t>03/08/2016</a:t>
            </a:fld>
            <a:endParaRPr lang="es-E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8889860B-161B-4BC7-8573-3D54C7568139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26492799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1C560AC9-08EE-42E9-B6C9-5A5B88D8B2A6}" type="slidenum">
              <a:rPr lang="es-ES" altLang="es-CO" smtClean="0"/>
              <a:pPr/>
              <a:t>11</a:t>
            </a:fld>
            <a:endParaRPr lang="es-ES" altLang="es-CO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D11CDA5B-7C51-46F2-9579-AE4FE0DAD5EE}" type="slidenum">
              <a:rPr lang="es-ES" altLang="es-CO" smtClean="0"/>
              <a:pPr/>
              <a:t>14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C577FEE4-8409-4EC2-8C3A-3CCAD4C011E0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70743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80DCE6D-6149-48E0-A3C3-0636E710F99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02758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474FF1F-C279-415C-863E-EA6E50163FE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380880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9CF14E89-5360-4F27-8D7E-BF6C7E356D8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474904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A5F682C-F2D0-4415-A154-F14AC81C93F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75043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D49105BC-893E-41BF-88A3-98EEA964471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63520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8F1A618-B53B-448F-AF20-27D67649785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889145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207CE18-A4B4-426D-9DD4-92C900F859D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81714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80E35EA-02F6-4AE1-907E-6F1AE7F3FAF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5392195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7DF5F86F-25E4-40C7-AA7D-652BEB3F38A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998973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1791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28574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503839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819662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173890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591837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07113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49376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651131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592892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60400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49861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554804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130BE78-381F-4611-A31C-EAFE1265178A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689569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3B259F0-21A2-4228-B297-BCF8D9C1E42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2006562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30B3E05-ACE0-4A90-BAC2-E6C4B470F32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721661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6CF20A75-1BC7-47D5-8DFB-9F2D69F58122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664702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B929992-0E38-49C6-92CD-0B95D93B094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352831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588A16EB-A28E-4AE2-8652-9682D2286E70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5456122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BA8B2C1-1A25-4660-BE63-FDC456C854A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964942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0EAED7E-9170-4AF9-8A10-25913231E48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6334189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DB7A6C3-73F8-4485-AE4D-27E1A859B9D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8204637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D064BEC-9CF7-4880-B082-D9B125114F4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15653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35448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DBAFBBF8-03C3-492D-93DE-0E1E0BB8ADC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320498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03846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83247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37471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450187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83969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234587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648334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77918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51830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999558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8015665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94650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877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083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00964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F16C0DC-2FE6-41F6-A92F-F71DEA43C1F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749919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351773D-839D-4FE3-A234-7F4B2BF60A77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36298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269" r:id="rId1"/>
    <p:sldLayoutId id="2147487270" r:id="rId2"/>
    <p:sldLayoutId id="2147487271" r:id="rId3"/>
    <p:sldLayoutId id="2147487272" r:id="rId4"/>
    <p:sldLayoutId id="2147487273" r:id="rId5"/>
    <p:sldLayoutId id="2147487274" r:id="rId6"/>
    <p:sldLayoutId id="2147487275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D28FFBE7-0879-46EE-ABAA-CB677E3DCF9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98" r:id="rId1"/>
    <p:sldLayoutId id="2147487299" r:id="rId2"/>
    <p:sldLayoutId id="2147487300" r:id="rId3"/>
    <p:sldLayoutId id="2147487301" r:id="rId4"/>
    <p:sldLayoutId id="2147487302" r:id="rId5"/>
    <p:sldLayoutId id="2147487303" r:id="rId6"/>
    <p:sldLayoutId id="2147487304" r:id="rId7"/>
    <p:sldLayoutId id="2147487305" r:id="rId8"/>
    <p:sldLayoutId id="2147487306" r:id="rId9"/>
    <p:sldLayoutId id="2147487307" r:id="rId10"/>
    <p:sldLayoutId id="214748730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76" r:id="rId1"/>
    <p:sldLayoutId id="2147487277" r:id="rId2"/>
    <p:sldLayoutId id="2147487278" r:id="rId3"/>
    <p:sldLayoutId id="2147487279" r:id="rId4"/>
    <p:sldLayoutId id="2147487280" r:id="rId5"/>
    <p:sldLayoutId id="2147487281" r:id="rId6"/>
    <p:sldLayoutId id="2147487282" r:id="rId7"/>
    <p:sldLayoutId id="2147487283" r:id="rId8"/>
    <p:sldLayoutId id="2147487284" r:id="rId9"/>
    <p:sldLayoutId id="2147487285" r:id="rId10"/>
    <p:sldLayoutId id="214748728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89F5839D-5827-4B4A-9C4A-FBE35385761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309" r:id="rId1"/>
    <p:sldLayoutId id="2147487310" r:id="rId2"/>
    <p:sldLayoutId id="2147487311" r:id="rId3"/>
    <p:sldLayoutId id="2147487312" r:id="rId4"/>
    <p:sldLayoutId id="2147487313" r:id="rId5"/>
    <p:sldLayoutId id="2147487314" r:id="rId6"/>
    <p:sldLayoutId id="2147487315" r:id="rId7"/>
    <p:sldLayoutId id="2147487316" r:id="rId8"/>
    <p:sldLayoutId id="2147487317" r:id="rId9"/>
    <p:sldLayoutId id="2147487318" r:id="rId10"/>
    <p:sldLayoutId id="2147487319" r:id="rId11"/>
    <p:sldLayoutId id="2147487320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87" r:id="rId1"/>
    <p:sldLayoutId id="2147487288" r:id="rId2"/>
    <p:sldLayoutId id="2147487289" r:id="rId3"/>
    <p:sldLayoutId id="2147487290" r:id="rId4"/>
    <p:sldLayoutId id="2147487291" r:id="rId5"/>
    <p:sldLayoutId id="2147487292" r:id="rId6"/>
    <p:sldLayoutId id="2147487293" r:id="rId7"/>
    <p:sldLayoutId id="2147487294" r:id="rId8"/>
    <p:sldLayoutId id="2147487295" r:id="rId9"/>
    <p:sldLayoutId id="2147487296" r:id="rId10"/>
    <p:sldLayoutId id="214748729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87788"/>
            <a:ext cx="4086225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>
                <a:solidFill>
                  <a:srgbClr val="B601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Valledupar</a:t>
            </a:r>
            <a:endParaRPr lang="es-ES" sz="4400" b="1" dirty="0" smtClean="0">
              <a:solidFill>
                <a:srgbClr val="B6014C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225550" y="549275"/>
            <a:ext cx="68770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1006475" y="50847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5303838"/>
            <a:ext cx="9251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20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r>
              <a:rPr lang="es-CO" altLang="es-CO" sz="1200">
                <a:latin typeface="Arial Narrow" pitchFamily="34" charset="0"/>
                <a:cs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>
                <a:latin typeface="Arial Narrow" pitchFamily="34" charset="0"/>
                <a:cs typeface="Calibri" pitchFamily="34" charset="0"/>
              </a:rPr>
              <a:t>  </a:t>
            </a:r>
          </a:p>
          <a:p>
            <a:endParaRPr lang="es-ES" altLang="es-CO" sz="1200">
              <a:latin typeface="Arial Narrow" pitchFamily="34" charset="0"/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11295035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1513" y="1319213"/>
            <a:ext cx="7999412" cy="369411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81756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619672" y="476672"/>
            <a:ext cx="6083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ramas de actividad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825500" y="5516563"/>
            <a:ext cx="7850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>
                <a:cs typeface="Calibri" pitchFamily="34" charset="0"/>
              </a:rPr>
              <a:t>Otras ramas: Agricultura, ganadería, caza, silvicultura y pesca; explotación de minas y canteras; suministro de electricidad, gas y agua e intermediación financiera </a:t>
            </a:r>
          </a:p>
        </p:txBody>
      </p:sp>
      <p:sp>
        <p:nvSpPr>
          <p:cNvPr id="39941" name="5 CuadroTexto"/>
          <p:cNvSpPr txBox="1">
            <a:spLocks noChangeArrowheads="1"/>
          </p:cNvSpPr>
          <p:nvPr/>
        </p:nvSpPr>
        <p:spPr bwMode="auto">
          <a:xfrm>
            <a:off x="885825" y="5327650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3429883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552" y="1556792"/>
            <a:ext cx="7707312" cy="353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Abril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– junio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295400" y="404664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1331913" y="51022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5013190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8488" y="1412776"/>
            <a:ext cx="7537450" cy="362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1187450" y="5364163"/>
            <a:ext cx="7705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" altLang="es-CO" sz="1200">
                <a:latin typeface="Arial Narrow" pitchFamily="34" charset="0"/>
                <a:cs typeface="Calibri" pitchFamily="34" charset="0"/>
              </a:rPr>
              <a:t>Otras posicionesº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4762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742888" y="476250"/>
            <a:ext cx="6048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586105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>
              <a:cs typeface="Calibri" pitchFamily="34" charset="0"/>
            </a:endParaRPr>
          </a:p>
        </p:txBody>
      </p:sp>
      <p:sp>
        <p:nvSpPr>
          <p:cNvPr id="43013" name="8 CuadroTexto"/>
          <p:cNvSpPr txBox="1">
            <a:spLocks noChangeArrowheads="1"/>
          </p:cNvSpPr>
          <p:nvPr/>
        </p:nvSpPr>
        <p:spPr bwMode="auto">
          <a:xfrm>
            <a:off x="1049338" y="499903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>
                <a:cs typeface="Calibri" pitchFamily="34" charset="0"/>
              </a:rPr>
              <a:t>Fuente: DANE - GEIH</a:t>
            </a:r>
            <a:endParaRPr lang="es-ES" altLang="es-CO" sz="12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2027460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90774" y="1484784"/>
            <a:ext cx="7546975" cy="337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Text Box 6"/>
          <p:cNvSpPr txBox="1">
            <a:spLocks noChangeArrowheads="1"/>
          </p:cNvSpPr>
          <p:nvPr/>
        </p:nvSpPr>
        <p:spPr bwMode="auto">
          <a:xfrm>
            <a:off x="757238" y="5297488"/>
            <a:ext cx="81359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" altLang="es-CO" sz="1200">
                <a:latin typeface="Arial Narrow" pitchFamily="34" charset="0"/>
                <a:cs typeface="Calibri" pitchFamily="34" charset="0"/>
              </a:rPr>
              <a:t>Otras posicionesº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Abril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– junio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54927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s-E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259632" y="366713"/>
            <a:ext cx="68754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según tipo de actividad 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039813" y="5354638"/>
            <a:ext cx="7635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200">
                <a:latin typeface="Arial Narrow" pitchFamily="34" charset="0"/>
                <a:cs typeface="Calibri" pitchFamily="34" charset="0"/>
              </a:rPr>
              <a:t>Nota: 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45061" name="5 CuadroTexto"/>
          <p:cNvSpPr txBox="1">
            <a:spLocks noChangeArrowheads="1"/>
          </p:cNvSpPr>
          <p:nvPr/>
        </p:nvSpPr>
        <p:spPr bwMode="auto">
          <a:xfrm>
            <a:off x="1042988" y="5138738"/>
            <a:ext cx="14049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1533416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90898" y="1412776"/>
            <a:ext cx="6212929" cy="3574081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2374900" y="5410200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8557365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98663" y="1903413"/>
            <a:ext cx="5524500" cy="354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1 Rectángulo"/>
          <p:cNvSpPr>
            <a:spLocks noChangeArrowheads="1"/>
          </p:cNvSpPr>
          <p:nvPr/>
        </p:nvSpPr>
        <p:spPr bwMode="auto">
          <a:xfrm>
            <a:off x="1043608" y="548680"/>
            <a:ext cx="75612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Proporción del empleo informal en la población ocupada</a:t>
            </a:r>
          </a:p>
          <a:p>
            <a:pPr algn="ctr"/>
            <a:r>
              <a:rPr lang="es-CO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Valledupar</a:t>
            </a:r>
          </a:p>
          <a:p>
            <a:pPr algn="ctr"/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Abril – junio </a:t>
            </a:r>
            <a:r>
              <a:rPr lang="es-CO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(2015 </a:t>
            </a:r>
            <a:r>
              <a:rPr lang="es-CO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</a:t>
            </a:r>
            <a:r>
              <a:rPr lang="es-CO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2016)</a:t>
            </a:r>
            <a:endParaRPr lang="es-CO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trabajo e indicadores de mercado laboral</a:t>
            </a:r>
          </a:p>
          <a:p>
            <a:pPr algn="ctr" eaLnBrk="1" hangingPunct="1"/>
            <a:r>
              <a:rPr lang="es-CO" altLang="es-CO" sz="2000" b="1">
                <a:solidFill>
                  <a:srgbClr val="CC0066"/>
                </a:solidFill>
                <a:cs typeface="Calibri" pitchFamily="34" charset="0"/>
              </a:rPr>
              <a:t>Valledupar</a:t>
            </a:r>
            <a:endParaRPr lang="es-CO" altLang="es-CO" sz="2000" i="1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/>
            <a:endParaRPr lang="es-CO" altLang="es-CO" sz="2000">
              <a:solidFill>
                <a:srgbClr val="CC0066"/>
              </a:solidFill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2299761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76313" y="1628775"/>
            <a:ext cx="6691312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2810801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43608" y="3862388"/>
            <a:ext cx="6624736" cy="194310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Cesar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2007 - 2015</a:t>
            </a:r>
          </a:p>
          <a:p>
            <a:pPr algn="ctr" eaLnBrk="1" hangingPunct="1"/>
            <a:endParaRPr lang="es-CO" altLang="es-CO" sz="2400">
              <a:solidFill>
                <a:srgbClr val="CC0066"/>
              </a:solidFill>
              <a:cs typeface="Calibri" pitchFamily="34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6497664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0438" y="1714500"/>
            <a:ext cx="72961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303904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Abril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– junio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4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Valledupar – 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9354185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35013" y="1989138"/>
            <a:ext cx="783748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-107950" y="2408238"/>
            <a:ext cx="3240088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Indicadores de mercado laboral por ciudad</a:t>
            </a:r>
          </a:p>
          <a:p>
            <a:pPr algn="ctr"/>
            <a:endParaRPr lang="es-ES" altLang="es-CO" sz="11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 </a:t>
            </a: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Abril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junio 2016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911475" y="2484834"/>
            <a:ext cx="6092825" cy="20796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32774" name="1 CuadroTexto"/>
          <p:cNvSpPr txBox="1">
            <a:spLocks noChangeArrowheads="1"/>
          </p:cNvSpPr>
          <p:nvPr/>
        </p:nvSpPr>
        <p:spPr bwMode="auto">
          <a:xfrm>
            <a:off x="3635375" y="6021288"/>
            <a:ext cx="5400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/>
            <a:r>
              <a:rPr lang="es-CO" altLang="es-CO" sz="1000" dirty="0">
                <a:cs typeface="Calibri" pitchFamily="34" charset="0"/>
              </a:rPr>
              <a:t>(+) (-): Aumento o disminución de la TD de cada ciudad frente al mismo trimestre del año anterior. </a:t>
            </a:r>
          </a:p>
          <a:p>
            <a:pPr algn="just"/>
            <a:r>
              <a:rPr lang="es-CO" altLang="es-CO" sz="1000" dirty="0">
                <a:cs typeface="Calibri" pitchFamily="34" charset="0"/>
              </a:rPr>
              <a:t>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69421484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87675" y="292100"/>
            <a:ext cx="6156325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6 CuadroTexto"/>
          <p:cNvSpPr txBox="1">
            <a:spLocks noChangeArrowheads="1"/>
          </p:cNvSpPr>
          <p:nvPr/>
        </p:nvSpPr>
        <p:spPr bwMode="auto">
          <a:xfrm>
            <a:off x="422275" y="4509120"/>
            <a:ext cx="22494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871538" indent="-414338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409700" indent="-4953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924050" indent="-5524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381250" indent="-5524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8384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32956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7528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42100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900" dirty="0">
                <a:solidFill>
                  <a:schemeClr val="tx1"/>
                </a:solidFill>
                <a:latin typeface="Arial" charset="0"/>
                <a:cs typeface="Arial" charset="0"/>
              </a:rPr>
              <a:t>*El total de las 23 ciudades no incluye San Andrés por tener una distribución de la muestra diferente. </a:t>
            </a:r>
            <a:r>
              <a:rPr lang="es-CO" altLang="es-CO" sz="9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Los resultados presentados para San Andrés corresponden al período enero –  junio 2016</a:t>
            </a:r>
            <a:endParaRPr lang="es-CO" altLang="es-CO" sz="9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1441450" y="2576513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76375" y="404813"/>
            <a:ext cx="6408738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charset="0"/>
              <a:buNone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Valledupar</a:t>
            </a:r>
            <a:endParaRPr lang="es-ES" altLang="es-CO" sz="1600" b="1" dirty="0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/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Abril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junio (</a:t>
            </a: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2010 – 2016)</a:t>
            </a:r>
          </a:p>
        </p:txBody>
      </p:sp>
      <p:sp>
        <p:nvSpPr>
          <p:cNvPr id="33796" name="5 CuadroTexto"/>
          <p:cNvSpPr txBox="1">
            <a:spLocks noChangeArrowheads="1"/>
          </p:cNvSpPr>
          <p:nvPr/>
        </p:nvSpPr>
        <p:spPr bwMode="auto">
          <a:xfrm>
            <a:off x="1835150" y="5589588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9562736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36625" y="1649413"/>
            <a:ext cx="7469188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92188" y="404813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Valledupar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Trimestres móviles 2012 - 2016 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798638" y="56610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2676836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5713" y="1568450"/>
            <a:ext cx="6851650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908175" y="620713"/>
            <a:ext cx="5903913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Valledupar</a:t>
            </a:r>
            <a:endParaRPr lang="es-ES" altLang="es-CO" sz="16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altLang="es-CO" sz="22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Abril </a:t>
            </a: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– junio </a:t>
            </a:r>
            <a: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(2015 – 2016)</a:t>
            </a:r>
            <a:br>
              <a:rPr lang="es-ES" sz="22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6830883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0538" y="2420938"/>
            <a:ext cx="8304212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24944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 dirty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Abril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– junio 2016</a:t>
            </a:r>
            <a:endParaRPr lang="es-ES" altLang="es-CO" sz="2400" dirty="0">
              <a:solidFill>
                <a:srgbClr val="000000"/>
              </a:solidFill>
              <a:cs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12813</TotalTime>
  <Words>505</Words>
  <Application>Microsoft Office PowerPoint</Application>
  <PresentationFormat>Presentación en pantalla (4:3)</PresentationFormat>
  <Paragraphs>79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Diego Alejandro Martinez Jimenez</cp:lastModifiedBy>
  <cp:revision>972</cp:revision>
  <cp:lastPrinted>2016-07-25T15:04:13Z</cp:lastPrinted>
  <dcterms:created xsi:type="dcterms:W3CDTF">2012-08-27T13:39:03Z</dcterms:created>
  <dcterms:modified xsi:type="dcterms:W3CDTF">2016-08-03T14:23:24Z</dcterms:modified>
</cp:coreProperties>
</file>