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  <p:sldMasterId id="2147483783" r:id="rId2"/>
    <p:sldMasterId id="2147483795" r:id="rId3"/>
    <p:sldMasterId id="2147483807" r:id="rId4"/>
    <p:sldMasterId id="2147484104" r:id="rId5"/>
  </p:sldMasterIdLst>
  <p:notesMasterIdLst>
    <p:notesMasterId r:id="rId22"/>
  </p:notesMasterIdLst>
  <p:handoutMasterIdLst>
    <p:handoutMasterId r:id="rId23"/>
  </p:handoutMasterIdLst>
  <p:sldIdLst>
    <p:sldId id="323" r:id="rId6"/>
    <p:sldId id="324" r:id="rId7"/>
    <p:sldId id="317" r:id="rId8"/>
    <p:sldId id="332" r:id="rId9"/>
    <p:sldId id="305" r:id="rId10"/>
    <p:sldId id="316" r:id="rId11"/>
    <p:sldId id="330" r:id="rId12"/>
    <p:sldId id="327" r:id="rId13"/>
    <p:sldId id="308" r:id="rId14"/>
    <p:sldId id="309" r:id="rId15"/>
    <p:sldId id="328" r:id="rId16"/>
    <p:sldId id="311" r:id="rId17"/>
    <p:sldId id="312" r:id="rId18"/>
    <p:sldId id="329" r:id="rId19"/>
    <p:sldId id="314" r:id="rId20"/>
    <p:sldId id="331" r:id="rId21"/>
  </p:sldIdLst>
  <p:sldSz cx="9144000" cy="6858000" type="screen4x3"/>
  <p:notesSz cx="9144000" cy="6980238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A0049"/>
    <a:srgbClr val="990033"/>
    <a:srgbClr val="A50021"/>
    <a:srgbClr val="60002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D27102A9-8310-4765-A935-A1911B00CA55}" styleName="Estilo claro 1 - Acento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0E3FDE45-AF77-4B5C-9715-49D594BDF05E}" styleName="Estilo claro 1 - Acento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B4B98B0-60AC-42C2-AFA5-B58CD77FA1E5}" styleName="Estilo claro 1 - Acent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8D230F3-CF80-4859-8CE7-A43EE81993B5}" styleName="Estilo claro 1 - Acento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5869" autoAdjust="0"/>
  </p:normalViewPr>
  <p:slideViewPr>
    <p:cSldViewPr>
      <p:cViewPr>
        <p:scale>
          <a:sx n="75" d="100"/>
          <a:sy n="75" d="100"/>
        </p:scale>
        <p:origin x="-123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90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90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2BA033D8-E231-412F-93C7-B018DA59F4D2}" type="datetimeFigureOut">
              <a:rPr lang="es-CO"/>
              <a:pPr>
                <a:defRPr/>
              </a:pPr>
              <a:t>03/08/2016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6630015"/>
            <a:ext cx="3962400" cy="349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5179484" y="6630015"/>
            <a:ext cx="3962400" cy="349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5868A462-857A-4733-9C90-59D06AEAC72A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885172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90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90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EE8974E9-362F-4884-9F00-894FE78099FA}" type="datetimeFigureOut">
              <a:rPr lang="es-CO"/>
              <a:pPr>
                <a:defRPr/>
              </a:pPr>
              <a:t>03/08/2016</a:t>
            </a:fld>
            <a:endParaRPr lang="es-CO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2827338" y="523875"/>
            <a:ext cx="3489325" cy="26177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CO" noProof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914400" y="3315613"/>
            <a:ext cx="7315200" cy="314110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s-CO" noProof="0" smtClean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6630015"/>
            <a:ext cx="3962400" cy="349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5179484" y="6630015"/>
            <a:ext cx="3962400" cy="349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4FBE0896-F4CF-4E98-B0DF-912A82B9432E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885817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2828925" y="523875"/>
            <a:ext cx="3486150" cy="26162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CO" altLang="es-CO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s-CO" altLang="es-CO" smtClean="0"/>
              <a:t>FALTA</a:t>
            </a:r>
          </a:p>
          <a:p>
            <a:endParaRPr lang="es-CO" altLang="es-CO" smtClean="0"/>
          </a:p>
        </p:txBody>
      </p:sp>
      <p:sp>
        <p:nvSpPr>
          <p:cNvPr id="4813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6F6B6403-3BEE-41E9-98DD-51084FB7904A}" type="slidenum">
              <a:rPr lang="es-ES" altLang="es-CO" smtClean="0">
                <a:cs typeface="Arial" pitchFamily="34" charset="0"/>
              </a:rPr>
              <a:pPr eaLnBrk="1" hangingPunct="1">
                <a:spcBef>
                  <a:spcPct val="0"/>
                </a:spcBef>
              </a:pPr>
              <a:t>5</a:t>
            </a:fld>
            <a:endParaRPr lang="es-ES" altLang="es-CO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2828925" y="523875"/>
            <a:ext cx="3486150" cy="26162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 txBox="1">
            <a:spLocks noGrp="1" noChangeArrowheads="1"/>
          </p:cNvSpPr>
          <p:nvPr/>
        </p:nvSpPr>
        <p:spPr bwMode="auto">
          <a:xfrm>
            <a:off x="5179484" y="6630015"/>
            <a:ext cx="3962400" cy="349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374FEDE7-E064-4739-92D0-CB6C4F760EA9}" type="slidenum">
              <a:rPr lang="es-ES" altLang="es-CO"/>
              <a:pPr algn="r" eaLnBrk="1" hangingPunct="1">
                <a:spcBef>
                  <a:spcPct val="0"/>
                </a:spcBef>
              </a:pPr>
              <a:t>9</a:t>
            </a:fld>
            <a:endParaRPr lang="es-ES" altLang="es-CO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2830513" y="523875"/>
            <a:ext cx="3487737" cy="26162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 txBox="1">
            <a:spLocks noGrp="1" noChangeArrowheads="1"/>
          </p:cNvSpPr>
          <p:nvPr/>
        </p:nvSpPr>
        <p:spPr bwMode="auto">
          <a:xfrm>
            <a:off x="5179484" y="6630015"/>
            <a:ext cx="3962400" cy="349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36B3ABD4-40FA-46D5-8FA8-92DBD7687FCD}" type="slidenum">
              <a:rPr lang="es-ES" altLang="es-CO"/>
              <a:pPr algn="r" eaLnBrk="1" hangingPunct="1">
                <a:spcBef>
                  <a:spcPct val="0"/>
                </a:spcBef>
              </a:pPr>
              <a:t>10</a:t>
            </a:fld>
            <a:endParaRPr lang="es-ES" altLang="es-CO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2830513" y="523875"/>
            <a:ext cx="3487737" cy="26162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 txBox="1">
            <a:spLocks noGrp="1" noChangeArrowheads="1"/>
          </p:cNvSpPr>
          <p:nvPr/>
        </p:nvSpPr>
        <p:spPr bwMode="auto">
          <a:xfrm>
            <a:off x="5179484" y="6630015"/>
            <a:ext cx="3962400" cy="349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C9F8A336-9AC1-4410-BF97-484F55ECB181}" type="slidenum">
              <a:rPr lang="es-ES" altLang="es-CO"/>
              <a:pPr algn="r" eaLnBrk="1" hangingPunct="1">
                <a:spcBef>
                  <a:spcPct val="0"/>
                </a:spcBef>
              </a:pPr>
              <a:t>12</a:t>
            </a:fld>
            <a:endParaRPr lang="es-ES" altLang="es-CO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2830513" y="523875"/>
            <a:ext cx="3487737" cy="26162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 txBox="1">
            <a:spLocks noGrp="1" noChangeArrowheads="1"/>
          </p:cNvSpPr>
          <p:nvPr/>
        </p:nvSpPr>
        <p:spPr bwMode="auto">
          <a:xfrm>
            <a:off x="5179484" y="6630015"/>
            <a:ext cx="3962400" cy="349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60554AA6-E753-4F66-B9FC-1C9D436A488B}" type="slidenum">
              <a:rPr lang="es-ES" altLang="es-CO"/>
              <a:pPr algn="r" eaLnBrk="1" hangingPunct="1">
                <a:spcBef>
                  <a:spcPct val="0"/>
                </a:spcBef>
              </a:pPr>
              <a:t>13</a:t>
            </a:fld>
            <a:endParaRPr lang="es-ES" altLang="es-CO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2830513" y="523875"/>
            <a:ext cx="3487737" cy="26162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 txBox="1">
            <a:spLocks noGrp="1" noChangeArrowheads="1"/>
          </p:cNvSpPr>
          <p:nvPr/>
        </p:nvSpPr>
        <p:spPr bwMode="auto">
          <a:xfrm>
            <a:off x="5179484" y="6630015"/>
            <a:ext cx="3962400" cy="349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809AFA20-C3CF-4824-A70C-5163197CD8D9}" type="slidenum">
              <a:rPr lang="es-ES" altLang="es-CO"/>
              <a:pPr algn="r" eaLnBrk="1" hangingPunct="1">
                <a:spcBef>
                  <a:spcPct val="0"/>
                </a:spcBef>
              </a:pPr>
              <a:t>15</a:t>
            </a:fld>
            <a:endParaRPr lang="es-ES" altLang="es-CO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2830513" y="523875"/>
            <a:ext cx="3487737" cy="26162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915615" y="260648"/>
            <a:ext cx="5680721" cy="434479"/>
          </a:xfrm>
        </p:spPr>
        <p:txBody>
          <a:bodyPr>
            <a:normAutofit/>
          </a:bodyPr>
          <a:lstStyle>
            <a:lvl1pPr algn="ctr">
              <a:lnSpc>
                <a:spcPts val="2400"/>
              </a:lnSpc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915615" y="836712"/>
            <a:ext cx="5785439" cy="576064"/>
          </a:xfrm>
        </p:spPr>
        <p:txBody>
          <a:bodyPr>
            <a:noAutofit/>
          </a:bodyPr>
          <a:lstStyle>
            <a:lvl1pPr marL="0" indent="0" algn="ctr">
              <a:buNone/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696030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1767741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9717378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34829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6362164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5833128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4C3C2A6-B367-41ED-BC2A-CD598249CB79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3808429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CAE9BD5-1613-4905-9614-EE13BE43406E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8489864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B09B030-E622-4BFF-A118-BED39A0B3142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33544342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898525" y="4279900"/>
            <a:ext cx="3703638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754563" y="4279900"/>
            <a:ext cx="3705225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C1975AF-7D4F-4BD7-A7B2-FA244DA454D9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5148137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9F3F5F4-60FF-4246-9EF3-CB6A8323BE83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2429062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496946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24802FC-A81C-4D35-B148-46E5F519A5EA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5663463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ECFD556-2B4B-41F0-9CAB-DE382C237AE3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9710580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5377855-CB78-4B1B-B7A1-9C53BB6B0DFD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418268484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B51335C-39A4-4F6D-A853-D8A20538AA5B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07125567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3ABF56D-ED6D-4BF2-8EF6-633575D7552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53135414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02413" y="0"/>
            <a:ext cx="1928812" cy="68580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812800" y="0"/>
            <a:ext cx="5637213" cy="68580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4C922F3-4A0D-418A-95DB-3171EEC12790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41991327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3502600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6174851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422424341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132281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8089399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1346791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5776409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9547251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80309993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51577761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2799430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1600200"/>
            <a:ext cx="2057400" cy="452596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6019800" cy="452596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0308976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B390F36-61D6-43BF-9AD4-15122418C8D2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426936181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BD2DDEF-5F2E-4E6B-B0FE-18B7E6D131FD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427277369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0787A2A-CCD0-42CA-9044-02CF2D9D6947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1024365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3802733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35100"/>
            <a:ext cx="1943100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552700" y="1435100"/>
            <a:ext cx="1944688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702DEE9-6399-4D8A-85A5-7D5BD57A7B4B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36723030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BA11937-CC44-4F48-AF52-1289BCF7A66B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72506901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F747C16-CBD9-4DE4-AF72-22003A4E22E6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54298556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4BE4CE9-6C96-43AE-AADA-96CEA51D6B6E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94130383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026E4D3-CD81-4213-A958-542BF0AEC61B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07233827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259008E-95E2-4799-81B8-154BBFC3AC28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17243707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B396EEF-8B54-4975-8DC7-663A53AC73E6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84181684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55588"/>
            <a:ext cx="2057400" cy="191928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55588"/>
            <a:ext cx="6019800" cy="191928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1"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72DFA29-8A2E-4E4D-8B92-F0AB2BFF8797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39815838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6064087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45781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11688" y="1412875"/>
            <a:ext cx="3705225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6901929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7212628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93962440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1757404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3155507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0516942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806340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04453730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84087373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9914835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58336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58336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604684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11688" y="1412875"/>
            <a:ext cx="3705225" cy="22796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11688" y="3844925"/>
            <a:ext cx="3705225" cy="22812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15222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8411747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942766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037355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hyperlink" Target="https://www.facebook.com/DANEColombia" TargetMode="Externa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3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hyperlink" Target="https://twitter.com/dane_colombia" TargetMode="External"/><Relationship Id="rId20" Type="http://schemas.openxmlformats.org/officeDocument/2006/relationships/hyperlink" Target="http://www.youtube.com/user/danecolombia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5.png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23" Type="http://schemas.openxmlformats.org/officeDocument/2006/relationships/image" Target="../media/image4.pn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hyperlink" Target="http://www.dane.gov.co/" TargetMode="Externa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image" Target="../media/image6.png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17" Type="http://schemas.openxmlformats.org/officeDocument/2006/relationships/image" Target="../media/image10.png"/><Relationship Id="rId2" Type="http://schemas.openxmlformats.org/officeDocument/2006/relationships/slideLayout" Target="../slideLayouts/slideLayout16.xml"/><Relationship Id="rId16" Type="http://schemas.openxmlformats.org/officeDocument/2006/relationships/image" Target="../media/image9.jpeg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image" Target="../media/image8.png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image" Target="../media/image7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image" Target="../media/image11.png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theme" Target="../theme/theme3.xml"/><Relationship Id="rId17" Type="http://schemas.openxmlformats.org/officeDocument/2006/relationships/image" Target="../media/image8.png"/><Relationship Id="rId2" Type="http://schemas.openxmlformats.org/officeDocument/2006/relationships/slideLayout" Target="../slideLayouts/slideLayout27.xml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5" Type="http://schemas.openxmlformats.org/officeDocument/2006/relationships/image" Target="../media/image6.png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image" Target="../media/image9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5" Type="http://schemas.openxmlformats.org/officeDocument/2006/relationships/image" Target="../media/image10.png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image" Target="../media/image12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image" Target="../media/image13.jpeg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50.xml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Relationship Id="rId1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>
            <a:off x="0" y="6289675"/>
            <a:ext cx="9144000" cy="568325"/>
          </a:xfrm>
          <a:prstGeom prst="rect">
            <a:avLst/>
          </a:prstGeom>
          <a:solidFill>
            <a:srgbClr val="B60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>
              <a:solidFill>
                <a:prstClr val="white"/>
              </a:solidFill>
            </a:endParaRPr>
          </a:p>
        </p:txBody>
      </p:sp>
      <p:sp>
        <p:nvSpPr>
          <p:cNvPr id="1027" name="1 Marcador de título"/>
          <p:cNvSpPr>
            <a:spLocks noGrp="1"/>
          </p:cNvSpPr>
          <p:nvPr>
            <p:ph type="title"/>
          </p:nvPr>
        </p:nvSpPr>
        <p:spPr bwMode="auto">
          <a:xfrm>
            <a:off x="4932363" y="336550"/>
            <a:ext cx="345598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Título 1</a:t>
            </a:r>
            <a:endParaRPr lang="es-CO" altLang="es-CO" smtClean="0"/>
          </a:p>
        </p:txBody>
      </p:sp>
      <p:sp>
        <p:nvSpPr>
          <p:cNvPr id="1028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792163" y="1125538"/>
            <a:ext cx="7596187" cy="491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Haga clic para modificar el estilo de texto del patrón</a:t>
            </a:r>
          </a:p>
          <a:p>
            <a:pPr lvl="1"/>
            <a:r>
              <a:rPr lang="es-ES" altLang="es-CO" smtClean="0"/>
              <a:t>Segundo nivel</a:t>
            </a:r>
          </a:p>
          <a:p>
            <a:pPr lvl="2"/>
            <a:r>
              <a:rPr lang="es-ES" altLang="es-CO" smtClean="0"/>
              <a:t>Tercer nivel</a:t>
            </a:r>
          </a:p>
          <a:p>
            <a:pPr lvl="3"/>
            <a:r>
              <a:rPr lang="es-ES" altLang="es-CO" smtClean="0"/>
              <a:t>Cuarto nivel</a:t>
            </a:r>
          </a:p>
          <a:p>
            <a:pPr lvl="4"/>
            <a:r>
              <a:rPr lang="es-ES" altLang="es-CO" smtClean="0"/>
              <a:t>Quinto nivel</a:t>
            </a:r>
            <a:endParaRPr lang="es-CO" altLang="es-CO" smtClean="0"/>
          </a:p>
        </p:txBody>
      </p:sp>
      <p:pic>
        <p:nvPicPr>
          <p:cNvPr id="1029" name="10 Imagen">
            <a:hlinkClick r:id="rId16"/>
          </p:cNvPr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454775"/>
            <a:ext cx="1041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11 Imagen">
            <a:hlinkClick r:id="rId18"/>
          </p:cNvPr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6450013"/>
            <a:ext cx="914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12 Imagen">
            <a:hlinkClick r:id="rId20"/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454775"/>
            <a:ext cx="9271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15 Imagen">
            <a:hlinkClick r:id="rId22"/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8" y="6430963"/>
            <a:ext cx="14382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10 Imagen"/>
          <p:cNvPicPr>
            <a:picLocks noChangeAspect="1"/>
          </p:cNvPicPr>
          <p:nvPr userDrawn="1"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6165850"/>
            <a:ext cx="9266238" cy="94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1 CuadroTexto"/>
          <p:cNvSpPr txBox="1">
            <a:spLocks noChangeArrowheads="1"/>
          </p:cNvSpPr>
          <p:nvPr userDrawn="1"/>
        </p:nvSpPr>
        <p:spPr bwMode="auto">
          <a:xfrm>
            <a:off x="6872288" y="6453188"/>
            <a:ext cx="16605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9pPr>
          </a:lstStyle>
          <a:p>
            <a:pPr>
              <a:defRPr/>
            </a:pPr>
            <a:r>
              <a:rPr lang="es-CO" altLang="es-CO" sz="1600" smtClean="0">
                <a:solidFill>
                  <a:srgbClr val="FFFFFF"/>
                </a:solidFill>
                <a:latin typeface="Calibri" pitchFamily="34" charset="0"/>
              </a:rPr>
              <a:t>www.dane.gov.co</a:t>
            </a:r>
          </a:p>
        </p:txBody>
      </p:sp>
      <p:pic>
        <p:nvPicPr>
          <p:cNvPr id="1035" name="11 Imagen"/>
          <p:cNvPicPr>
            <a:picLocks noChangeAspect="1"/>
          </p:cNvPicPr>
          <p:nvPr userDrawn="1"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036"/>
          <a:stretch>
            <a:fillRect/>
          </a:stretch>
        </p:blipFill>
        <p:spPr bwMode="auto">
          <a:xfrm>
            <a:off x="-36513" y="-26988"/>
            <a:ext cx="9251951" cy="149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287" r:id="rId1"/>
    <p:sldLayoutId id="2147485288" r:id="rId2"/>
    <p:sldLayoutId id="2147485289" r:id="rId3"/>
    <p:sldLayoutId id="2147485290" r:id="rId4"/>
    <p:sldLayoutId id="2147485291" r:id="rId5"/>
    <p:sldLayoutId id="2147485292" r:id="rId6"/>
    <p:sldLayoutId id="2147485293" r:id="rId7"/>
    <p:sldLayoutId id="2147485294" r:id="rId8"/>
    <p:sldLayoutId id="2147485295" r:id="rId9"/>
    <p:sldLayoutId id="2147485296" r:id="rId10"/>
    <p:sldLayoutId id="2147485297" r:id="rId11"/>
    <p:sldLayoutId id="2147485298" r:id="rId12"/>
    <p:sldLayoutId id="2147485299" r:id="rId13"/>
    <p:sldLayoutId id="2147485300" r:id="rId14"/>
  </p:sldLayoutIdLst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 kern="1200">
          <a:solidFill>
            <a:schemeClr val="bg1"/>
          </a:solidFill>
          <a:latin typeface="Calibri" panose="020F0502020204030204" pitchFamily="34" charset="0"/>
          <a:ea typeface="+mj-ea"/>
          <a:cs typeface="+mj-cs"/>
        </a:defRPr>
      </a:lvl1pPr>
      <a:lvl2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5pPr>
      <a:lvl6pPr marL="4572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6pPr>
      <a:lvl7pPr marL="9144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7pPr>
      <a:lvl8pPr marL="13716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8pPr>
      <a:lvl9pPr marL="18288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/>
          </p:cNvSpPr>
          <p:nvPr/>
        </p:nvSpPr>
        <p:spPr bwMode="auto">
          <a:xfrm>
            <a:off x="0" y="-26988"/>
            <a:ext cx="9144000" cy="1308101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0">
              <a:defRPr/>
            </a:pPr>
            <a:endParaRPr lang="es-CO" altLang="es-CO" smtClean="0">
              <a:solidFill>
                <a:srgbClr val="FFFFFF"/>
              </a:solidFill>
            </a:endParaRPr>
          </a:p>
        </p:txBody>
      </p:sp>
      <p:pic>
        <p:nvPicPr>
          <p:cNvPr id="2051" name="Picture 2" descr="image1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2" name="Picture 3" descr="image2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3" name="Picture 4" descr="image3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6308725"/>
            <a:ext cx="2889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26" name="Rectangle 5"/>
          <p:cNvSpPr>
            <a:spLocks/>
          </p:cNvSpPr>
          <p:nvPr/>
        </p:nvSpPr>
        <p:spPr bwMode="auto">
          <a:xfrm>
            <a:off x="554038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@DANE_Colombia</a:t>
            </a:r>
            <a:endParaRPr lang="es-CO" altLang="es-CO" smtClean="0"/>
          </a:p>
        </p:txBody>
      </p:sp>
      <p:sp>
        <p:nvSpPr>
          <p:cNvPr id="5127" name="Rectangle 6"/>
          <p:cNvSpPr>
            <a:spLocks/>
          </p:cNvSpPr>
          <p:nvPr/>
        </p:nvSpPr>
        <p:spPr bwMode="auto">
          <a:xfrm>
            <a:off x="20669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5128" name="Rectangle 7"/>
          <p:cNvSpPr>
            <a:spLocks/>
          </p:cNvSpPr>
          <p:nvPr/>
        </p:nvSpPr>
        <p:spPr bwMode="auto">
          <a:xfrm>
            <a:off x="35528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pic>
        <p:nvPicPr>
          <p:cNvPr id="2057" name="Picture 8" descr="dane_logo_2015_lema.jpe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6154738" y="6018213"/>
            <a:ext cx="2844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8" name="Picture 9" descr="image5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73500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10"/>
          <p:cNvSpPr>
            <a:spLocks noGrp="1"/>
          </p:cNvSpPr>
          <p:nvPr>
            <p:ph type="sldNum" sz="quarter" idx="2"/>
          </p:nvPr>
        </p:nvSpPr>
        <p:spPr bwMode="auto">
          <a:xfrm>
            <a:off x="4962525" y="6356350"/>
            <a:ext cx="2133600" cy="331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>
            <a:lvl1pPr eaLnBrk="1" hangingPunct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</a:lstStyle>
          <a:p>
            <a:pPr>
              <a:defRPr/>
            </a:pPr>
            <a:fld id="{44E9B895-45CB-4197-821E-27D8BD69CB6B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  <p:sp>
        <p:nvSpPr>
          <p:cNvPr id="2060" name="Rectangle 11"/>
          <p:cNvSpPr>
            <a:spLocks noGrp="1"/>
          </p:cNvSpPr>
          <p:nvPr>
            <p:ph type="title"/>
          </p:nvPr>
        </p:nvSpPr>
        <p:spPr bwMode="auto">
          <a:xfrm>
            <a:off x="812800" y="0"/>
            <a:ext cx="7718425" cy="105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2061" name="Rectangle 12"/>
          <p:cNvSpPr>
            <a:spLocks noGrp="1"/>
          </p:cNvSpPr>
          <p:nvPr>
            <p:ph type="body" idx="1"/>
          </p:nvPr>
        </p:nvSpPr>
        <p:spPr bwMode="auto">
          <a:xfrm>
            <a:off x="898525" y="4279900"/>
            <a:ext cx="7561263" cy="257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23" r:id="rId1"/>
    <p:sldLayoutId id="2147485324" r:id="rId2"/>
    <p:sldLayoutId id="2147485325" r:id="rId3"/>
    <p:sldLayoutId id="2147485326" r:id="rId4"/>
    <p:sldLayoutId id="2147485327" r:id="rId5"/>
    <p:sldLayoutId id="2147485328" r:id="rId6"/>
    <p:sldLayoutId id="2147485329" r:id="rId7"/>
    <p:sldLayoutId id="2147485330" r:id="rId8"/>
    <p:sldLayoutId id="2147485331" r:id="rId9"/>
    <p:sldLayoutId id="2147485332" r:id="rId10"/>
    <p:sldLayoutId id="2147485333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/>
          </p:cNvSpPr>
          <p:nvPr/>
        </p:nvSpPr>
        <p:spPr bwMode="auto">
          <a:xfrm>
            <a:off x="4427538" y="2640013"/>
            <a:ext cx="4714875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0">
              <a:defRPr/>
            </a:pPr>
            <a:endParaRPr lang="es-CO" altLang="es-CO" smtClean="0">
              <a:solidFill>
                <a:srgbClr val="FFFFFF"/>
              </a:solidFill>
            </a:endParaRPr>
          </a:p>
        </p:txBody>
      </p:sp>
      <p:pic>
        <p:nvPicPr>
          <p:cNvPr id="3075" name="Picture 2" descr="image6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3932238"/>
            <a:ext cx="4714875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6" name="Picture 3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6154738" y="6018213"/>
            <a:ext cx="2844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7" name="Picture 4" descr="image1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8" name="Picture 5" descr="image2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9" name="Picture 6" descr="image3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6308725"/>
            <a:ext cx="2889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52" name="Rectangle 7"/>
          <p:cNvSpPr>
            <a:spLocks/>
          </p:cNvSpPr>
          <p:nvPr/>
        </p:nvSpPr>
        <p:spPr bwMode="auto">
          <a:xfrm>
            <a:off x="554038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@DANE_Colombia</a:t>
            </a:r>
            <a:endParaRPr lang="es-CO" altLang="es-CO" smtClean="0"/>
          </a:p>
        </p:txBody>
      </p:sp>
      <p:sp>
        <p:nvSpPr>
          <p:cNvPr id="6153" name="Rectangle 8"/>
          <p:cNvSpPr>
            <a:spLocks/>
          </p:cNvSpPr>
          <p:nvPr/>
        </p:nvSpPr>
        <p:spPr bwMode="auto">
          <a:xfrm>
            <a:off x="20669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6154" name="Rectangle 9"/>
          <p:cNvSpPr>
            <a:spLocks/>
          </p:cNvSpPr>
          <p:nvPr/>
        </p:nvSpPr>
        <p:spPr bwMode="auto">
          <a:xfrm>
            <a:off x="35528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3083" name="Rectangle 10"/>
          <p:cNvSpPr>
            <a:spLocks noGrp="1"/>
          </p:cNvSpPr>
          <p:nvPr>
            <p:ph type="title"/>
          </p:nvPr>
        </p:nvSpPr>
        <p:spPr bwMode="auto">
          <a:xfrm>
            <a:off x="4427538" y="2852738"/>
            <a:ext cx="4114800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3084" name="Rectangle 11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01" r:id="rId1"/>
    <p:sldLayoutId id="2147485302" r:id="rId2"/>
    <p:sldLayoutId id="2147485303" r:id="rId3"/>
    <p:sldLayoutId id="2147485304" r:id="rId4"/>
    <p:sldLayoutId id="2147485305" r:id="rId5"/>
    <p:sldLayoutId id="2147485306" r:id="rId6"/>
    <p:sldLayoutId id="2147485307" r:id="rId7"/>
    <p:sldLayoutId id="2147485308" r:id="rId8"/>
    <p:sldLayoutId id="2147485309" r:id="rId9"/>
    <p:sldLayoutId id="2147485310" r:id="rId10"/>
    <p:sldLayoutId id="2147485311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322263" y="5827713"/>
            <a:ext cx="3529012" cy="98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099" name="Picture 2" descr="image5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3"/>
          <p:cNvSpPr>
            <a:spLocks noGrp="1"/>
          </p:cNvSpPr>
          <p:nvPr>
            <p:ph type="sldNum" sz="quarter" idx="2"/>
          </p:nvPr>
        </p:nvSpPr>
        <p:spPr bwMode="auto">
          <a:xfrm>
            <a:off x="6553200" y="6413500"/>
            <a:ext cx="2133600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>
            <a:lvl1pPr algn="r" eaLnBrk="1" hangingPunct="0">
              <a:defRPr sz="1200">
                <a:solidFill>
                  <a:srgbClr val="888888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</a:lstStyle>
          <a:p>
            <a:pPr>
              <a:defRPr/>
            </a:pPr>
            <a:fld id="{31271914-CC96-46E4-B308-303448EE02BD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  <p:sp>
        <p:nvSpPr>
          <p:cNvPr id="4101" name="Rectangle 4"/>
          <p:cNvSpPr>
            <a:spLocks noGrp="1"/>
          </p:cNvSpPr>
          <p:nvPr>
            <p:ph type="title"/>
          </p:nvPr>
        </p:nvSpPr>
        <p:spPr bwMode="auto">
          <a:xfrm>
            <a:off x="457200" y="255588"/>
            <a:ext cx="8229600" cy="1179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4102" name="Rectangle 5"/>
          <p:cNvSpPr>
            <a:spLocks noGrp="1"/>
          </p:cNvSpPr>
          <p:nvPr>
            <p:ph type="body" idx="1"/>
          </p:nvPr>
        </p:nvSpPr>
        <p:spPr bwMode="auto">
          <a:xfrm>
            <a:off x="457200" y="1435100"/>
            <a:ext cx="4040188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34" r:id="rId1"/>
    <p:sldLayoutId id="2147485335" r:id="rId2"/>
    <p:sldLayoutId id="2147485336" r:id="rId3"/>
    <p:sldLayoutId id="2147485337" r:id="rId4"/>
    <p:sldLayoutId id="2147485338" r:id="rId5"/>
    <p:sldLayoutId id="2147485339" r:id="rId6"/>
    <p:sldLayoutId id="2147485340" r:id="rId7"/>
    <p:sldLayoutId id="2147485341" r:id="rId8"/>
    <p:sldLayoutId id="2147485342" r:id="rId9"/>
    <p:sldLayoutId id="2147485343" r:id="rId10"/>
    <p:sldLayoutId id="2147485344" r:id="rId11"/>
    <p:sldLayoutId id="2147485345" r:id="rId1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" descr="dane_logo_2015_lema.jpe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329" b="17329"/>
          <a:stretch>
            <a:fillRect/>
          </a:stretch>
        </p:blipFill>
        <p:spPr bwMode="auto">
          <a:xfrm>
            <a:off x="0" y="2276475"/>
            <a:ext cx="9142413" cy="214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5123" name="Group 2"/>
          <p:cNvGrpSpPr>
            <a:grpSpLocks/>
          </p:cNvGrpSpPr>
          <p:nvPr/>
        </p:nvGrpSpPr>
        <p:grpSpPr bwMode="auto">
          <a:xfrm>
            <a:off x="2279650" y="6019800"/>
            <a:ext cx="4581525" cy="287338"/>
            <a:chOff x="0" y="0"/>
            <a:chExt cx="4583113" cy="288925"/>
          </a:xfrm>
        </p:grpSpPr>
        <p:pic>
          <p:nvPicPr>
            <p:cNvPr id="5126" name="Picture 3" descr="image1.png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5127" name="Picture 4" descr="image2.png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08740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5128" name="Picture 5" descr="image3.png"/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96998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8201" name="Rectangle 6"/>
            <p:cNvSpPr>
              <a:spLocks/>
            </p:cNvSpPr>
            <p:nvPr/>
          </p:nvSpPr>
          <p:spPr bwMode="auto">
            <a:xfrm>
              <a:off x="316022" y="33522"/>
              <a:ext cx="1270440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 hangingPunct="0">
                <a:defRPr/>
              </a:pPr>
              <a:r>
                <a:rPr lang="es-CO" altLang="es-CO" sz="1000" smtClean="0"/>
                <a:t>@DANE_Colombia</a:t>
              </a:r>
              <a:endParaRPr lang="es-CO" altLang="es-CO" smtClean="0"/>
            </a:p>
          </p:txBody>
        </p:sp>
        <p:sp>
          <p:nvSpPr>
            <p:cNvPr id="8202" name="Rectangle 7"/>
            <p:cNvSpPr>
              <a:spLocks/>
            </p:cNvSpPr>
            <p:nvPr/>
          </p:nvSpPr>
          <p:spPr bwMode="auto">
            <a:xfrm>
              <a:off x="1827846" y="33522"/>
              <a:ext cx="1270440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 hangingPunct="0">
                <a:defRPr/>
              </a:pPr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  <p:sp>
          <p:nvSpPr>
            <p:cNvPr id="8203" name="Rectangle 8"/>
            <p:cNvSpPr>
              <a:spLocks/>
            </p:cNvSpPr>
            <p:nvPr/>
          </p:nvSpPr>
          <p:spPr bwMode="auto">
            <a:xfrm>
              <a:off x="3314261" y="33522"/>
              <a:ext cx="1268852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 hangingPunct="0">
                <a:defRPr/>
              </a:pPr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</p:grpSp>
      <p:sp>
        <p:nvSpPr>
          <p:cNvPr id="5124" name="Rectangle 9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325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5125" name="Rectangle 10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12" r:id="rId1"/>
    <p:sldLayoutId id="2147485313" r:id="rId2"/>
    <p:sldLayoutId id="2147485314" r:id="rId3"/>
    <p:sldLayoutId id="2147485315" r:id="rId4"/>
    <p:sldLayoutId id="2147485316" r:id="rId5"/>
    <p:sldLayoutId id="2147485317" r:id="rId6"/>
    <p:sldLayoutId id="2147485318" r:id="rId7"/>
    <p:sldLayoutId id="2147485319" r:id="rId8"/>
    <p:sldLayoutId id="2147485320" r:id="rId9"/>
    <p:sldLayoutId id="2147485321" r:id="rId10"/>
    <p:sldLayoutId id="2147485322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4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812800" y="44450"/>
            <a:ext cx="7718425" cy="865188"/>
          </a:xfrm>
        </p:spPr>
        <p:txBody>
          <a:bodyPr lIns="0" tIns="0" rIns="0" bIns="0"/>
          <a:lstStyle/>
          <a:p>
            <a:pPr algn="ctr" eaLnBrk="1">
              <a:lnSpc>
                <a:spcPct val="100000"/>
              </a:lnSpc>
            </a:pPr>
            <a:r>
              <a:rPr lang="es-CO" altLang="es-CO" sz="3600" b="1" smtClean="0">
                <a:latin typeface="Verdana" pitchFamily="34" charset="0"/>
                <a:sym typeface="Verdana" pitchFamily="34" charset="0"/>
              </a:rPr>
              <a:t>Mercado Laboral</a:t>
            </a:r>
            <a:endParaRPr lang="es-CO" altLang="es-CO" sz="2400" smtClean="0">
              <a:solidFill>
                <a:srgbClr val="000000"/>
              </a:solidFill>
              <a:latin typeface="Verdana" pitchFamily="34" charset="0"/>
              <a:sym typeface="Verdana" pitchFamily="34" charset="0"/>
            </a:endParaRPr>
          </a:p>
        </p:txBody>
      </p:sp>
      <p:pic>
        <p:nvPicPr>
          <p:cNvPr id="29699" name="Picture 3" descr="C:\Users\maarias\Desktop\Fotografias_Boletin_Comunicado_Prensa_23_12_14\Fotografias_Boletin_Comunicado_Prensa\Boletin_DANE (1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8413"/>
            <a:ext cx="9144000" cy="266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323850" y="3859213"/>
            <a:ext cx="4086225" cy="227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s-ES" sz="1200" b="1" dirty="0" smtClean="0">
              <a:solidFill>
                <a:prstClr val="black"/>
              </a:solidFill>
            </a:endParaRPr>
          </a:p>
          <a:p>
            <a:pPr eaLnBrk="1" hangingPunct="1">
              <a:lnSpc>
                <a:spcPts val="6000"/>
              </a:lnSpc>
              <a:defRPr/>
            </a:pPr>
            <a:r>
              <a:rPr lang="es-ES" sz="4400" b="1" dirty="0" smtClean="0">
                <a:solidFill>
                  <a:srgbClr val="B6014C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San Andrés </a:t>
            </a:r>
          </a:p>
          <a:p>
            <a:pPr eaLnBrk="1" hangingPunct="1">
              <a:defRPr/>
            </a:pPr>
            <a:r>
              <a:rPr lang="es-ES" sz="32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2016</a:t>
            </a:r>
          </a:p>
          <a:p>
            <a:pPr eaLnBrk="1" hangingPunct="1">
              <a:defRPr/>
            </a:pPr>
            <a:endParaRPr lang="es-ES" sz="2800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  <a:p>
            <a:pPr eaLnBrk="1" hangingPunct="1">
              <a:defRPr/>
            </a:pPr>
            <a:r>
              <a:rPr lang="es-ES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Bogotá D.C., agosto de 2016</a:t>
            </a:r>
            <a:endParaRPr lang="es-ES" sz="2000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s-CO" sz="2400">
              <a:solidFill>
                <a:srgbClr val="FF0066"/>
              </a:solidFill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38915" name="Text Box 3"/>
          <p:cNvSpPr txBox="1">
            <a:spLocks noChangeArrowheads="1"/>
          </p:cNvSpPr>
          <p:nvPr/>
        </p:nvSpPr>
        <p:spPr bwMode="auto">
          <a:xfrm>
            <a:off x="1042988" y="325438"/>
            <a:ext cx="6697662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itchFamily="2" charset="2"/>
              <a:buNone/>
            </a:pP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  <a:cs typeface="Arial" pitchFamily="34" charset="0"/>
              </a:rPr>
              <a:t>Contribución a la variación de la población ocupada,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itchFamily="2" charset="2"/>
              <a:buNone/>
            </a:pP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  <a:cs typeface="Arial" pitchFamily="34" charset="0"/>
              </a:rPr>
              <a:t>según ramas de actividad</a:t>
            </a:r>
          </a:p>
        </p:txBody>
      </p:sp>
      <p:sp>
        <p:nvSpPr>
          <p:cNvPr id="38916" name="5 CuadroTexto"/>
          <p:cNvSpPr txBox="1">
            <a:spLocks noChangeArrowheads="1"/>
          </p:cNvSpPr>
          <p:nvPr/>
        </p:nvSpPr>
        <p:spPr bwMode="auto">
          <a:xfrm>
            <a:off x="685800" y="5235575"/>
            <a:ext cx="140335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1100">
                <a:solidFill>
                  <a:schemeClr val="tx1"/>
                </a:solidFill>
                <a:cs typeface="Arial" pitchFamily="34" charset="0"/>
              </a:rPr>
              <a:t>Fuente: DANE - GEIH </a:t>
            </a:r>
            <a:endParaRPr lang="es-ES" altLang="es-CO" sz="110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8917" name="Text Box 4"/>
          <p:cNvSpPr txBox="1">
            <a:spLocks noChangeArrowheads="1"/>
          </p:cNvSpPr>
          <p:nvPr/>
        </p:nvSpPr>
        <p:spPr bwMode="auto">
          <a:xfrm>
            <a:off x="685800" y="5495925"/>
            <a:ext cx="77724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1200">
                <a:solidFill>
                  <a:schemeClr val="tx1"/>
                </a:solidFill>
                <a:latin typeface="Arial Narrow" pitchFamily="34" charset="0"/>
                <a:cs typeface="Arial" pitchFamily="34" charset="0"/>
              </a:rPr>
              <a:t>*Otras ramas: Agricultura, ganadería, caza, silvicultura y pesca; industria manufacturera; explotación de minas y canteras, suministro de electricidad, gas y agua e intermediación financiera </a:t>
            </a: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976263818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042988" y="1149350"/>
            <a:ext cx="6697662" cy="4151313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  <p:pic>
        <p:nvPicPr>
          <p:cNvPr id="39939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9940" name="Rectangle 3"/>
          <p:cNvSpPr>
            <a:spLocks/>
          </p:cNvSpPr>
          <p:nvPr/>
        </p:nvSpPr>
        <p:spPr bwMode="auto">
          <a:xfrm>
            <a:off x="1403350" y="2955925"/>
            <a:ext cx="7416800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</a:rPr>
              <a:t>POBLACIÓN OCUPADA SEGÚN</a:t>
            </a:r>
          </a:p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</a:rPr>
              <a:t>POSICIÓN OCUPACIONAL</a:t>
            </a:r>
          </a:p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ES" altLang="es-CO" sz="2400" b="1">
              <a:solidFill>
                <a:srgbClr val="FFFFFF"/>
              </a:solidFill>
              <a:latin typeface="Verdana" pitchFamily="34" charset="0"/>
            </a:endParaRPr>
          </a:p>
        </p:txBody>
      </p:sp>
      <p:sp>
        <p:nvSpPr>
          <p:cNvPr id="39941" name="Text Box 3"/>
          <p:cNvSpPr txBox="1">
            <a:spLocks noChangeArrowheads="1"/>
          </p:cNvSpPr>
          <p:nvPr/>
        </p:nvSpPr>
        <p:spPr bwMode="auto">
          <a:xfrm>
            <a:off x="3419475" y="3746500"/>
            <a:ext cx="5256213" cy="155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ES" altLang="es-CO" sz="3500" b="1" dirty="0">
              <a:solidFill>
                <a:srgbClr val="A7A7A7"/>
              </a:solidFill>
              <a:latin typeface="Arial Narrow" pitchFamily="34" charset="0"/>
            </a:endParaRPr>
          </a:p>
          <a:p>
            <a:pPr algn="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3200" b="1" dirty="0"/>
              <a:t>Semestre</a:t>
            </a:r>
          </a:p>
          <a:p>
            <a:pPr algn="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dirty="0" smtClean="0"/>
              <a:t>Enero - junio 2016</a:t>
            </a:r>
            <a:endParaRPr lang="es-ES" altLang="es-CO" dirty="0"/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4"/>
          <p:cNvSpPr txBox="1">
            <a:spLocks noChangeArrowheads="1"/>
          </p:cNvSpPr>
          <p:nvPr/>
        </p:nvSpPr>
        <p:spPr bwMode="auto">
          <a:xfrm>
            <a:off x="685800" y="5300663"/>
            <a:ext cx="7646988" cy="685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CO" sz="1100" dirty="0">
                <a:solidFill>
                  <a:schemeClr val="tx1"/>
                </a:solidFill>
                <a:latin typeface="Arial Narrow" pitchFamily="34" charset="0"/>
                <a:cs typeface="Arial" pitchFamily="34" charset="0"/>
              </a:rPr>
              <a:t>^Obrero, empleado particular incluye al Jornalero o Peón</a:t>
            </a:r>
          </a:p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CO" sz="1100" dirty="0">
                <a:solidFill>
                  <a:schemeClr val="tx1"/>
                </a:solidFill>
                <a:latin typeface="Arial Narrow" pitchFamily="34" charset="0"/>
                <a:cs typeface="Arial" pitchFamily="34" charset="0"/>
              </a:rPr>
              <a:t>*Otro incluye patrón empleador, empleado doméstico, trabajador </a:t>
            </a:r>
            <a:r>
              <a:rPr lang="es-ES" altLang="es-CO" sz="1100" dirty="0" smtClean="0">
                <a:solidFill>
                  <a:schemeClr val="tx1"/>
                </a:solidFill>
                <a:latin typeface="Arial Narrow" pitchFamily="34" charset="0"/>
                <a:cs typeface="Arial" pitchFamily="34" charset="0"/>
              </a:rPr>
              <a:t>familiar sin remuneración, trabajador </a:t>
            </a:r>
            <a:r>
              <a:rPr lang="es-ES" altLang="es-CO" sz="1100" dirty="0">
                <a:solidFill>
                  <a:schemeClr val="tx1"/>
                </a:solidFill>
                <a:latin typeface="Arial Narrow" pitchFamily="34" charset="0"/>
                <a:cs typeface="Arial" pitchFamily="34" charset="0"/>
              </a:rPr>
              <a:t>sin remuneración en empresas de otros hogares y otro.</a:t>
            </a:r>
          </a:p>
        </p:txBody>
      </p:sp>
      <p:sp>
        <p:nvSpPr>
          <p:cNvPr id="40963" name="Text Box 4"/>
          <p:cNvSpPr txBox="1">
            <a:spLocks noChangeArrowheads="1"/>
          </p:cNvSpPr>
          <p:nvPr/>
        </p:nvSpPr>
        <p:spPr bwMode="auto">
          <a:xfrm>
            <a:off x="1022350" y="6096000"/>
            <a:ext cx="18415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endParaRPr lang="en-US" altLang="es-CO" sz="2200" b="1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40964" name="Text Box 3"/>
          <p:cNvSpPr txBox="1">
            <a:spLocks noChangeArrowheads="1"/>
          </p:cNvSpPr>
          <p:nvPr/>
        </p:nvSpPr>
        <p:spPr bwMode="auto">
          <a:xfrm>
            <a:off x="1493838" y="325438"/>
            <a:ext cx="683895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itchFamily="2" charset="2"/>
              <a:buNone/>
            </a:pPr>
            <a:r>
              <a:rPr lang="es-ES" altLang="es-CO" sz="2400" b="1">
                <a:solidFill>
                  <a:srgbClr val="CC0066"/>
                </a:solidFill>
                <a:latin typeface="Arial Narrow" pitchFamily="34" charset="0"/>
                <a:cs typeface="Arial" pitchFamily="34" charset="0"/>
              </a:rPr>
              <a:t>Distribución porcentual y variación de la población ocupada, según posición ocupacional</a:t>
            </a:r>
          </a:p>
        </p:txBody>
      </p:sp>
      <p:sp>
        <p:nvSpPr>
          <p:cNvPr id="40965" name="5 CuadroTexto"/>
          <p:cNvSpPr txBox="1">
            <a:spLocks noChangeArrowheads="1"/>
          </p:cNvSpPr>
          <p:nvPr/>
        </p:nvSpPr>
        <p:spPr bwMode="auto">
          <a:xfrm>
            <a:off x="685800" y="4918075"/>
            <a:ext cx="1404938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1100">
                <a:solidFill>
                  <a:schemeClr val="tx1"/>
                </a:solidFill>
                <a:cs typeface="Arial" pitchFamily="34" charset="0"/>
              </a:rPr>
              <a:t>Fuente: DANE - GEIH </a:t>
            </a:r>
            <a:endParaRPr lang="es-ES" altLang="es-CO" sz="1100">
              <a:solidFill>
                <a:schemeClr val="tx1"/>
              </a:solidFill>
              <a:cs typeface="Arial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991257536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001713" y="1235075"/>
            <a:ext cx="7140575" cy="367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s-CO" sz="2400">
              <a:solidFill>
                <a:srgbClr val="FF0066"/>
              </a:solidFill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41987" name="Text Box 4"/>
          <p:cNvSpPr txBox="1">
            <a:spLocks noChangeArrowheads="1"/>
          </p:cNvSpPr>
          <p:nvPr/>
        </p:nvSpPr>
        <p:spPr bwMode="auto">
          <a:xfrm>
            <a:off x="1022350" y="6096000"/>
            <a:ext cx="18415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endParaRPr lang="en-US" altLang="es-CO" sz="2200" b="1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41988" name="Text Box 3"/>
          <p:cNvSpPr txBox="1">
            <a:spLocks noChangeArrowheads="1"/>
          </p:cNvSpPr>
          <p:nvPr/>
        </p:nvSpPr>
        <p:spPr bwMode="auto">
          <a:xfrm>
            <a:off x="900113" y="325438"/>
            <a:ext cx="74168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itchFamily="2" charset="2"/>
              <a:buNone/>
            </a:pPr>
            <a:r>
              <a:rPr lang="es-ES" altLang="es-CO" sz="2400" b="1">
                <a:solidFill>
                  <a:srgbClr val="CC0066"/>
                </a:solidFill>
                <a:latin typeface="Arial Narrow" pitchFamily="34" charset="0"/>
                <a:cs typeface="Arial" pitchFamily="34" charset="0"/>
              </a:rPr>
              <a:t>Contribución a la variación de la población ocupada, 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itchFamily="2" charset="2"/>
              <a:buNone/>
            </a:pPr>
            <a:r>
              <a:rPr lang="es-ES" altLang="es-CO" sz="2400" b="1">
                <a:solidFill>
                  <a:srgbClr val="CC0066"/>
                </a:solidFill>
                <a:latin typeface="Arial Narrow" pitchFamily="34" charset="0"/>
                <a:cs typeface="Arial" pitchFamily="34" charset="0"/>
              </a:rPr>
              <a:t>según posición ocupacional</a:t>
            </a:r>
          </a:p>
        </p:txBody>
      </p:sp>
      <p:sp>
        <p:nvSpPr>
          <p:cNvPr id="41989" name="5 CuadroTexto"/>
          <p:cNvSpPr txBox="1">
            <a:spLocks noChangeArrowheads="1"/>
          </p:cNvSpPr>
          <p:nvPr/>
        </p:nvSpPr>
        <p:spPr bwMode="auto">
          <a:xfrm>
            <a:off x="684213" y="4878388"/>
            <a:ext cx="1406525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1100">
                <a:solidFill>
                  <a:schemeClr val="tx1"/>
                </a:solidFill>
                <a:cs typeface="Arial" pitchFamily="34" charset="0"/>
              </a:rPr>
              <a:t>Fuente: DANE - GEIH </a:t>
            </a:r>
            <a:endParaRPr lang="es-ES" altLang="es-CO" sz="110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41990" name="Text Box 4"/>
          <p:cNvSpPr txBox="1">
            <a:spLocks noChangeArrowheads="1"/>
          </p:cNvSpPr>
          <p:nvPr/>
        </p:nvSpPr>
        <p:spPr bwMode="auto">
          <a:xfrm>
            <a:off x="684213" y="5157788"/>
            <a:ext cx="7773987" cy="68480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CO" sz="1100" dirty="0">
                <a:solidFill>
                  <a:schemeClr val="tx1"/>
                </a:solidFill>
                <a:latin typeface="Arial Narrow" pitchFamily="34" charset="0"/>
                <a:cs typeface="Arial" pitchFamily="34" charset="0"/>
              </a:rPr>
              <a:t>^Obrero, empleado particular incluye al Jornalero o Peón</a:t>
            </a:r>
          </a:p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s-CO" altLang="es-CO" sz="1100" dirty="0">
                <a:solidFill>
                  <a:schemeClr val="tx1"/>
                </a:solidFill>
                <a:latin typeface="Arial Narrow" pitchFamily="34" charset="0"/>
                <a:cs typeface="Arial" pitchFamily="34" charset="0"/>
              </a:rPr>
              <a:t>*Otro incluye patrón empleador, empleado doméstico, trabajador familiar sin remuneración, trabajador sin remuneración en empresas de otros hogares y otro.</a:t>
            </a: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054355017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089025" y="1168400"/>
            <a:ext cx="6950075" cy="376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  <p:pic>
        <p:nvPicPr>
          <p:cNvPr id="43011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3012" name="Rectangle 3"/>
          <p:cNvSpPr>
            <a:spLocks/>
          </p:cNvSpPr>
          <p:nvPr/>
        </p:nvSpPr>
        <p:spPr bwMode="auto">
          <a:xfrm>
            <a:off x="1403350" y="2955925"/>
            <a:ext cx="7632700" cy="1570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</a:rPr>
              <a:t>POBLACIÓN INACTIVA SEGÚN </a:t>
            </a:r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</a:rPr>
              <a:t>TIPO DE ACTIVIDAD</a:t>
            </a:r>
          </a:p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2400" b="1">
              <a:solidFill>
                <a:srgbClr val="FFFFFF"/>
              </a:solidFill>
              <a:latin typeface="Verdana" pitchFamily="34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ES" altLang="es-CO" sz="2400" b="1">
              <a:solidFill>
                <a:srgbClr val="FFFFFF"/>
              </a:solidFill>
              <a:latin typeface="Verdana" pitchFamily="34" charset="0"/>
            </a:endParaRPr>
          </a:p>
        </p:txBody>
      </p:sp>
      <p:sp>
        <p:nvSpPr>
          <p:cNvPr id="43013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55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ES" altLang="es-CO" sz="3500" b="1" dirty="0">
              <a:solidFill>
                <a:srgbClr val="A7A7A7"/>
              </a:solidFill>
              <a:latin typeface="Arial Narrow" pitchFamily="34" charset="0"/>
            </a:endParaRPr>
          </a:p>
          <a:p>
            <a:pPr algn="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3200" b="1" dirty="0"/>
              <a:t>Semestre</a:t>
            </a:r>
          </a:p>
          <a:p>
            <a:pPr algn="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dirty="0" smtClean="0"/>
              <a:t>Enero - junio 2016</a:t>
            </a:r>
            <a:endParaRPr lang="es-ES" altLang="es-CO" dirty="0"/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s-CO" sz="2400">
              <a:solidFill>
                <a:srgbClr val="FF0066"/>
              </a:solidFill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44035" name="Text Box 3"/>
          <p:cNvSpPr txBox="1">
            <a:spLocks noChangeArrowheads="1"/>
          </p:cNvSpPr>
          <p:nvPr/>
        </p:nvSpPr>
        <p:spPr bwMode="auto">
          <a:xfrm>
            <a:off x="684213" y="222250"/>
            <a:ext cx="777557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itchFamily="2" charset="2"/>
              <a:buNone/>
            </a:pPr>
            <a:r>
              <a:rPr lang="es-ES" altLang="es-CO" sz="2400" b="1">
                <a:solidFill>
                  <a:srgbClr val="CC0066"/>
                </a:solidFill>
                <a:latin typeface="Arial Narrow" pitchFamily="34" charset="0"/>
                <a:cs typeface="Arial" pitchFamily="34" charset="0"/>
              </a:rPr>
              <a:t>Distribución porcentual y variación de la población inactiva,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itchFamily="2" charset="2"/>
              <a:buNone/>
            </a:pPr>
            <a:r>
              <a:rPr lang="es-ES" altLang="es-CO" sz="2400" b="1">
                <a:solidFill>
                  <a:srgbClr val="CC0066"/>
                </a:solidFill>
                <a:latin typeface="Arial Narrow" pitchFamily="34" charset="0"/>
                <a:cs typeface="Arial" pitchFamily="34" charset="0"/>
              </a:rPr>
              <a:t> según tipo de actividad </a:t>
            </a:r>
          </a:p>
        </p:txBody>
      </p:sp>
      <p:sp>
        <p:nvSpPr>
          <p:cNvPr id="44036" name="Text Box 4"/>
          <p:cNvSpPr txBox="1">
            <a:spLocks noChangeArrowheads="1"/>
          </p:cNvSpPr>
          <p:nvPr/>
        </p:nvSpPr>
        <p:spPr bwMode="auto">
          <a:xfrm>
            <a:off x="685800" y="5434013"/>
            <a:ext cx="82073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1200">
                <a:solidFill>
                  <a:schemeClr val="tx1"/>
                </a:solidFill>
                <a:latin typeface="Arial Narrow" pitchFamily="34" charset="0"/>
                <a:cs typeface="Arial" pitchFamily="34" charset="0"/>
              </a:rPr>
              <a:t>Nota: la categoría “otros” incluye: incapacitado permanente para trabajar, rentista, pensionado, jubilado, personas que no les llama la atención o creen que no vale la pena trabajar</a:t>
            </a:r>
          </a:p>
        </p:txBody>
      </p:sp>
      <p:sp>
        <p:nvSpPr>
          <p:cNvPr id="44037" name="5 CuadroTexto"/>
          <p:cNvSpPr txBox="1">
            <a:spLocks noChangeArrowheads="1"/>
          </p:cNvSpPr>
          <p:nvPr/>
        </p:nvSpPr>
        <p:spPr bwMode="auto">
          <a:xfrm>
            <a:off x="685800" y="5202238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1100">
                <a:solidFill>
                  <a:schemeClr val="tx1"/>
                </a:solidFill>
                <a:cs typeface="Arial" pitchFamily="34" charset="0"/>
              </a:rPr>
              <a:t>Fuente: DANE - GEIH </a:t>
            </a:r>
            <a:endParaRPr lang="es-ES" altLang="es-CO" sz="1100">
              <a:solidFill>
                <a:schemeClr val="tx1"/>
              </a:solidFill>
              <a:cs typeface="Arial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411800469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547813" y="1042988"/>
            <a:ext cx="6237287" cy="416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1"/>
          <p:cNvSpPr>
            <a:spLocks/>
          </p:cNvSpPr>
          <p:nvPr/>
        </p:nvSpPr>
        <p:spPr bwMode="auto">
          <a:xfrm>
            <a:off x="0" y="763588"/>
            <a:ext cx="4643438" cy="6477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  <p:pic>
        <p:nvPicPr>
          <p:cNvPr id="30723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24" name="Rectangle 4"/>
          <p:cNvSpPr>
            <a:spLocks/>
          </p:cNvSpPr>
          <p:nvPr/>
        </p:nvSpPr>
        <p:spPr bwMode="auto">
          <a:xfrm>
            <a:off x="1050925" y="1979613"/>
            <a:ext cx="7769225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3200" b="1">
                <a:solidFill>
                  <a:srgbClr val="808080"/>
                </a:solidFill>
                <a:latin typeface="Verdana" pitchFamily="34" charset="0"/>
              </a:rPr>
              <a:t>Indicadores</a:t>
            </a:r>
            <a:r>
              <a:rPr lang="es-ES" altLang="es-CO" sz="3200" b="1">
                <a:solidFill>
                  <a:srgbClr val="A7A7A7"/>
                </a:solidFill>
                <a:latin typeface="Arial Narrow" pitchFamily="34" charset="0"/>
              </a:rPr>
              <a:t> </a:t>
            </a:r>
            <a:r>
              <a:rPr lang="es-ES" altLang="es-CO" sz="3200" b="1">
                <a:solidFill>
                  <a:srgbClr val="808080"/>
                </a:solidFill>
                <a:latin typeface="Verdana" pitchFamily="34" charset="0"/>
              </a:rPr>
              <a:t>del mercado laboral</a:t>
            </a:r>
          </a:p>
        </p:txBody>
      </p:sp>
      <p:sp>
        <p:nvSpPr>
          <p:cNvPr id="30725" name="Rectangle 3"/>
          <p:cNvSpPr>
            <a:spLocks/>
          </p:cNvSpPr>
          <p:nvPr/>
        </p:nvSpPr>
        <p:spPr bwMode="auto">
          <a:xfrm>
            <a:off x="2124075" y="2955925"/>
            <a:ext cx="66960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</a:rPr>
              <a:t>23 ciudades y áreas metropolitanas</a:t>
            </a:r>
          </a:p>
        </p:txBody>
      </p:sp>
      <p:sp>
        <p:nvSpPr>
          <p:cNvPr id="30726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55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ES" altLang="es-CO" sz="3500" b="1" dirty="0">
              <a:solidFill>
                <a:srgbClr val="A7A7A7"/>
              </a:solidFill>
              <a:latin typeface="Arial Narrow" pitchFamily="34" charset="0"/>
            </a:endParaRPr>
          </a:p>
          <a:p>
            <a:pPr algn="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3200" b="1" dirty="0">
                <a:latin typeface="Arial Narrow" pitchFamily="34" charset="0"/>
              </a:rPr>
              <a:t>Semestre</a:t>
            </a:r>
          </a:p>
          <a:p>
            <a:pPr algn="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dirty="0" smtClean="0">
                <a:latin typeface="Arial Narrow" pitchFamily="34" charset="0"/>
              </a:rPr>
              <a:t>Enero - junio 2016</a:t>
            </a:r>
            <a:endParaRPr lang="es-ES" altLang="es-CO" dirty="0">
              <a:latin typeface="Arial Narrow" pitchFamily="34" charset="0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3"/>
          <p:cNvSpPr txBox="1">
            <a:spLocks noChangeArrowheads="1"/>
          </p:cNvSpPr>
          <p:nvPr/>
        </p:nvSpPr>
        <p:spPr bwMode="auto">
          <a:xfrm>
            <a:off x="250825" y="2254250"/>
            <a:ext cx="2592388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  <a:cs typeface="Arial" pitchFamily="34" charset="0"/>
              </a:rPr>
              <a:t>Indicadores de mercado laboral por ciudad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ES" altLang="es-CO" sz="2000" b="1" dirty="0">
              <a:solidFill>
                <a:srgbClr val="CC0066"/>
              </a:solidFill>
              <a:latin typeface="Arial Narrow" pitchFamily="34" charset="0"/>
              <a:cs typeface="Arial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  <a:cs typeface="Arial" pitchFamily="34" charset="0"/>
              </a:rPr>
              <a:t>Trimestre 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  <a:cs typeface="Arial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  <a:cs typeface="Arial" pitchFamily="34" charset="0"/>
              </a:rPr>
              <a:t>Abril </a:t>
            </a: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  <a:cs typeface="Arial" pitchFamily="34" charset="0"/>
              </a:rPr>
              <a:t>- </a:t>
            </a: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  <a:cs typeface="Arial" pitchFamily="34" charset="0"/>
              </a:rPr>
              <a:t>junio 2016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  <a:cs typeface="Arial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ES" altLang="es-CO" sz="2000" b="1" dirty="0">
              <a:solidFill>
                <a:schemeClr val="tx1"/>
              </a:solidFill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31747" name="Text Box 4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endParaRPr lang="es-CO" altLang="es-CO" sz="2400">
              <a:solidFill>
                <a:schemeClr val="tx1"/>
              </a:solidFill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2843213" y="5513388"/>
            <a:ext cx="6192837" cy="200025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/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099480782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857500" y="260350"/>
            <a:ext cx="6178550" cy="583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50" name="7 Rectángulo"/>
          <p:cNvSpPr>
            <a:spLocks noChangeArrowheads="1"/>
          </p:cNvSpPr>
          <p:nvPr/>
        </p:nvSpPr>
        <p:spPr bwMode="auto">
          <a:xfrm>
            <a:off x="3635896" y="6069013"/>
            <a:ext cx="540015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800" dirty="0">
                <a:solidFill>
                  <a:schemeClr val="tx1"/>
                </a:solidFill>
                <a:latin typeface="Arial" pitchFamily="34" charset="0"/>
              </a:rPr>
              <a:t>*El total de las 23 ciudades no incluye San Andrés por tener una distribución de la muestra diferente. </a:t>
            </a:r>
            <a:endParaRPr lang="es-CO" altLang="es-CO" sz="800" dirty="0" smtClean="0">
              <a:solidFill>
                <a:schemeClr val="tx1"/>
              </a:solidFill>
              <a:latin typeface="Arial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800" dirty="0" smtClean="0">
                <a:solidFill>
                  <a:schemeClr val="tx1"/>
                </a:solidFill>
                <a:latin typeface="Arial" pitchFamily="34" charset="0"/>
              </a:rPr>
              <a:t>Los </a:t>
            </a:r>
            <a:r>
              <a:rPr lang="es-CO" altLang="es-CO" sz="800" dirty="0">
                <a:solidFill>
                  <a:schemeClr val="tx1"/>
                </a:solidFill>
                <a:latin typeface="Arial" pitchFamily="34" charset="0"/>
              </a:rPr>
              <a:t>resultados presentados para San Andrés corresponden al período </a:t>
            </a:r>
            <a:r>
              <a:rPr lang="es-CO" altLang="es-CO" sz="800" dirty="0" smtClean="0">
                <a:solidFill>
                  <a:schemeClr val="tx1"/>
                </a:solidFill>
                <a:latin typeface="Arial" pitchFamily="34" charset="0"/>
              </a:rPr>
              <a:t>enero - junio 2016</a:t>
            </a:r>
            <a:endParaRPr lang="es-CO" altLang="es-CO" sz="800" dirty="0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3"/>
          <p:cNvSpPr txBox="1">
            <a:spLocks noChangeArrowheads="1"/>
          </p:cNvSpPr>
          <p:nvPr/>
        </p:nvSpPr>
        <p:spPr bwMode="auto">
          <a:xfrm>
            <a:off x="1254125" y="260350"/>
            <a:ext cx="67691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  <a:cs typeface="Arial" pitchFamily="34" charset="0"/>
              </a:rPr>
              <a:t>Tasa global de participación, ocupación y desempleo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  <a:cs typeface="Arial" pitchFamily="34" charset="0"/>
              </a:rPr>
              <a:t>San Andrés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Arial" pitchFamily="34" charset="0"/>
              <a:buNone/>
            </a:pP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  <a:cs typeface="Arial" pitchFamily="34" charset="0"/>
              </a:rPr>
              <a:t>Enero </a:t>
            </a: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  <a:cs typeface="Arial" pitchFamily="34" charset="0"/>
              </a:rPr>
              <a:t>– </a:t>
            </a: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  <a:cs typeface="Arial" pitchFamily="34" charset="0"/>
              </a:rPr>
              <a:t>junio </a:t>
            </a: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  <a:cs typeface="Arial" pitchFamily="34" charset="0"/>
              </a:rPr>
              <a:t>(</a:t>
            </a: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  <a:cs typeface="Arial" pitchFamily="34" charset="0"/>
              </a:rPr>
              <a:t>2013 </a:t>
            </a: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  <a:cs typeface="Arial" pitchFamily="34" charset="0"/>
              </a:rPr>
              <a:t>- </a:t>
            </a: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  <a:cs typeface="Arial" pitchFamily="34" charset="0"/>
              </a:rPr>
              <a:t>2016)</a:t>
            </a:r>
            <a:endParaRPr lang="es-ES" altLang="es-CO" sz="2400" b="1" dirty="0">
              <a:solidFill>
                <a:srgbClr val="CC0066"/>
              </a:solidFill>
              <a:latin typeface="Arial Narrow" pitchFamily="34" charset="0"/>
              <a:cs typeface="Arial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635351182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62038" y="1412875"/>
            <a:ext cx="7153275" cy="422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2" name="9 CuadroTexto"/>
          <p:cNvSpPr txBox="1">
            <a:spLocks noChangeArrowheads="1"/>
          </p:cNvSpPr>
          <p:nvPr/>
        </p:nvSpPr>
        <p:spPr bwMode="auto">
          <a:xfrm>
            <a:off x="1254125" y="5661025"/>
            <a:ext cx="1404938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1100">
                <a:solidFill>
                  <a:schemeClr val="tx1"/>
                </a:solidFill>
                <a:cs typeface="Arial" pitchFamily="34" charset="0"/>
              </a:rPr>
              <a:t>Fuente: DANE - GEIH </a:t>
            </a:r>
            <a:endParaRPr lang="es-ES" altLang="es-CO" sz="1100">
              <a:solidFill>
                <a:schemeClr val="tx1"/>
              </a:solidFill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3"/>
          <p:cNvSpPr txBox="1">
            <a:spLocks noChangeArrowheads="1"/>
          </p:cNvSpPr>
          <p:nvPr/>
        </p:nvSpPr>
        <p:spPr bwMode="auto">
          <a:xfrm>
            <a:off x="1284288" y="404813"/>
            <a:ext cx="67691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  <a:cs typeface="Arial" pitchFamily="34" charset="0"/>
              </a:rPr>
              <a:t>Tasa global de participación, ocupación y desempleo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  <a:cs typeface="Arial" pitchFamily="34" charset="0"/>
              </a:rPr>
              <a:t>San Andrés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Arial" pitchFamily="34" charset="0"/>
              <a:buNone/>
            </a:pP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  <a:cs typeface="Arial" pitchFamily="34" charset="0"/>
              </a:rPr>
              <a:t>Enero </a:t>
            </a: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  <a:cs typeface="Arial" pitchFamily="34" charset="0"/>
              </a:rPr>
              <a:t>– </a:t>
            </a: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  <a:cs typeface="Arial" pitchFamily="34" charset="0"/>
              </a:rPr>
              <a:t>junio </a:t>
            </a: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  <a:cs typeface="Arial" pitchFamily="34" charset="0"/>
              </a:rPr>
              <a:t>(</a:t>
            </a: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  <a:cs typeface="Arial" pitchFamily="34" charset="0"/>
              </a:rPr>
              <a:t>2015 </a:t>
            </a: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  <a:cs typeface="Arial" pitchFamily="34" charset="0"/>
              </a:rPr>
              <a:t>- </a:t>
            </a: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  <a:cs typeface="Arial" pitchFamily="34" charset="0"/>
              </a:rPr>
              <a:t>2016)</a:t>
            </a:r>
            <a:endParaRPr lang="es-ES" altLang="es-CO" sz="2400" b="1" dirty="0">
              <a:solidFill>
                <a:srgbClr val="CC0066"/>
              </a:solidFill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33795" name="9 CuadroTexto"/>
          <p:cNvSpPr txBox="1">
            <a:spLocks noChangeArrowheads="1"/>
          </p:cNvSpPr>
          <p:nvPr/>
        </p:nvSpPr>
        <p:spPr bwMode="auto">
          <a:xfrm>
            <a:off x="1547813" y="5491163"/>
            <a:ext cx="14049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1100">
                <a:solidFill>
                  <a:schemeClr val="tx1"/>
                </a:solidFill>
                <a:cs typeface="Arial" pitchFamily="34" charset="0"/>
              </a:rPr>
              <a:t>Fuente: DANE - GEIH </a:t>
            </a:r>
            <a:endParaRPr lang="es-ES" altLang="es-CO" sz="1100">
              <a:solidFill>
                <a:schemeClr val="tx1"/>
              </a:solidFill>
              <a:cs typeface="Arial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409656716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606550" y="1923008"/>
            <a:ext cx="6073775" cy="337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s-CO" sz="2400">
              <a:solidFill>
                <a:srgbClr val="FF0066"/>
              </a:solidFill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34819" name="Rectangle 2"/>
          <p:cNvSpPr>
            <a:spLocks noChangeArrowheads="1"/>
          </p:cNvSpPr>
          <p:nvPr/>
        </p:nvSpPr>
        <p:spPr bwMode="auto">
          <a:xfrm>
            <a:off x="179388" y="981075"/>
            <a:ext cx="1944687" cy="4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s-CO" sz="1600" b="1">
              <a:solidFill>
                <a:schemeClr val="tx2"/>
              </a:solidFill>
              <a:cs typeface="Arial" pitchFamily="34" charset="0"/>
            </a:endParaRPr>
          </a:p>
        </p:txBody>
      </p:sp>
      <p:sp>
        <p:nvSpPr>
          <p:cNvPr id="34820" name="Rectangle 4"/>
          <p:cNvSpPr txBox="1">
            <a:spLocks noChangeArrowheads="1"/>
          </p:cNvSpPr>
          <p:nvPr/>
        </p:nvSpPr>
        <p:spPr bwMode="auto">
          <a:xfrm>
            <a:off x="1065213" y="836613"/>
            <a:ext cx="7380287" cy="1017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ts val="28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  <a:cs typeface="Arial" pitchFamily="34" charset="0"/>
              </a:rPr>
              <a:t>Población ocupada, desocupada e inactiva </a:t>
            </a:r>
            <a:br>
              <a:rPr lang="es-ES" altLang="es-CO" sz="2400" b="1" dirty="0">
                <a:solidFill>
                  <a:srgbClr val="CC0066"/>
                </a:solidFill>
                <a:latin typeface="Arial Narrow" pitchFamily="34" charset="0"/>
                <a:cs typeface="Arial" pitchFamily="34" charset="0"/>
              </a:rPr>
            </a:b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  <a:cs typeface="Arial" pitchFamily="34" charset="0"/>
              </a:rPr>
              <a:t>San Andrés (</a:t>
            </a: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  <a:cs typeface="Arial" pitchFamily="34" charset="0"/>
              </a:rPr>
              <a:t>2015 </a:t>
            </a: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  <a:cs typeface="Arial" pitchFamily="34" charset="0"/>
              </a:rPr>
              <a:t>– </a:t>
            </a: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  <a:cs typeface="Arial" pitchFamily="34" charset="0"/>
              </a:rPr>
              <a:t>2016)</a:t>
            </a: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  <a:cs typeface="Arial" pitchFamily="34" charset="0"/>
              </a:rPr>
              <a:t/>
            </a:r>
            <a:br>
              <a:rPr lang="es-ES" altLang="es-CO" sz="2400" b="1" dirty="0">
                <a:solidFill>
                  <a:srgbClr val="CC0066"/>
                </a:solidFill>
                <a:latin typeface="Arial Narrow" pitchFamily="34" charset="0"/>
                <a:cs typeface="Arial" pitchFamily="34" charset="0"/>
              </a:rPr>
            </a:br>
            <a:r>
              <a:rPr lang="es-ES" altLang="es-CO" sz="2200" b="1" dirty="0">
                <a:solidFill>
                  <a:schemeClr val="tx1"/>
                </a:solidFill>
                <a:latin typeface="Arial Narrow" pitchFamily="34" charset="0"/>
                <a:cs typeface="Arial" pitchFamily="34" charset="0"/>
              </a:rPr>
              <a:t/>
            </a:r>
            <a:br>
              <a:rPr lang="es-ES" altLang="es-CO" sz="2200" b="1" dirty="0">
                <a:solidFill>
                  <a:schemeClr val="tx1"/>
                </a:solidFill>
                <a:latin typeface="Arial Narrow" pitchFamily="34" charset="0"/>
                <a:cs typeface="Arial" pitchFamily="34" charset="0"/>
              </a:rPr>
            </a:br>
            <a:endParaRPr lang="es-ES" altLang="es-CO" sz="22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2075493681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323466" y="2060848"/>
            <a:ext cx="8497068" cy="24042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  <p:pic>
        <p:nvPicPr>
          <p:cNvPr id="35843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5844" name="Rectangle 3"/>
          <p:cNvSpPr>
            <a:spLocks/>
          </p:cNvSpPr>
          <p:nvPr/>
        </p:nvSpPr>
        <p:spPr bwMode="auto">
          <a:xfrm>
            <a:off x="1258888" y="3068638"/>
            <a:ext cx="8208962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</a:rPr>
              <a:t>COMPORTAMIENTO DEL MERCADO LABORAL</a:t>
            </a:r>
            <a:endParaRPr lang="es-ES" altLang="es-CO" sz="2400" b="1">
              <a:solidFill>
                <a:srgbClr val="FFFFFF"/>
              </a:solidFill>
              <a:latin typeface="Verdana" pitchFamily="34" charset="0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  <p:pic>
        <p:nvPicPr>
          <p:cNvPr id="36867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6868" name="Rectangle 3"/>
          <p:cNvSpPr>
            <a:spLocks/>
          </p:cNvSpPr>
          <p:nvPr/>
        </p:nvSpPr>
        <p:spPr bwMode="auto">
          <a:xfrm>
            <a:off x="1403350" y="2955925"/>
            <a:ext cx="7416800" cy="83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</a:rPr>
              <a:t>POBLACIÓN OCUPADA </a:t>
            </a:r>
          </a:p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</a:rPr>
              <a:t>SEGÚN </a:t>
            </a:r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</a:rPr>
              <a:t>RAMA DE ACTIVIDAD</a:t>
            </a:r>
            <a:endParaRPr lang="es-ES" altLang="es-CO" sz="2400" b="1">
              <a:solidFill>
                <a:srgbClr val="FFFFFF"/>
              </a:solidFill>
              <a:latin typeface="Verdana" pitchFamily="34" charset="0"/>
            </a:endParaRPr>
          </a:p>
        </p:txBody>
      </p:sp>
      <p:sp>
        <p:nvSpPr>
          <p:cNvPr id="36869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55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ES" altLang="es-CO" sz="3500" b="1" dirty="0">
              <a:solidFill>
                <a:srgbClr val="A7A7A7"/>
              </a:solidFill>
              <a:latin typeface="Arial Narrow" pitchFamily="34" charset="0"/>
            </a:endParaRPr>
          </a:p>
          <a:p>
            <a:pPr algn="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3200" b="1" dirty="0"/>
              <a:t>Semestre</a:t>
            </a:r>
          </a:p>
          <a:p>
            <a:pPr algn="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dirty="0" smtClean="0"/>
              <a:t>Enero - junio 2016</a:t>
            </a:r>
            <a:endParaRPr lang="es-ES" altLang="es-CO" dirty="0"/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s-CO" sz="2400">
              <a:solidFill>
                <a:srgbClr val="FF0066"/>
              </a:solidFill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37891" name="Text Box 3"/>
          <p:cNvSpPr txBox="1">
            <a:spLocks noChangeArrowheads="1"/>
          </p:cNvSpPr>
          <p:nvPr/>
        </p:nvSpPr>
        <p:spPr bwMode="auto">
          <a:xfrm>
            <a:off x="1133475" y="325438"/>
            <a:ext cx="687705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2400" b="1">
                <a:solidFill>
                  <a:srgbClr val="CC0066"/>
                </a:solidFill>
                <a:latin typeface="Arial Narrow" pitchFamily="34" charset="0"/>
                <a:cs typeface="Arial" pitchFamily="34" charset="0"/>
              </a:rPr>
              <a:t>Distribución porcentual y variación de la población ocupada, según ramas de actividad </a:t>
            </a:r>
          </a:p>
        </p:txBody>
      </p:sp>
      <p:sp>
        <p:nvSpPr>
          <p:cNvPr id="37892" name="Text Box 4"/>
          <p:cNvSpPr txBox="1">
            <a:spLocks noChangeArrowheads="1"/>
          </p:cNvSpPr>
          <p:nvPr/>
        </p:nvSpPr>
        <p:spPr bwMode="auto">
          <a:xfrm>
            <a:off x="685800" y="5229200"/>
            <a:ext cx="732472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1200" dirty="0">
                <a:solidFill>
                  <a:schemeClr val="tx1"/>
                </a:solidFill>
                <a:latin typeface="Arial Narrow" pitchFamily="34" charset="0"/>
                <a:cs typeface="Arial" pitchFamily="34" charset="0"/>
              </a:rPr>
              <a:t>*Otras ramas: Agricultura, ganadería, caza, silvicultura y pesca; industria manufacturera; explotación de minas y canteras, suministro de electricidad, gas y agua e intermediación financiera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1200" dirty="0">
                <a:solidFill>
                  <a:schemeClr val="tx1"/>
                </a:solidFill>
                <a:latin typeface="Arial Narrow" pitchFamily="34" charset="0"/>
                <a:cs typeface="Arial" pitchFamily="34" charset="0"/>
              </a:rPr>
              <a:t>Nota: La suma de las participaciones puede diferir de 100% por la no inclusión de la categoría “no informa” y por efecto de decimales.</a:t>
            </a:r>
            <a:endParaRPr lang="es-ES" altLang="es-CO" sz="1200" dirty="0">
              <a:solidFill>
                <a:schemeClr val="tx1"/>
              </a:solidFill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37893" name="5 CuadroTexto"/>
          <p:cNvSpPr txBox="1">
            <a:spLocks noChangeArrowheads="1"/>
          </p:cNvSpPr>
          <p:nvPr/>
        </p:nvSpPr>
        <p:spPr bwMode="auto">
          <a:xfrm>
            <a:off x="685800" y="4968850"/>
            <a:ext cx="1404938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1100" dirty="0">
                <a:solidFill>
                  <a:schemeClr val="tx1"/>
                </a:solidFill>
                <a:cs typeface="Arial" pitchFamily="34" charset="0"/>
              </a:rPr>
              <a:t>Fuente: DANE - GEIH </a:t>
            </a:r>
            <a:endParaRPr lang="es-ES" altLang="es-CO" sz="1100" dirty="0">
              <a:solidFill>
                <a:schemeClr val="tx1"/>
              </a:solidFill>
              <a:cs typeface="Arial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979174544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148035" y="1155700"/>
            <a:ext cx="6606876" cy="3741843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Presentacion_dane2013_marzo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ane_prosperidad">
      <a:majorFont>
        <a:latin typeface="Futura Md BT"/>
        <a:ea typeface=""/>
        <a:cs typeface=""/>
      </a:majorFont>
      <a:minorFont>
        <a:latin typeface="Futura Std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3.xml><?xml version="1.0" encoding="utf-8"?>
<a:theme xmlns:a="http://schemas.openxmlformats.org/drawingml/2006/main" name="4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4.xml><?xml version="1.0" encoding="utf-8"?>
<a:theme xmlns:a="http://schemas.openxmlformats.org/drawingml/2006/main" name="5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5.xml><?xml version="1.0" encoding="utf-8"?>
<a:theme xmlns:a="http://schemas.openxmlformats.org/drawingml/2006/main" name="7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6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5532</TotalTime>
  <Words>453</Words>
  <Application>Microsoft Office PowerPoint</Application>
  <PresentationFormat>Presentación en pantalla (4:3)</PresentationFormat>
  <Paragraphs>69</Paragraphs>
  <Slides>16</Slides>
  <Notes>8</Notes>
  <HiddenSlides>0</HiddenSlides>
  <MMClips>0</MMClips>
  <ScaleCrop>false</ScaleCrop>
  <HeadingPairs>
    <vt:vector size="4" baseType="variant">
      <vt:variant>
        <vt:lpstr>Tema</vt:lpstr>
      </vt:variant>
      <vt:variant>
        <vt:i4>5</vt:i4>
      </vt:variant>
      <vt:variant>
        <vt:lpstr>Títulos de diapositiva</vt:lpstr>
      </vt:variant>
      <vt:variant>
        <vt:i4>16</vt:i4>
      </vt:variant>
    </vt:vector>
  </HeadingPairs>
  <TitlesOfParts>
    <vt:vector size="21" baseType="lpstr">
      <vt:lpstr>1_Presentacion_dane2013_marzo4</vt:lpstr>
      <vt:lpstr>3_Default - Default</vt:lpstr>
      <vt:lpstr>4_Default - Default</vt:lpstr>
      <vt:lpstr>5_Default - Default</vt:lpstr>
      <vt:lpstr>7_Default - Default</vt:lpstr>
      <vt:lpstr>Mercado Laboral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dane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mcpuellog</dc:creator>
  <cp:lastModifiedBy>Andres Francisco Mejia Bocanegra</cp:lastModifiedBy>
  <cp:revision>352</cp:revision>
  <cp:lastPrinted>2016-07-25T16:14:57Z</cp:lastPrinted>
  <dcterms:created xsi:type="dcterms:W3CDTF">2011-05-26T20:52:06Z</dcterms:created>
  <dcterms:modified xsi:type="dcterms:W3CDTF">2016-08-03T14:48:54Z</dcterms:modified>
</cp:coreProperties>
</file>