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1" autoAdjust="0"/>
    <p:restoredTop sz="94674"/>
  </p:normalViewPr>
  <p:slideViewPr>
    <p:cSldViewPr>
      <p:cViewPr varScale="1">
        <p:scale>
          <a:sx n="148" d="100"/>
          <a:sy n="148" d="100"/>
        </p:scale>
        <p:origin x="-63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10/08/2018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B2FB9-EDAD-402F-BC8A-A15A7BF91D62}" type="datetimeFigureOut">
              <a:rPr lang="es-CO" smtClean="0"/>
              <a:t>08/10/2018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A4058-3A8B-4FD1-8685-CA190DAE5BB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90869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953853" y="8685213"/>
            <a:ext cx="302477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14467" y="1203598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 eaLnBrk="0" hangingPunct="0"/>
            <a:r>
              <a:rPr lang="en-US" sz="3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LABORAL</a:t>
            </a:r>
            <a:endParaRPr lang="en-US" sz="36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67545" y="2156251"/>
            <a:ext cx="82089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POPAYÁN</a:t>
            </a:r>
            <a:endParaRPr lang="es-MX" sz="3000" b="1" dirty="0">
              <a:solidFill>
                <a:prstClr val="white"/>
              </a:solidFill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5940152" y="3363838"/>
            <a:ext cx="259588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 eaLnBrk="0" hangingPunct="0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prstClr val="white"/>
                </a:solidFill>
                <a:latin typeface="Arial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prstClr val="white"/>
              </a:solidFill>
              <a:latin typeface="Arial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3568" y="2085696"/>
            <a:ext cx="79208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528" y="3489852"/>
            <a:ext cx="3085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15" eaLnBrk="0" hangingPunct="0">
              <a:spcBef>
                <a:spcPts val="2940"/>
              </a:spcBef>
            </a:pPr>
            <a:r>
              <a:rPr lang="es-MX" spc="70" dirty="0" smtClean="0">
                <a:solidFill>
                  <a:prstClr val="white"/>
                </a:solidFill>
                <a:latin typeface="Arial"/>
                <a:cs typeface="Arial"/>
              </a:rPr>
              <a:t>Bogotá D.C.,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51270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</a:t>
            </a: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POSICIÓN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OCUPACIONAL</a:t>
            </a:r>
            <a:endParaRPr lang="es-CO" sz="2000" b="1" dirty="0" smtClean="0">
              <a:solidFill>
                <a:prstClr val="white"/>
              </a:solidFill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6438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618456" y="3337899"/>
            <a:ext cx="762595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 °: Obrero, empleado del gobierno; Empleado doméstico; Patrón o empleador; Trabajador familiar sin remuneración; Trabajadores sin remuneración en empresas de otros hogares; Jornalero o Peón y otro.</a:t>
            </a:r>
          </a:p>
          <a:p>
            <a:r>
              <a:rPr lang="es-CO" sz="1050" dirty="0">
                <a:latin typeface="Arial Narrow" panose="020B0606020202030204" pitchFamily="34" charset="0"/>
              </a:rPr>
              <a:t>(p.p.) Puntos porcentuales.</a:t>
            </a:r>
          </a:p>
          <a:p>
            <a:endParaRPr lang="es-CO" dirty="0">
              <a:latin typeface="Arial Narrow" panose="020B060602020203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0960" y="77674"/>
            <a:ext cx="5775176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700" b="1" dirty="0" smtClean="0">
                <a:solidFill>
                  <a:schemeClr val="bg1"/>
                </a:solidFill>
                <a:latin typeface="+mj-lt"/>
              </a:rPr>
              <a:t>Distribución, variación y contribución </a:t>
            </a:r>
            <a:r>
              <a:rPr lang="es-ES" altLang="es-CO" sz="1700" b="1" dirty="0">
                <a:solidFill>
                  <a:schemeClr val="bg1"/>
                </a:solidFill>
                <a:latin typeface="+mj-lt"/>
              </a:rPr>
              <a:t>a la variación de la población ocupada, </a:t>
            </a:r>
            <a:r>
              <a:rPr lang="es-ES" altLang="es-CO" sz="1700" b="1" dirty="0" smtClean="0">
                <a:solidFill>
                  <a:schemeClr val="bg1"/>
                </a:solidFill>
                <a:latin typeface="+mj-lt"/>
              </a:rPr>
              <a:t>según </a:t>
            </a:r>
            <a:r>
              <a:rPr lang="es-ES" altLang="es-CO" sz="1700" b="1" dirty="0">
                <a:solidFill>
                  <a:schemeClr val="bg1"/>
                </a:solidFill>
                <a:latin typeface="+mj-lt"/>
              </a:rPr>
              <a:t>posición </a:t>
            </a:r>
            <a:r>
              <a:rPr lang="es-ES" altLang="es-CO" sz="1700" b="1" dirty="0" smtClean="0">
                <a:solidFill>
                  <a:schemeClr val="bg1"/>
                </a:solidFill>
                <a:latin typeface="+mj-lt"/>
              </a:rPr>
              <a:t>ocupacional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700" b="1" dirty="0" smtClean="0">
                <a:solidFill>
                  <a:schemeClr val="bg1"/>
                </a:solidFill>
                <a:latin typeface="+mj-lt"/>
              </a:rPr>
              <a:t>Abril – junio 2018 </a:t>
            </a:r>
            <a:endParaRPr lang="es-ES" altLang="es-CO" sz="17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618456" y="3111811"/>
            <a:ext cx="15114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200" dirty="0"/>
              <a:t>Fuente: DANE - GEIH </a:t>
            </a:r>
            <a:endParaRPr lang="es-ES" sz="12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899785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0769" y="1419622"/>
            <a:ext cx="7275607" cy="163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7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611510" y="1707654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r>
              <a:rPr lang="es-CO" altLang="es-CO" sz="2800" b="1" dirty="0">
                <a:solidFill>
                  <a:srgbClr val="FFFFFF"/>
                </a:solidFill>
                <a:latin typeface="Arial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 eaLnBrk="0" hangingPunct="0">
              <a:spcAft>
                <a:spcPts val="600"/>
              </a:spcAft>
            </a:pP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</a:t>
            </a:r>
            <a:endParaRPr lang="es-CO" altLang="es-CO" sz="2000" b="1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  <a:p>
            <a:pPr algn="r" eaLnBrk="0" hangingPunct="0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SEGÚN </a:t>
            </a:r>
            <a:r>
              <a:rPr lang="es-CO" altLang="es-CO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TIPO DE ACTIVIDAD</a:t>
            </a:r>
          </a:p>
          <a:p>
            <a:pPr algn="r" eaLnBrk="0" hangingPunct="0"/>
            <a:r>
              <a:rPr 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948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67545" y="4146893"/>
            <a:ext cx="74926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</a:t>
            </a:r>
            <a:r>
              <a:rPr lang="es-ES" sz="1200" dirty="0" smtClean="0">
                <a:latin typeface="Arial Narrow" panose="020B0606020202030204" pitchFamily="34" charset="0"/>
              </a:rPr>
              <a:t>La </a:t>
            </a:r>
            <a:r>
              <a:rPr lang="es-ES" sz="1200" dirty="0">
                <a:latin typeface="Arial Narrow" panose="020B060602020203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482645" y="3950686"/>
            <a:ext cx="14590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200" dirty="0">
                <a:latin typeface="Arial Narrow" panose="020B0606020202030204" pitchFamily="34" charset="0"/>
              </a:rPr>
              <a:t>Fuente: DANE - GEIH 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9629" y="85460"/>
            <a:ext cx="5796136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Distribución porcentual y variación de la población inactiva</a:t>
            </a:r>
            <a:r>
              <a:rPr lang="es-ES" altLang="es-CO" sz="17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según </a:t>
            </a:r>
            <a:r>
              <a:rPr lang="es-ES" altLang="es-CO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 de actividad </a:t>
            </a:r>
            <a:endParaRPr lang="es-ES" altLang="es-CO" sz="17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es-CO" sz="17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</a:t>
            </a:r>
            <a:r>
              <a:rPr lang="es-CO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s-CO" sz="1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736685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11560" y="1059583"/>
            <a:ext cx="7200800" cy="2811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" y="58293"/>
            <a:ext cx="58681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Proporción del empleo informal en la población ocupada</a:t>
            </a:r>
          </a:p>
          <a:p>
            <a:pPr>
              <a:spcBef>
                <a:spcPts val="0"/>
              </a:spcBef>
              <a:buNone/>
            </a:pPr>
            <a:r>
              <a:rPr 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Popayán</a:t>
            </a:r>
            <a:endParaRPr 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Trimestre abril – junio 2018 </a:t>
            </a:r>
            <a:endParaRPr lang="es-CO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920763" y="423156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10513550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52576" y="1322784"/>
            <a:ext cx="6043761" cy="2905720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93921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0485" name="5 CuadroTexto"/>
          <p:cNvSpPr txBox="1">
            <a:spLocks noChangeArrowheads="1"/>
          </p:cNvSpPr>
          <p:nvPr/>
        </p:nvSpPr>
        <p:spPr bwMode="auto">
          <a:xfrm>
            <a:off x="28162" y="112298"/>
            <a:ext cx="5911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Límites de confianza y error relativo de la población de la fuerza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trabajo </a:t>
            </a:r>
            <a:r>
              <a:rPr lang="es-ES" altLang="es-CO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indicadores de mercado laboral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Popayán</a:t>
            </a:r>
            <a:endParaRPr lang="es-CO" altLang="es-CO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450912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98563" y="1383507"/>
            <a:ext cx="6691312" cy="129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8173538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25538" y="2895600"/>
            <a:ext cx="70389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98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-36512" y="43048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altLang="es-CO" b="1" dirty="0">
                <a:solidFill>
                  <a:schemeClr val="bg1"/>
                </a:solidFill>
                <a:latin typeface="+mj-lt"/>
              </a:rPr>
              <a:t>Tasa global de participación, ocupación y desempleo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Cauca, anual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 2008 </a:t>
            </a:r>
            <a:r>
              <a:rPr lang="es-ES" altLang="es-CO" b="1" dirty="0">
                <a:solidFill>
                  <a:schemeClr val="bg1"/>
                </a:solidFill>
                <a:latin typeface="+mj-lt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+mj-lt"/>
              </a:rPr>
              <a:t>2017</a:t>
            </a: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330047" y="444362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9325940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7584" y="1500404"/>
            <a:ext cx="73533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57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74431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07232" y="1886221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30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INDICADORES DEL MERCADO LABORAL</a:t>
            </a:r>
            <a:endParaRPr lang="es-ES" altLang="es-CO" sz="30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30725" name="Rectangle 3"/>
          <p:cNvSpPr>
            <a:spLocks/>
          </p:cNvSpPr>
          <p:nvPr/>
        </p:nvSpPr>
        <p:spPr bwMode="auto">
          <a:xfrm>
            <a:off x="1980382" y="2409732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rgbClr val="FFFFFF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sp>
        <p:nvSpPr>
          <p:cNvPr id="30726" name="Text Box 3"/>
          <p:cNvSpPr txBox="1">
            <a:spLocks noChangeArrowheads="1"/>
          </p:cNvSpPr>
          <p:nvPr/>
        </p:nvSpPr>
        <p:spPr bwMode="auto">
          <a:xfrm>
            <a:off x="3419476" y="2733769"/>
            <a:ext cx="52562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 2018</a:t>
            </a:r>
            <a:endParaRPr lang="es-ES" altLang="es-CO" sz="2000" b="1" dirty="0">
              <a:solidFill>
                <a:prstClr val="white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576" y="2355726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4767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99318"/>
            <a:ext cx="46085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Resumen indicadores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Popayán –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2119778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1635646"/>
            <a:ext cx="81280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7664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43048"/>
            <a:ext cx="52908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Indicadores de mercado laboral por ciudad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Abril - junio 2018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600162" y="2415778"/>
            <a:ext cx="6284206" cy="155972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2721102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250" y="955675"/>
            <a:ext cx="6140450" cy="397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4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6512" y="33468"/>
            <a:ext cx="63194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global de participación, ocupación y desempleo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Popayán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s-ES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Abril – junio (2008 </a:t>
            </a:r>
            <a:r>
              <a:rPr lang="es-ES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– </a:t>
            </a:r>
            <a:r>
              <a:rPr lang="es-ES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2018)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755769" y="4369583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4803349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8039" y="1412676"/>
            <a:ext cx="7483475" cy="2887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60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43048"/>
            <a:ext cx="391798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Tasa de desempleo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Popayán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Trimestres móviles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2014 </a:t>
            </a:r>
            <a:r>
              <a:rPr lang="es-ES" altLang="es-CO" sz="18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- </a:t>
            </a:r>
            <a:r>
              <a:rPr lang="es-ES" altLang="es-CO" sz="18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2018 </a:t>
            </a:r>
            <a:endParaRPr lang="es-ES" altLang="es-CO" sz="18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32198" y="450618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CO" altLang="es-CO" sz="1100" dirty="0"/>
              <a:t>Fuente: DANE - GEIH </a:t>
            </a:r>
            <a:endParaRPr lang="es-ES" altLang="es-CO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0995196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6014" y="1303902"/>
            <a:ext cx="7197725" cy="294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44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6190" y="26157"/>
            <a:ext cx="4895850" cy="76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Población ocupada, desocupada e inactiva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Popayán</a:t>
            </a:r>
          </a:p>
          <a:p>
            <a:pPr algn="l">
              <a:lnSpc>
                <a:spcPct val="100000"/>
              </a:lnSpc>
              <a:defRPr/>
            </a:pPr>
            <a:r>
              <a:rPr lang="es-ES" sz="1800" b="1" dirty="0" smtClean="0">
                <a:solidFill>
                  <a:schemeClr val="bg1"/>
                </a:solidFill>
                <a:cs typeface="Arial" charset="0"/>
              </a:rPr>
              <a:t>Abril  – junio 2018 </a:t>
            </a:r>
            <a:br>
              <a:rPr lang="es-ES" sz="1800" b="1" dirty="0" smtClean="0">
                <a:solidFill>
                  <a:schemeClr val="bg1"/>
                </a:solidFill>
                <a:cs typeface="Arial" charset="0"/>
              </a:rPr>
            </a:br>
            <a:endParaRPr lang="es-ES" sz="1800" b="1" dirty="0" smtClean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058920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3851" y="1563638"/>
            <a:ext cx="8424863" cy="192608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85812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-28563" y="1678037"/>
            <a:ext cx="86409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/>
          <a:p>
            <a:pPr algn="r" eaLnBrk="1" hangingPunct="1"/>
            <a:r>
              <a:rPr lang="es-CO" altLang="es-CO" sz="24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  <a:r>
              <a:rPr lang="es-CO" altLang="es-CO" sz="24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</a:t>
            </a:r>
            <a:r>
              <a:rPr lang="es-CO" altLang="es-CO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MERCADO LABORAL</a:t>
            </a:r>
            <a:endParaRPr lang="es-ES" altLang="es-CO" sz="24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576" y="2139702"/>
            <a:ext cx="784887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611560" y="2139702"/>
            <a:ext cx="8064896" cy="1449914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</a:t>
            </a:r>
          </a:p>
          <a:p>
            <a:pPr algn="r">
              <a:spcAft>
                <a:spcPts val="600"/>
              </a:spcAft>
            </a:pPr>
            <a:r>
              <a:rPr lang="es-CO" altLang="es-CO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RAMA DE ACTIVIDAD</a:t>
            </a:r>
          </a:p>
          <a:p>
            <a:pPr algn="r"/>
            <a:r>
              <a:rPr 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TRIMESTRE</a:t>
            </a:r>
          </a:p>
          <a:p>
            <a:pPr algn="r" eaLnBrk="1" hangingPunct="1"/>
            <a:r>
              <a:rPr lang="es-ES" altLang="es-CO" sz="2000" b="1" dirty="0" smtClean="0">
                <a:solidFill>
                  <a:prstClr val="white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ABRIL - JUNIO</a:t>
            </a:r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ea typeface="Open Sans" pitchFamily="34" charset="0"/>
                <a:cs typeface="Arial" panose="020B0604020202020204" pitchFamily="34" charset="0"/>
              </a:rPr>
              <a:t>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ea typeface="Open Sans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30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95536" y="3717861"/>
            <a:ext cx="82089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pesca, explotación de minas y canteras, suministro de electricidad, gas </a:t>
            </a:r>
            <a:r>
              <a:rPr lang="es-ES" altLang="es-CO" sz="1200" dirty="0" smtClean="0">
                <a:latin typeface="Calibri" pitchFamily="34" charset="0"/>
              </a:rPr>
              <a:t> y </a:t>
            </a:r>
            <a:r>
              <a:rPr lang="es-ES" altLang="es-CO" sz="1200" dirty="0">
                <a:latin typeface="Calibri" pitchFamily="34" charset="0"/>
              </a:rPr>
              <a:t>agua e intermediación financiera. </a:t>
            </a:r>
            <a:endParaRPr lang="es-ES" altLang="es-CO" sz="1200" dirty="0" smtClean="0">
              <a:latin typeface="Calibri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 dirty="0" smtClean="0">
                <a:latin typeface="Calibri" pitchFamily="34" charset="0"/>
              </a:rPr>
              <a:t>(p.p.) Puntos porcentuales.</a:t>
            </a:r>
            <a:endParaRPr lang="es-ES" altLang="es-CO" sz="1200" dirty="0">
              <a:latin typeface="Calibri" pitchFamily="34" charset="0"/>
            </a:endParaRP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395537" y="3489853"/>
            <a:ext cx="14761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Calibri" pitchFamily="34" charset="0"/>
              </a:rPr>
              <a:t>Fuente: GEIH - DANE</a:t>
            </a:r>
            <a:endParaRPr lang="es-ES" altLang="es-CO" sz="12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2182" y="87475"/>
            <a:ext cx="5631946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Distribución, variación y contribución </a:t>
            </a:r>
            <a:r>
              <a:rPr lang="es-ES" sz="1700" b="1" dirty="0">
                <a:solidFill>
                  <a:schemeClr val="bg1"/>
                </a:solidFill>
                <a:latin typeface="+mj-lt"/>
              </a:rPr>
              <a:t>a la </a:t>
            </a:r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variación </a:t>
            </a:r>
            <a:r>
              <a:rPr lang="es-ES" sz="1700" b="1" dirty="0">
                <a:solidFill>
                  <a:schemeClr val="bg1"/>
                </a:solidFill>
                <a:latin typeface="+mj-lt"/>
              </a:rPr>
              <a:t>de la población ocupada</a:t>
            </a:r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, según </a:t>
            </a:r>
            <a:r>
              <a:rPr lang="es-ES" sz="1700" b="1" dirty="0">
                <a:solidFill>
                  <a:schemeClr val="bg1"/>
                </a:solidFill>
                <a:latin typeface="+mj-lt"/>
              </a:rPr>
              <a:t>ramas de </a:t>
            </a:r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actividad</a:t>
            </a:r>
          </a:p>
          <a:p>
            <a:r>
              <a:rPr lang="es-ES" sz="1700" b="1" dirty="0" smtClean="0">
                <a:solidFill>
                  <a:schemeClr val="bg1"/>
                </a:solidFill>
                <a:latin typeface="+mj-lt"/>
              </a:rPr>
              <a:t>Abril - junio 2018</a:t>
            </a:r>
            <a:endParaRPr lang="es-ES" sz="17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0451944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95536" y="1563638"/>
            <a:ext cx="8267586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3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380</Words>
  <Application>Microsoft Office PowerPoint</Application>
  <PresentationFormat>Presentación en pantalla (16:9)</PresentationFormat>
  <Paragraphs>67</Paragraphs>
  <Slides>17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Arles Daniel Mayor Pachon</cp:lastModifiedBy>
  <cp:revision>61</cp:revision>
  <cp:lastPrinted>2018-03-22T15:12:47Z</cp:lastPrinted>
  <dcterms:created xsi:type="dcterms:W3CDTF">2017-04-24T19:14:11Z</dcterms:created>
  <dcterms:modified xsi:type="dcterms:W3CDTF">2018-08-10T20:39:59Z</dcterms:modified>
</cp:coreProperties>
</file>