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53DAD-4E8D-4454-A0EE-3153B0FE7F9D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3D7C7-3518-4E93-B16F-A5873DAAE18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2232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C577FEE4-8409-4EC2-8C3A-3CCAD4C011E0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Comportamiento\Comportamiento%2024%20ciudades%20-%20nv.xlsm!posi%20ocup%20trim!F281C21:F286C27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6.emf"/><Relationship Id="rId4" Type="http://schemas.openxmlformats.org/officeDocument/2006/relationships/oleObject" Target="file:///\\systema44\GEIH-TEMATICA\NUEVAS%20PROYECCIONES_2012\Ciudades\Comportamiento\Comportamiento%2024%20ciudades%20-%20nv.xlsm!inactivos%20trim!%5bComportamiento%2024%20ciudades%20-%20nv.xlsm%5dinactivos%20trim%2015%20Gr&#225;fico-17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Gr&#225;fica_informalidad.xls!Gr&#225;ficos_informalidad!%5bGr&#225;fica_informalidad.xls%5dGr&#225;ficos_informalidad%2032%20Gr&#225;fico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Boletin%20de%20Prensa\Errores%20de%20Muestreo\Ciudades\Errores%20Ciudades.xlsx!TASAS!F167C2:F174C6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9.emf"/><Relationship Id="rId5" Type="http://schemas.openxmlformats.org/officeDocument/2006/relationships/oleObject" Target="file:///\\systema44\GEIH-TEMATICA\NUEVAS%20PROYECCIONES_2012\Boletin%20de%20Prensa\Errores%20de%20Muestreo\Ciudades\Errores%20Ciudades.xlsx!POBLACIONES!F167C2:F174C6" TargetMode="Externa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BOLETINES%20ESPECIALES%202012\DEPARTAMENTOS\Gr&#225;ficos\Graficos%20deptos_BOLET&#205;N.xlsx!IML!%5bGraficos%20deptos_BOLET&#205;N.xlsx%5dIML%20Chart%2059-8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Poblaciones%20presentaciones.xlsx!Hoja1!F165C2:F173C6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file:///\\systema44\GEIH-TEMATICA\NUEVAS%20PROYECCIONES_2012\Boletin%20de%20Prensa\Graficos\Tabla%20ciudades.xlsm!Bolet&#237;n!F4C2:F32C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oleObject" Target="file:///\\systema44\GEIH-TEMATICA\NUEVAS%20PROYECCIONES_2012\Boletin%20de%20Prensa\Graficos\Graficos%20IML\GRAFICOS%20TRIM%20(Nal,%20Cab,%20Res,%2011ciu).xlsx!Trim%2011%20ciudades_presentaciones!%5bGRAFICOS%20TRIM%20(Nal,%20Cab,%20Res,%2011ciu).xlsx%5dTrim%2011%20ciudades_presentaciones%20Gr&#225;fico%2030-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Grafica_tendencia_TD.xlsm!23%20&#193;reas!%5bGrafica_tendencia_TD.xlsm%5d23%20&#193;reas%208%20Gr&#225;fico-9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3.emf"/><Relationship Id="rId4" Type="http://schemas.openxmlformats.org/officeDocument/2006/relationships/oleObject" Target="file:///\\systema44\GEIH-TEMATICA\NUEVAS%20PROYECCIONES_2012\Ciudades\Poblaciones_24ciu.xls!11C!F34C2:F41C6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\\systema44\GEIH-TEMATICA\NUEVAS%20PROYECCIONES_2012\Ciudades\Comportamiento\Comportamiento%2024%20ciudades%20-%20nv.xlsm!Ramas%20trim!F316C21:F325C27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491630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 eaLnBrk="1" hangingPunct="1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VALLEDUPAR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363838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1" hangingPunct="1">
              <a:defRPr sz="1800">
                <a:solidFill>
                  <a:srgbClr val="000000"/>
                </a:solidFill>
              </a:defRPr>
            </a:pPr>
            <a:r>
              <a:rPr lang="es-CO" spc="70" dirty="0" smtClean="0">
                <a:solidFill>
                  <a:schemeClr val="bg1"/>
                </a:solidFill>
                <a:cs typeface="Arial"/>
              </a:rPr>
              <a:t>Agosto, </a:t>
            </a:r>
            <a:r>
              <a:rPr lang="es-CO" spc="70" dirty="0">
                <a:solidFill>
                  <a:schemeClr val="bg1"/>
                </a:solidFill>
                <a:cs typeface="Arial"/>
              </a:rPr>
              <a:t>2018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085696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363838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schemeClr val="bg1"/>
                </a:solidFill>
                <a:cs typeface="Arial"/>
              </a:rPr>
              <a:t>Bogotá D.C., Colombia</a:t>
            </a:r>
          </a:p>
        </p:txBody>
      </p:sp>
    </p:spTree>
    <p:extLst>
      <p:ext uri="{BB962C8B-B14F-4D97-AF65-F5344CB8AC3E}">
        <p14:creationId xmlns:p14="http://schemas.microsoft.com/office/powerpoint/2010/main" val="10047254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11560" y="199568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1995686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OCUPACIONAL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</a:p>
        </p:txBody>
      </p:sp>
    </p:spTree>
    <p:extLst>
      <p:ext uri="{BB962C8B-B14F-4D97-AF65-F5344CB8AC3E}">
        <p14:creationId xmlns:p14="http://schemas.microsoft.com/office/powerpoint/2010/main" val="237932387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755576" y="3435847"/>
            <a:ext cx="14590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>
              <a:spcBef>
                <a:spcPct val="50000"/>
              </a:spcBef>
              <a:defRPr sz="1200">
                <a:latin typeface="Arial Narrow" pitchFamily="34" charset="0"/>
                <a:cs typeface="Calibri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CO" altLang="es-CO" b="1" dirty="0"/>
              <a:t>Fuente: </a:t>
            </a:r>
            <a:r>
              <a:rPr lang="es-CO" altLang="es-CO" dirty="0" smtClean="0"/>
              <a:t>DANE, GEIH </a:t>
            </a:r>
            <a:endParaRPr lang="es-ES" altLang="es-CO" dirty="0"/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755576" y="3644004"/>
            <a:ext cx="7705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Otras </a:t>
            </a:r>
            <a:r>
              <a:rPr lang="es-ES" altLang="es-CO" sz="1200" dirty="0" err="1">
                <a:latin typeface="Arial Narrow" pitchFamily="34" charset="0"/>
                <a:cs typeface="Calibri" pitchFamily="34" charset="0"/>
              </a:rPr>
              <a:t>posicionesº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6270" y="-20538"/>
            <a:ext cx="6840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, variación y contribución 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la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variación de la 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posición ocupacional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6542035"/>
              </p:ext>
            </p:extLst>
          </p:nvPr>
        </p:nvGraphicFramePr>
        <p:xfrm>
          <a:off x="424249" y="1599642"/>
          <a:ext cx="8368376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Hoja de cálculo habilitada para macros" r:id="rId3" imgW="4819524" imgH="981209" progId="Excel.SheetMacroEnabled.12">
                  <p:link updateAutomatic="1"/>
                </p:oleObj>
              </mc:Choice>
              <mc:Fallback>
                <p:oleObj name="Hoja de cálculo habilitada para macros" r:id="rId3" imgW="4819524" imgH="981209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249" y="1599642"/>
                        <a:ext cx="8368376" cy="1296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8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199568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1995686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</a:p>
        </p:txBody>
      </p:sp>
    </p:spTree>
    <p:extLst>
      <p:ext uri="{BB962C8B-B14F-4D97-AF65-F5344CB8AC3E}">
        <p14:creationId xmlns:p14="http://schemas.microsoft.com/office/powerpoint/2010/main" val="379121451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411956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" y="0"/>
            <a:ext cx="687546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de </a:t>
            </a:r>
            <a:r>
              <a:rPr lang="es-ES" altLang="es-CO" dirty="0" smtClean="0"/>
              <a:t>la</a:t>
            </a:r>
          </a:p>
          <a:p>
            <a:r>
              <a:rPr lang="es-ES" altLang="es-CO" dirty="0" smtClean="0"/>
              <a:t>población inactiva, según </a:t>
            </a:r>
            <a:r>
              <a:rPr lang="es-ES" altLang="es-CO" dirty="0"/>
              <a:t>tipo de </a:t>
            </a:r>
            <a:r>
              <a:rPr lang="es-ES" altLang="es-CO" dirty="0" smtClean="0"/>
              <a:t>actividad</a:t>
            </a:r>
          </a:p>
          <a:p>
            <a:r>
              <a:rPr lang="es-ES" altLang="es-CO" dirty="0" smtClean="0"/>
              <a:t>Abril - junio 2018</a:t>
            </a:r>
            <a:endParaRPr lang="es-ES" altLang="es-CO" dirty="0"/>
          </a:p>
          <a:p>
            <a:r>
              <a:rPr lang="es-ES" altLang="es-CO" dirty="0" smtClean="0"/>
              <a:t> </a:t>
            </a:r>
            <a:endParaRPr lang="es-ES" altLang="es-CO" dirty="0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039814" y="4515966"/>
            <a:ext cx="7635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200" b="1" dirty="0">
                <a:latin typeface="Arial Narrow" pitchFamily="34" charset="0"/>
                <a:cs typeface="Calibri" pitchFamily="34" charset="0"/>
              </a:rPr>
              <a:t>Nota: 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45061" name="5 CuadroTexto"/>
          <p:cNvSpPr txBox="1">
            <a:spLocks noChangeArrowheads="1"/>
          </p:cNvSpPr>
          <p:nvPr/>
        </p:nvSpPr>
        <p:spPr bwMode="auto">
          <a:xfrm>
            <a:off x="1043801" y="437195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893493"/>
              </p:ext>
            </p:extLst>
          </p:nvPr>
        </p:nvGraphicFramePr>
        <p:xfrm>
          <a:off x="904876" y="1250156"/>
          <a:ext cx="7546975" cy="295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7" name="Hoja de cálculo habilitada para macros" r:id="rId4" imgW="6019681" imgH="3143377" progId="Excel.SheetMacroEnabled.12">
                  <p:link updateAutomatic="1"/>
                </p:oleObj>
              </mc:Choice>
              <mc:Fallback>
                <p:oleObj name="Hoja de cálculo habilitada para macros" r:id="rId4" imgW="6019681" imgH="3143377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4876" y="1250156"/>
                        <a:ext cx="7546975" cy="295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136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2051913" y="419193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46083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078620"/>
              </p:ext>
            </p:extLst>
          </p:nvPr>
        </p:nvGraphicFramePr>
        <p:xfrm>
          <a:off x="1907704" y="1383618"/>
          <a:ext cx="5655384" cy="2930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Hoja de cálculo" r:id="rId3" imgW="5305418" imgH="3400353" progId="Excel.Sheet.8">
                  <p:link updateAutomatic="1"/>
                </p:oleObj>
              </mc:Choice>
              <mc:Fallback>
                <p:oleObj name="Hoja de cálculo" r:id="rId3" imgW="5305418" imgH="3400353" progId="Excel.Shee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1383618"/>
                        <a:ext cx="5655384" cy="293013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4" name="1 Rectángulo"/>
          <p:cNvSpPr>
            <a:spLocks noChangeArrowheads="1"/>
          </p:cNvSpPr>
          <p:nvPr/>
        </p:nvSpPr>
        <p:spPr bwMode="auto">
          <a:xfrm>
            <a:off x="1826" y="-79424"/>
            <a:ext cx="75612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Proporción del empleo informal en la población ocupada</a:t>
            </a:r>
          </a:p>
          <a:p>
            <a:pPr eaLnBrk="1" hangingPunct="1"/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Valledupar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</a:rPr>
              <a:t>Abril - junio 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2017 - 2018 </a:t>
            </a:r>
            <a:endParaRPr lang="es-CO" altLang="es-CO" sz="16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81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1" y="19452"/>
            <a:ext cx="835356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400" dirty="0"/>
              <a:t>Límites de confianza y error relativo de la </a:t>
            </a:r>
            <a:endParaRPr lang="es-ES" altLang="es-CO" sz="1400" dirty="0" smtClean="0"/>
          </a:p>
          <a:p>
            <a:r>
              <a:rPr lang="es-ES" altLang="es-CO" sz="1400" dirty="0" smtClean="0"/>
              <a:t>población </a:t>
            </a:r>
            <a:r>
              <a:rPr lang="es-ES" altLang="es-CO" sz="1400" dirty="0"/>
              <a:t>de la fuerza </a:t>
            </a:r>
            <a:r>
              <a:rPr lang="es-ES" altLang="es-CO" sz="1400" dirty="0" smtClean="0"/>
              <a:t>de trabajo e </a:t>
            </a:r>
            <a:r>
              <a:rPr lang="es-ES" altLang="es-CO" sz="1400" dirty="0"/>
              <a:t>indicadores </a:t>
            </a:r>
            <a:endParaRPr lang="es-ES" altLang="es-CO" sz="1400" dirty="0" smtClean="0"/>
          </a:p>
          <a:p>
            <a:r>
              <a:rPr lang="es-ES" altLang="es-CO" sz="1400" dirty="0" smtClean="0"/>
              <a:t>de </a:t>
            </a:r>
            <a:r>
              <a:rPr lang="es-ES" altLang="es-CO" sz="1400" dirty="0"/>
              <a:t>mercado </a:t>
            </a:r>
            <a:r>
              <a:rPr lang="es-ES" altLang="es-CO" sz="1400" dirty="0" smtClean="0"/>
              <a:t>laboral </a:t>
            </a:r>
          </a:p>
          <a:p>
            <a:r>
              <a:rPr lang="es-CO" altLang="es-CO" sz="1400" dirty="0" smtClean="0"/>
              <a:t>Valledupar</a:t>
            </a:r>
            <a:endParaRPr lang="es-CO" altLang="es-CO" sz="1400" dirty="0"/>
          </a:p>
        </p:txBody>
      </p:sp>
      <p:graphicFrame>
        <p:nvGraphicFramePr>
          <p:cNvPr id="47108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271477"/>
              </p:ext>
            </p:extLst>
          </p:nvPr>
        </p:nvGraphicFramePr>
        <p:xfrm>
          <a:off x="971600" y="1167594"/>
          <a:ext cx="7208127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name="Hoja de cálculo" r:id="rId3" imgW="5619629" imgH="1724066" progId="Excel.Sheet.12">
                  <p:link updateAutomatic="1"/>
                </p:oleObj>
              </mc:Choice>
              <mc:Fallback>
                <p:oleObj name="Hoja de cálculo" r:id="rId3" imgW="5619629" imgH="1724066" progId="Excel.Shee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167594"/>
                        <a:ext cx="7208127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667374"/>
              </p:ext>
            </p:extLst>
          </p:nvPr>
        </p:nvGraphicFramePr>
        <p:xfrm>
          <a:off x="749300" y="2895600"/>
          <a:ext cx="7566025" cy="15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Hoja de cálculo" r:id="rId5" imgW="5981620" imgH="1724066" progId="Excel.Sheet.12">
                  <p:link updateAutomatic="1"/>
                </p:oleObj>
              </mc:Choice>
              <mc:Fallback>
                <p:oleObj name="Hoja de cálculo" r:id="rId5" imgW="5981620" imgH="1724066" progId="Excel.Shee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300" y="2895600"/>
                        <a:ext cx="7566025" cy="1566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225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-48414"/>
            <a:ext cx="78486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8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600" dirty="0"/>
              <a:t>Tasa global de participación, ocupación y desempleo</a:t>
            </a:r>
          </a:p>
          <a:p>
            <a:r>
              <a:rPr lang="es-ES" altLang="es-CO" sz="1600" dirty="0"/>
              <a:t>Cesar</a:t>
            </a:r>
          </a:p>
          <a:p>
            <a:r>
              <a:rPr lang="es-ES" altLang="es-CO" sz="1600" dirty="0"/>
              <a:t>Anual</a:t>
            </a:r>
          </a:p>
          <a:p>
            <a:r>
              <a:rPr lang="es-ES" altLang="es-CO" sz="1600" dirty="0" smtClean="0"/>
              <a:t>2008 </a:t>
            </a:r>
            <a:r>
              <a:rPr lang="es-ES" altLang="es-CO" sz="1600" dirty="0"/>
              <a:t>- </a:t>
            </a:r>
            <a:r>
              <a:rPr lang="es-ES" altLang="es-CO" sz="1600" dirty="0" smtClean="0"/>
              <a:t>2017</a:t>
            </a:r>
            <a:endParaRPr lang="es-ES" altLang="es-CO" sz="1600" dirty="0"/>
          </a:p>
          <a:p>
            <a:endParaRPr lang="es-CO" altLang="es-CO" sz="1600" dirty="0"/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042388" y="4609113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4813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114522"/>
              </p:ext>
            </p:extLst>
          </p:nvPr>
        </p:nvGraphicFramePr>
        <p:xfrm>
          <a:off x="1042988" y="1329612"/>
          <a:ext cx="7296150" cy="3078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Hoja de cálculo" r:id="rId3" imgW="7296232" imgH="3981520" progId="Excel.Sheet.12">
                  <p:link updateAutomatic="1"/>
                </p:oleObj>
              </mc:Choice>
              <mc:Fallback>
                <p:oleObj name="Hoja de cálculo" r:id="rId3" imgW="7296232" imgH="3981520" progId="Excel.Shee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329612"/>
                        <a:ext cx="7296150" cy="30783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25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8701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04370" y="2355726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 smtClean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2410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889" y="87474"/>
            <a:ext cx="82089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Resumen indicadores</a:t>
            </a:r>
          </a:p>
          <a:p>
            <a:r>
              <a:rPr lang="es-ES" altLang="es-CO" dirty="0"/>
              <a:t>Valledupar – Total Nacional</a:t>
            </a:r>
          </a:p>
        </p:txBody>
      </p:sp>
      <p:graphicFrame>
        <p:nvGraphicFramePr>
          <p:cNvPr id="31747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105123"/>
              </p:ext>
            </p:extLst>
          </p:nvPr>
        </p:nvGraphicFramePr>
        <p:xfrm>
          <a:off x="598488" y="2085696"/>
          <a:ext cx="7837487" cy="199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Hoja de cálculo" r:id="rId3" imgW="5724636" imgH="1724066" progId="Excel.Sheet.12">
                  <p:link updateAutomatic="1"/>
                </p:oleObj>
              </mc:Choice>
              <mc:Fallback>
                <p:oleObj name="Hoja de cálculo" r:id="rId3" imgW="5724636" imgH="1724066" progId="Excel.Shee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488" y="2085696"/>
                        <a:ext cx="7837487" cy="19978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37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1578716"/>
            <a:ext cx="6624736" cy="133964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1 CuadroTexto"/>
          <p:cNvSpPr txBox="1">
            <a:spLocks noChangeArrowheads="1"/>
          </p:cNvSpPr>
          <p:nvPr/>
        </p:nvSpPr>
        <p:spPr bwMode="auto">
          <a:xfrm>
            <a:off x="755576" y="4443958"/>
            <a:ext cx="58327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MX"/>
            </a:defPPr>
            <a:lvl1pPr algn="just">
              <a:lnSpc>
                <a:spcPct val="10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  <a:defRPr sz="900">
                <a:latin typeface="Arial" charset="0"/>
                <a:cs typeface="Arial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</a:defRPr>
            </a:lvl9pPr>
          </a:lstStyle>
          <a:p>
            <a:r>
              <a:rPr lang="es-CO" altLang="es-CO" dirty="0"/>
              <a:t>(+) (-): Aumento o disminución </a:t>
            </a:r>
            <a:r>
              <a:rPr lang="es-CO" altLang="es-CO" dirty="0">
                <a:sym typeface="Calibri" pitchFamily="34" charset="0"/>
              </a:rPr>
              <a:t>de la TD de cada ciudad frente al mismo trimestre del año anterior. </a:t>
            </a:r>
          </a:p>
          <a:p>
            <a:r>
              <a:rPr lang="es-CO" altLang="es-CO" dirty="0">
                <a:sym typeface="Calibri" pitchFamily="34" charset="0"/>
              </a:rPr>
              <a:t> 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791184" y="483042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164079"/>
              </p:ext>
            </p:extLst>
          </p:nvPr>
        </p:nvGraphicFramePr>
        <p:xfrm>
          <a:off x="862013" y="987425"/>
          <a:ext cx="6734175" cy="352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Hoja de cálculo habilitada para macros" r:id="rId4" imgW="6953137" imgH="5533908" progId="Excel.SheetMacroEnabled.12">
                  <p:link updateAutomatic="1"/>
                </p:oleObj>
              </mc:Choice>
              <mc:Fallback>
                <p:oleObj name="Hoja de cálculo habilitada para macros" r:id="rId4" imgW="6953137" imgH="5533908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2013" y="987425"/>
                        <a:ext cx="6734175" cy="352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44462" y="123478"/>
            <a:ext cx="58676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Indicadores de mercado </a:t>
            </a:r>
            <a:r>
              <a:rPr lang="es-ES" altLang="es-CO" sz="1800" dirty="0" smtClean="0"/>
              <a:t>laboral </a:t>
            </a:r>
            <a:r>
              <a:rPr lang="es-ES" altLang="es-CO" sz="1800" dirty="0"/>
              <a:t>por </a:t>
            </a:r>
            <a:r>
              <a:rPr lang="es-ES" altLang="es-CO" sz="1800" dirty="0" smtClean="0"/>
              <a:t>ciudad</a:t>
            </a:r>
            <a:endParaRPr lang="es-ES" altLang="es-CO" sz="1800" dirty="0"/>
          </a:p>
          <a:p>
            <a:r>
              <a:rPr lang="es-ES" altLang="es-CO" sz="1800" dirty="0" smtClean="0"/>
              <a:t>Abril - junio 2018</a:t>
            </a:r>
            <a:endParaRPr lang="es-ES" altLang="es-CO" sz="1800" dirty="0"/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755577" y="4584199"/>
            <a:ext cx="712879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</a:t>
            </a:r>
            <a:r>
              <a:rPr lang="es-CO" altLang="es-CO" sz="9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es-ES" sz="900" dirty="0">
                <a:solidFill>
                  <a:schemeClr val="tx1"/>
                </a:solidFill>
                <a:latin typeface="Arial" charset="0"/>
                <a:cs typeface="Arial" charset="0"/>
              </a:rPr>
              <a:t>Los resultados para San Andrés corresponden al periodo enero - junio 2018.</a:t>
            </a:r>
            <a:endParaRPr 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endParaRPr lang="es-CO" alt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6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1" y="1932385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-36512" y="0"/>
            <a:ext cx="64087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18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Tasa global de participación, ocupación y desempleo</a:t>
            </a:r>
          </a:p>
          <a:p>
            <a:r>
              <a:rPr lang="es-ES" altLang="es-CO" dirty="0"/>
              <a:t>Valledupar</a:t>
            </a:r>
          </a:p>
          <a:p>
            <a:r>
              <a:rPr lang="es-ES" altLang="es-CO" dirty="0" smtClean="0"/>
              <a:t>Abril – junio (2009 </a:t>
            </a:r>
            <a:r>
              <a:rPr lang="es-ES" altLang="es-CO" dirty="0"/>
              <a:t>– 2018)</a:t>
            </a:r>
          </a:p>
        </p:txBody>
      </p:sp>
      <p:sp>
        <p:nvSpPr>
          <p:cNvPr id="33796" name="5 CuadroTexto"/>
          <p:cNvSpPr txBox="1">
            <a:spLocks noChangeArrowheads="1"/>
          </p:cNvSpPr>
          <p:nvPr/>
        </p:nvSpPr>
        <p:spPr bwMode="auto">
          <a:xfrm>
            <a:off x="1417257" y="4535538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33797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767884"/>
              </p:ext>
            </p:extLst>
          </p:nvPr>
        </p:nvGraphicFramePr>
        <p:xfrm>
          <a:off x="971600" y="1275606"/>
          <a:ext cx="7327900" cy="3186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Hoja de cálculo" r:id="rId4" imgW="6915075" imgH="3562313" progId="Excel.Sheet.12">
                  <p:link updateAutomatic="1"/>
                </p:oleObj>
              </mc:Choice>
              <mc:Fallback>
                <p:oleObj name="Hoja de cálculo" r:id="rId4" imgW="6915075" imgH="3562313" progId="Excel.Shee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275606"/>
                        <a:ext cx="7327900" cy="31863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54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0149" y="26285"/>
            <a:ext cx="71421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Tasa de desempleo</a:t>
            </a:r>
          </a:p>
          <a:p>
            <a:r>
              <a:rPr lang="es-ES" altLang="es-CO" sz="1800" dirty="0"/>
              <a:t>Valledupar</a:t>
            </a:r>
          </a:p>
          <a:p>
            <a:r>
              <a:rPr lang="es-ES" altLang="es-CO" sz="1800" dirty="0"/>
              <a:t>Trimestres </a:t>
            </a:r>
            <a:r>
              <a:rPr lang="es-ES" altLang="es-CO" sz="1800" dirty="0" smtClean="0"/>
              <a:t>móviles 2014 </a:t>
            </a:r>
            <a:r>
              <a:rPr lang="es-ES" altLang="es-CO" sz="1800" dirty="0"/>
              <a:t>- </a:t>
            </a:r>
            <a:r>
              <a:rPr lang="es-ES" altLang="es-CO" sz="1800" dirty="0" smtClean="0"/>
              <a:t>2018</a:t>
            </a:r>
            <a:endParaRPr lang="es-ES" altLang="es-CO" sz="1800" dirty="0"/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403841" y="446196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882699"/>
              </p:ext>
            </p:extLst>
          </p:nvPr>
        </p:nvGraphicFramePr>
        <p:xfrm>
          <a:off x="1116013" y="1162050"/>
          <a:ext cx="7056437" cy="325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Hoja de cálculo habilitada para macros" r:id="rId3" imgW="6096075" imgH="3524253" progId="Excel.SheetMacroEnabled.12">
                  <p:link updateAutomatic="1"/>
                </p:oleObj>
              </mc:Choice>
              <mc:Fallback>
                <p:oleObj name="Hoja de cálculo habilitada para macros" r:id="rId3" imgW="6096075" imgH="3524253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6013" y="1162050"/>
                        <a:ext cx="7056437" cy="325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39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" y="0"/>
            <a:ext cx="5903913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sz="1800" dirty="0"/>
              <a:t>Población ocupada, desocupada e inactiva </a:t>
            </a:r>
            <a:br>
              <a:rPr lang="es-ES" sz="1800" dirty="0"/>
            </a:br>
            <a:r>
              <a:rPr lang="es-ES" sz="1800" dirty="0"/>
              <a:t>Valledupar</a:t>
            </a:r>
            <a:endParaRPr lang="es-ES" altLang="es-CO" sz="1800" dirty="0"/>
          </a:p>
          <a:p>
            <a:r>
              <a:rPr lang="es-ES" altLang="es-CO" sz="1800" dirty="0" smtClean="0"/>
              <a:t>Abril - junio 2018</a:t>
            </a:r>
            <a:r>
              <a:rPr lang="es-ES" sz="1800" dirty="0"/>
              <a:t/>
            </a:r>
            <a:br>
              <a:rPr lang="es-ES" sz="1800" dirty="0"/>
            </a:br>
            <a:r>
              <a:rPr lang="es-ES" altLang="es-CO" sz="1800" dirty="0"/>
              <a:t/>
            </a:r>
            <a:br>
              <a:rPr lang="es-ES" altLang="es-CO" sz="1800" dirty="0"/>
            </a:br>
            <a:endParaRPr lang="es-ES" sz="1800" dirty="0"/>
          </a:p>
        </p:txBody>
      </p:sp>
      <p:graphicFrame>
        <p:nvGraphicFramePr>
          <p:cNvPr id="3584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891599"/>
              </p:ext>
            </p:extLst>
          </p:nvPr>
        </p:nvGraphicFramePr>
        <p:xfrm>
          <a:off x="323528" y="1653648"/>
          <a:ext cx="8304212" cy="2160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Hoja de cálculo" r:id="rId4" imgW="5572119" imgH="1304859" progId="Excel.Sheet.8">
                  <p:link updateAutomatic="1"/>
                </p:oleObj>
              </mc:Choice>
              <mc:Fallback>
                <p:oleObj name="Hoja de cálculo" r:id="rId4" imgW="5572119" imgH="1304859" progId="Excel.Shee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653648"/>
                        <a:ext cx="8304212" cy="2160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697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067694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1995686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– JUNIO 2018</a:t>
            </a:r>
          </a:p>
        </p:txBody>
      </p:sp>
    </p:spTree>
    <p:extLst>
      <p:ext uri="{BB962C8B-B14F-4D97-AF65-F5344CB8AC3E}">
        <p14:creationId xmlns:p14="http://schemas.microsoft.com/office/powerpoint/2010/main" val="20220028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527724" y="3651871"/>
            <a:ext cx="14285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200" dirty="0" smtClean="0">
                <a:latin typeface="Arial Narrow" pitchFamily="34" charset="0"/>
                <a:cs typeface="Calibri" pitchFamily="34" charset="0"/>
              </a:rPr>
              <a:t>DANE, GEIH 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39552" y="3848323"/>
            <a:ext cx="84969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r>
              <a:rPr lang="es-CO" altLang="es-CO" sz="1200" b="1" dirty="0">
                <a:latin typeface="Arial Narrow" pitchFamily="34" charset="0"/>
                <a:cs typeface="Calibri" pitchFamily="34" charset="0"/>
              </a:rPr>
              <a:t>Nota: </a:t>
            </a:r>
            <a:r>
              <a:rPr lang="es-CO" altLang="es-CO" sz="1200" dirty="0">
                <a:latin typeface="Arial Narrow" pitchFamily="34" charset="0"/>
                <a:cs typeface="Calibri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Arial Narrow" pitchFamily="34" charset="0"/>
                <a:cs typeface="Calibri" pitchFamily="34" charset="0"/>
              </a:rPr>
              <a:t>  </a:t>
            </a:r>
            <a:endParaRPr lang="es-ES" altLang="es-CO" sz="1200" dirty="0" smtClean="0">
              <a:latin typeface="Arial Narrow" pitchFamily="34" charset="0"/>
              <a:cs typeface="Calibri" pitchFamily="34" charset="0"/>
            </a:endParaRPr>
          </a:p>
          <a:p>
            <a:r>
              <a:rPr lang="es-ES" altLang="es-CO" sz="1200" dirty="0">
                <a:latin typeface="Arial" charset="0"/>
              </a:rPr>
              <a:t>(p.p.) : puntos porcentuales</a:t>
            </a:r>
          </a:p>
          <a:p>
            <a:endParaRPr lang="es-ES" altLang="es-CO" sz="1200" dirty="0">
              <a:latin typeface="Arial Narrow" pitchFamily="34" charset="0"/>
              <a:cs typeface="Calibri" pitchFamily="34" charset="0"/>
            </a:endParaRPr>
          </a:p>
          <a:p>
            <a:endParaRPr lang="es-ES" altLang="es-CO" sz="1200" dirty="0">
              <a:latin typeface="Arial Narrow" pitchFamily="34" charset="0"/>
              <a:cs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45609" y="-32140"/>
            <a:ext cx="63362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Distribución porcentual , variación y contribución a la variación de la población ocupada, según ramas de actividad </a:t>
            </a:r>
            <a:endParaRPr lang="es-ES" altLang="es-CO" sz="1800" dirty="0" smtClean="0"/>
          </a:p>
          <a:p>
            <a:r>
              <a:rPr lang="es-ES" altLang="es-CO" sz="1800" dirty="0" smtClean="0"/>
              <a:t>Abril - junio 2018</a:t>
            </a:r>
            <a:endParaRPr lang="es-ES" altLang="es-CO" sz="1800" dirty="0"/>
          </a:p>
          <a:p>
            <a:r>
              <a:rPr lang="es-ES" altLang="es-CO" sz="1800" dirty="0" smtClean="0"/>
              <a:t> </a:t>
            </a:r>
            <a:endParaRPr lang="es-ES" altLang="es-CO" sz="1800" dirty="0"/>
          </a:p>
        </p:txBody>
      </p:sp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820899"/>
              </p:ext>
            </p:extLst>
          </p:nvPr>
        </p:nvGraphicFramePr>
        <p:xfrm>
          <a:off x="539552" y="1653648"/>
          <a:ext cx="7992888" cy="1782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Hoja de cálculo habilitada para macros" r:id="rId3" imgW="5714918" imgH="1542940" progId="Excel.SheetMacroEnabled.12">
                  <p:link updateAutomatic="1"/>
                </p:oleObj>
              </mc:Choice>
              <mc:Fallback>
                <p:oleObj name="Hoja de cálculo habilitada para macros" r:id="rId3" imgW="5714918" imgH="154294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1653648"/>
                        <a:ext cx="7992888" cy="1782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407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6146</TotalTime>
  <Words>436</Words>
  <Application>Microsoft Office PowerPoint</Application>
  <PresentationFormat>Presentación en pantalla (16:9)</PresentationFormat>
  <Paragraphs>79</Paragraphs>
  <Slides>17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12</vt:i4>
      </vt:variant>
      <vt:variant>
        <vt:lpstr>Títulos de diapositiva</vt:lpstr>
      </vt:variant>
      <vt:variant>
        <vt:i4>17</vt:i4>
      </vt:variant>
    </vt:vector>
  </HeadingPairs>
  <TitlesOfParts>
    <vt:vector size="30" baseType="lpstr">
      <vt:lpstr>Tema de Office</vt:lpstr>
      <vt:lpstr>\\systema44\GEIH-TEMATICA\NUEVAS PROYECCIONES_2012\Ciudades\Poblaciones presentaciones.xlsx!Hoja1!F165C2:F173C6</vt:lpstr>
      <vt:lpstr>\\systema44\GEIH-TEMATICA\NUEVAS PROYECCIONES_2012\Boletin de Prensa\Graficos\Tabla ciudades.xlsm!Boletín!F4C2:F32C9</vt:lpstr>
      <vt:lpstr>\\systema44\GEIH-TEMATICA\NUEVAS PROYECCIONES_2012\Boletin de Prensa\Graficos\Graficos IML\GRAFICOS TRIM (Nal, Cab, Res, 11ciu).xlsx!Trim 11 ciudades_presentaciones![GRAFICOS TRIM (Nal, Cab, Res, 11ciu).xlsx]Trim 11 ciudades_presentaciones Gráfico 30-3</vt:lpstr>
      <vt:lpstr>\\systema44\GEIH-TEMATICA\NUEVAS PROYECCIONES_2012\Ciudades\Grafica_tendencia_TD.xlsm!23 Áreas![Grafica_tendencia_TD.xlsm]23 Áreas 8 Gráfico-9</vt:lpstr>
      <vt:lpstr>\\systema44\GEIH-TEMATICA\NUEVAS PROYECCIONES_2012\Ciudades\Poblaciones_24ciu.xls!11C!F34C2:F41C6</vt:lpstr>
      <vt:lpstr>\\systema44\GEIH-TEMATICA\NUEVAS PROYECCIONES_2012\Ciudades\Comportamiento\Comportamiento 24 ciudades - nv.xlsm!Ramas trim!F316C21:F325C27</vt:lpstr>
      <vt:lpstr>\\systema44\GEIH-TEMATICA\NUEVAS PROYECCIONES_2012\Ciudades\Comportamiento\Comportamiento 24 ciudades - nv.xlsm!posi ocup trim!F281C21:F286C27</vt:lpstr>
      <vt:lpstr>\\systema44\GEIH-TEMATICA\NUEVAS PROYECCIONES_2012\Ciudades\Comportamiento\Comportamiento 24 ciudades - nv.xlsm!inactivos trim![Comportamiento 24 ciudades - nv.xlsm]inactivos trim 15 Gráfico-17</vt:lpstr>
      <vt:lpstr>\\systema44\GEIH-TEMATICA\NUEVAS PROYECCIONES_2012\Ciudades\Gráfica_informalidad.xls!Gráficos_informalidad![Gráfica_informalidad.xls]Gráficos_informalidad 32 Gráfico</vt:lpstr>
      <vt:lpstr>\\systema44\GEIH-TEMATICA\NUEVAS PROYECCIONES_2012\Boletin de Prensa\Errores de Muestreo\Ciudades\Errores Ciudades.xlsx!TASAS!F167C2:F174C6</vt:lpstr>
      <vt:lpstr>\\systema44\GEIH-TEMATICA\NUEVAS PROYECCIONES_2012\Boletin de Prensa\Errores de Muestreo\Ciudades\Errores Ciudades.xlsx!POBLACIONES!F167C2:F174C6</vt:lpstr>
      <vt:lpstr>\\systema44\GEIH-TEMATICA\BOLETINES ESPECIALES 2012\DEPARTAMENTOS\Gráficos\Graficos deptos_BOLETÍN.xlsx!IML![Graficos deptos_BOLETÍN.xlsx]IML Chart 59-8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Diego Alejandro Martinez Jimenez</cp:lastModifiedBy>
  <cp:revision>57</cp:revision>
  <cp:lastPrinted>2018-03-15T21:33:52Z</cp:lastPrinted>
  <dcterms:created xsi:type="dcterms:W3CDTF">2017-04-24T19:14:11Z</dcterms:created>
  <dcterms:modified xsi:type="dcterms:W3CDTF">2018-08-10T20:31:40Z</dcterms:modified>
</cp:coreProperties>
</file>