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81" autoAdjust="0"/>
    <p:restoredTop sz="94674"/>
  </p:normalViewPr>
  <p:slideViewPr>
    <p:cSldViewPr>
      <p:cViewPr varScale="1">
        <p:scale>
          <a:sx n="89" d="100"/>
          <a:sy n="89" d="100"/>
        </p:scale>
        <p:origin x="-91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10/08/2018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1DE7F-C3B8-4388-9918-D3D9C2726BCB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124AF-F35E-44EA-977D-FF33BD584F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64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/>
              <a:pPr/>
              <a:t>1</a:t>
            </a:fld>
            <a:endParaRPr lang="es-E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4465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97F8BEB-9066-453F-A3BB-C7C74126566C}" type="slidenum">
              <a:rPr lang="es-ES" altLang="es-CO"/>
              <a:pPr algn="r" eaLnBrk="1" hangingPunct="1">
                <a:spcBef>
                  <a:spcPct val="0"/>
                </a:spcBef>
              </a:pPr>
              <a:t>9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954465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A86B278-DEB4-44AC-98E2-B6288C295628}" type="slidenum">
              <a:rPr lang="es-ES" altLang="es-CO"/>
              <a:pPr algn="r" eaLnBrk="1" hangingPunct="1">
                <a:spcBef>
                  <a:spcPct val="0"/>
                </a:spcBef>
              </a:pPr>
              <a:t>11</a:t>
            </a:fld>
            <a:endParaRPr lang="es-ES" altLang="es-CO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954465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331285F-D228-434B-870A-82678E05CC4F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1491630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5" y="2156251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RIOHACHA</a:t>
            </a:r>
            <a:endParaRPr lang="es-MX" sz="3000" b="1" dirty="0">
              <a:solidFill>
                <a:schemeClr val="bg1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3489853"/>
            <a:ext cx="259588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</a:p>
          <a:p>
            <a:pPr lvl="0" algn="r">
              <a:defRPr sz="1800">
                <a:solidFill>
                  <a:srgbClr val="000000"/>
                </a:solidFill>
              </a:defRPr>
            </a:pP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085696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3489852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Bogotá D.C., Colombia</a:t>
            </a:r>
          </a:p>
        </p:txBody>
      </p:sp>
    </p:spTree>
    <p:extLst>
      <p:ext uri="{BB962C8B-B14F-4D97-AF65-F5344CB8AC3E}">
        <p14:creationId xmlns:p14="http://schemas.microsoft.com/office/powerpoint/2010/main" val="6842714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199568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048067"/>
            <a:ext cx="8064896" cy="160380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OCUPACIONAL</a:t>
            </a:r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  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 </a:t>
            </a:r>
          </a:p>
        </p:txBody>
      </p:sp>
    </p:spTree>
    <p:extLst>
      <p:ext uri="{BB962C8B-B14F-4D97-AF65-F5344CB8AC3E}">
        <p14:creationId xmlns:p14="http://schemas.microsoft.com/office/powerpoint/2010/main" val="313875554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022060" y="4572000"/>
            <a:ext cx="1847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</a:endParaRP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411294" y="3791719"/>
            <a:ext cx="79930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</a:rPr>
              <a:t>Otras posiciones °: Obrero, empleado del gobierno; Empleado doméstico; Patrón o empleador; Trabajador familiar sin remuneración; Trabajadores sin remuneración en empresas de otros hogares; Jornalero o Peón y otro</a:t>
            </a:r>
            <a:r>
              <a:rPr lang="es-ES" altLang="es-CO" sz="1200" dirty="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200" dirty="0" smtClean="0">
                <a:solidFill>
                  <a:schemeClr val="tx1"/>
                </a:solidFill>
              </a:rPr>
              <a:t>(</a:t>
            </a:r>
            <a:r>
              <a:rPr lang="es-ES" altLang="es-CO" sz="1200" dirty="0">
                <a:solidFill>
                  <a:schemeClr val="tx1"/>
                </a:solidFill>
              </a:rPr>
              <a:t>p.p.) : puntos porcentuales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s-ES" altLang="es-CO" sz="1200" dirty="0">
              <a:solidFill>
                <a:schemeClr val="tx1"/>
              </a:solidFill>
            </a:endParaRPr>
          </a:p>
        </p:txBody>
      </p:sp>
      <p:sp>
        <p:nvSpPr>
          <p:cNvPr id="41990" name="7 CuadroTexto"/>
          <p:cNvSpPr txBox="1">
            <a:spLocks noChangeArrowheads="1"/>
          </p:cNvSpPr>
          <p:nvPr/>
        </p:nvSpPr>
        <p:spPr bwMode="auto">
          <a:xfrm>
            <a:off x="521056" y="3543859"/>
            <a:ext cx="137088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 smtClean="0">
                <a:solidFill>
                  <a:schemeClr val="tx1"/>
                </a:solidFill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</a:rPr>
              <a:t>DANE,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-6270" y="-7764"/>
            <a:ext cx="68405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Distribución porcentual , variación y contribución a </a:t>
            </a:r>
            <a:endParaRPr lang="es-ES" altLang="es-CO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la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variación de la población ocupada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posición ocupacional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Abril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–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junio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2018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151420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1799" y="1707654"/>
            <a:ext cx="8500402" cy="144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31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19572" y="199568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1995686"/>
            <a:ext cx="8064896" cy="160380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Verdana" pitchFamily="34" charset="0"/>
              <a:sym typeface="Calibri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TIPO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  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 </a:t>
            </a:r>
          </a:p>
        </p:txBody>
      </p:sp>
    </p:spTree>
    <p:extLst>
      <p:ext uri="{BB962C8B-B14F-4D97-AF65-F5344CB8AC3E}">
        <p14:creationId xmlns:p14="http://schemas.microsoft.com/office/powerpoint/2010/main" val="7916908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507" y="-20538"/>
            <a:ext cx="576064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dirty="0"/>
              <a:t>Distribución porcentual y variación de la población inactiva, según tipo de actividad </a:t>
            </a:r>
          </a:p>
          <a:p>
            <a:r>
              <a:rPr lang="es-ES" altLang="es-CO" dirty="0" smtClean="0"/>
              <a:t>Abril </a:t>
            </a:r>
            <a:r>
              <a:rPr lang="es-ES" altLang="es-CO" dirty="0"/>
              <a:t>– </a:t>
            </a:r>
            <a:r>
              <a:rPr lang="es-ES" altLang="es-CO" dirty="0" smtClean="0"/>
              <a:t>junio </a:t>
            </a:r>
            <a:r>
              <a:rPr lang="es-CO" dirty="0" smtClean="0"/>
              <a:t>2018</a:t>
            </a:r>
            <a:endParaRPr lang="es-CO" dirty="0"/>
          </a:p>
          <a:p>
            <a:endParaRPr lang="es-ES" altLang="es-CO" dirty="0"/>
          </a:p>
        </p:txBody>
      </p:sp>
      <p:sp>
        <p:nvSpPr>
          <p:cNvPr id="45060" name="6 CuadroTexto"/>
          <p:cNvSpPr txBox="1">
            <a:spLocks noChangeArrowheads="1"/>
          </p:cNvSpPr>
          <p:nvPr/>
        </p:nvSpPr>
        <p:spPr bwMode="auto">
          <a:xfrm>
            <a:off x="1082747" y="4370226"/>
            <a:ext cx="73754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b="1" dirty="0">
                <a:solidFill>
                  <a:schemeClr val="tx1"/>
                </a:solidFill>
              </a:rPr>
              <a:t>Nota: </a:t>
            </a:r>
            <a:r>
              <a:rPr lang="es-ES" altLang="es-CO" sz="1200" dirty="0">
                <a:solidFill>
                  <a:schemeClr val="tx1"/>
                </a:solidFill>
              </a:rPr>
              <a:t>La categoría “otros” incluye: incapacitado permanente para trabajar, rentista, pensionado, jubilado, personas que no les llama la atención o creen que no vale la pena trabajar.</a:t>
            </a:r>
          </a:p>
        </p:txBody>
      </p:sp>
      <p:sp>
        <p:nvSpPr>
          <p:cNvPr id="45061" name="7 CuadroTexto"/>
          <p:cNvSpPr txBox="1">
            <a:spLocks noChangeArrowheads="1"/>
          </p:cNvSpPr>
          <p:nvPr/>
        </p:nvSpPr>
        <p:spPr bwMode="auto">
          <a:xfrm>
            <a:off x="1116206" y="4137924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 smtClean="0">
                <a:solidFill>
                  <a:schemeClr val="tx1"/>
                </a:solidFill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</a:rPr>
              <a:t>DANE,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6479264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4138" y="1117998"/>
            <a:ext cx="8367712" cy="2834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7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5 CuadroTexto"/>
          <p:cNvSpPr txBox="1">
            <a:spLocks noChangeArrowheads="1"/>
          </p:cNvSpPr>
          <p:nvPr/>
        </p:nvSpPr>
        <p:spPr bwMode="auto">
          <a:xfrm>
            <a:off x="468506" y="4590733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 smtClean="0">
                <a:solidFill>
                  <a:schemeClr val="tx1"/>
                </a:solidFill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</a:rPr>
              <a:t>DANE,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94" y="58293"/>
            <a:ext cx="68754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CO" altLang="es-CO" sz="1600" dirty="0"/>
              <a:t>Proporción del empleo informal en la población ocupada</a:t>
            </a:r>
          </a:p>
          <a:p>
            <a:r>
              <a:rPr lang="es-CO" altLang="es-CO" sz="1600" dirty="0"/>
              <a:t>Riohacha</a:t>
            </a:r>
          </a:p>
          <a:p>
            <a:r>
              <a:rPr lang="es-ES" altLang="es-CO" sz="1600" dirty="0" smtClean="0"/>
              <a:t>Abril </a:t>
            </a:r>
            <a:r>
              <a:rPr lang="es-ES" altLang="es-CO" sz="1600" dirty="0"/>
              <a:t>– </a:t>
            </a:r>
            <a:r>
              <a:rPr lang="es-ES" altLang="es-CO" sz="1600" dirty="0" smtClean="0"/>
              <a:t>junio 2018 </a:t>
            </a:r>
            <a:endParaRPr lang="es-CO" altLang="es-CO" sz="16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5565784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1721" y="1383618"/>
            <a:ext cx="5305425" cy="2808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05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2357997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1" y="1329612"/>
            <a:ext cx="653097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329725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4288" y="3057525"/>
            <a:ext cx="6524625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3 CuadroTexto"/>
          <p:cNvSpPr txBox="1">
            <a:spLocks noChangeArrowheads="1"/>
          </p:cNvSpPr>
          <p:nvPr/>
        </p:nvSpPr>
        <p:spPr bwMode="auto">
          <a:xfrm>
            <a:off x="1" y="89650"/>
            <a:ext cx="835356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600" dirty="0"/>
              <a:t>Límites de confianza y error relativo de la población </a:t>
            </a:r>
            <a:r>
              <a:rPr lang="es-ES" altLang="es-CO" sz="1600" dirty="0" smtClean="0"/>
              <a:t>de</a:t>
            </a:r>
          </a:p>
          <a:p>
            <a:r>
              <a:rPr lang="es-ES" altLang="es-CO" sz="1600" dirty="0" smtClean="0"/>
              <a:t>la </a:t>
            </a:r>
            <a:r>
              <a:rPr lang="es-ES" altLang="es-CO" sz="1600" dirty="0"/>
              <a:t>fuerza </a:t>
            </a:r>
            <a:r>
              <a:rPr lang="es-ES" altLang="es-CO" sz="1600" dirty="0" smtClean="0"/>
              <a:t>de trabajo </a:t>
            </a:r>
            <a:r>
              <a:rPr lang="es-ES" altLang="es-CO" sz="1600" dirty="0"/>
              <a:t>e indicadores de mercado laboral</a:t>
            </a:r>
          </a:p>
          <a:p>
            <a:r>
              <a:rPr lang="es-CO" altLang="es-CO" sz="1600" dirty="0"/>
              <a:t>Riohacha </a:t>
            </a:r>
          </a:p>
          <a:p>
            <a:endParaRPr lang="es-CO" altLang="es-CO" sz="1600" dirty="0"/>
          </a:p>
        </p:txBody>
      </p:sp>
    </p:spTree>
    <p:extLst>
      <p:ext uri="{BB962C8B-B14F-4D97-AF65-F5344CB8AC3E}">
        <p14:creationId xmlns:p14="http://schemas.microsoft.com/office/powerpoint/2010/main" val="350482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CuadroTexto"/>
          <p:cNvSpPr txBox="1">
            <a:spLocks noChangeArrowheads="1"/>
          </p:cNvSpPr>
          <p:nvPr/>
        </p:nvSpPr>
        <p:spPr bwMode="auto">
          <a:xfrm>
            <a:off x="-36512" y="-48414"/>
            <a:ext cx="684053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600" dirty="0"/>
              <a:t>Tasa global de participación, ocupación y desempleo</a:t>
            </a:r>
          </a:p>
          <a:p>
            <a:r>
              <a:rPr lang="es-ES" altLang="es-CO" sz="1600" dirty="0"/>
              <a:t>Anual</a:t>
            </a:r>
          </a:p>
          <a:p>
            <a:r>
              <a:rPr lang="es-ES" altLang="es-CO" sz="1600" dirty="0"/>
              <a:t>La Guajira </a:t>
            </a:r>
          </a:p>
          <a:p>
            <a:r>
              <a:rPr lang="es-ES" altLang="es-CO" sz="1600" dirty="0" smtClean="0"/>
              <a:t>2008 </a:t>
            </a:r>
            <a:r>
              <a:rPr lang="es-ES" altLang="es-CO" sz="1600" dirty="0"/>
              <a:t>- </a:t>
            </a:r>
            <a:r>
              <a:rPr lang="es-ES" altLang="es-CO" sz="1600" dirty="0" smtClean="0"/>
              <a:t>2017</a:t>
            </a:r>
            <a:endParaRPr lang="es-ES" altLang="es-CO" sz="1600" dirty="0"/>
          </a:p>
          <a:p>
            <a:endParaRPr lang="es-CO" altLang="es-CO" sz="1600" dirty="0"/>
          </a:p>
        </p:txBody>
      </p:sp>
      <p:sp>
        <p:nvSpPr>
          <p:cNvPr id="48131" name="4 CuadroTexto"/>
          <p:cNvSpPr txBox="1">
            <a:spLocks noChangeArrowheads="1"/>
          </p:cNvSpPr>
          <p:nvPr/>
        </p:nvSpPr>
        <p:spPr bwMode="auto">
          <a:xfrm>
            <a:off x="1115412" y="4673572"/>
            <a:ext cx="14045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 smtClean="0">
                <a:solidFill>
                  <a:schemeClr val="tx1"/>
                </a:solidFill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</a:rPr>
              <a:t>DANE,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7803537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584" y="1310130"/>
            <a:ext cx="7704856" cy="3321664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17829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1384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240" y="1886221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3000" b="1" dirty="0" smtClean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schemeClr val="bg1"/>
              </a:solidFill>
              <a:latin typeface="+mn-lt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2" y="240973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ea typeface="Open Sans" pitchFamily="34" charset="0"/>
              <a:cs typeface="Open Sans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6" y="2355726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  <a:sym typeface="Calibri" pitchFamily="34" charset="0"/>
              </a:rPr>
              <a:t>TRIMESTRE   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 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235572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712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16365" y="130560"/>
            <a:ext cx="561662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Riohacha </a:t>
            </a:r>
            <a:r>
              <a:rPr lang="es-ES" altLang="es-CO" sz="20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8653979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761660"/>
            <a:ext cx="8129588" cy="183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0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771" name="6 CuadroTexto"/>
          <p:cNvSpPr txBox="1">
            <a:spLocks noChangeArrowheads="1"/>
          </p:cNvSpPr>
          <p:nvPr/>
        </p:nvSpPr>
        <p:spPr bwMode="auto">
          <a:xfrm>
            <a:off x="1085949" y="4371950"/>
            <a:ext cx="52054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900" dirty="0">
                <a:solidFill>
                  <a:schemeClr val="tx1"/>
                </a:solidFill>
                <a:latin typeface="Arial" charset="0"/>
              </a:rPr>
              <a:t>(+) (-): Aumento o disminución de la TD de cada ciudad frente al mismo </a:t>
            </a:r>
            <a:r>
              <a:rPr lang="es-CO" altLang="es-CO" sz="900" dirty="0" smtClean="0">
                <a:solidFill>
                  <a:schemeClr val="tx1"/>
                </a:solidFill>
                <a:latin typeface="Arial" charset="0"/>
              </a:rPr>
              <a:t>trimestre del </a:t>
            </a:r>
            <a:r>
              <a:rPr lang="es-CO" altLang="es-CO" sz="900" dirty="0">
                <a:solidFill>
                  <a:schemeClr val="tx1"/>
                </a:solidFill>
                <a:latin typeface="Arial" charset="0"/>
              </a:rPr>
              <a:t>año anterior.</a:t>
            </a:r>
            <a:endParaRPr lang="es-CO" altLang="es-CO" sz="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2" name="Text Box 3"/>
          <p:cNvSpPr txBox="1">
            <a:spLocks noChangeArrowheads="1"/>
          </p:cNvSpPr>
          <p:nvPr/>
        </p:nvSpPr>
        <p:spPr bwMode="auto">
          <a:xfrm>
            <a:off x="72008" y="33469"/>
            <a:ext cx="60841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Indicadores de mercado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laboral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por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ciudad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Abril - junio 2018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085949" y="1924819"/>
            <a:ext cx="7014443" cy="14287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32774" name="5 CuadroTexto"/>
          <p:cNvSpPr txBox="1">
            <a:spLocks noChangeArrowheads="1"/>
          </p:cNvSpPr>
          <p:nvPr/>
        </p:nvSpPr>
        <p:spPr bwMode="auto">
          <a:xfrm>
            <a:off x="1135322" y="4803998"/>
            <a:ext cx="133241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Fuente: </a:t>
            </a:r>
            <a:r>
              <a:rPr lang="es-CO" altLang="es-CO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DANE, GEIH </a:t>
            </a:r>
            <a:endParaRPr lang="es-ES" altLang="es-CO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69161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6175" y="960438"/>
            <a:ext cx="7026275" cy="34829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1085949" y="4515966"/>
            <a:ext cx="78065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871538" indent="-414338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409700" indent="-4953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9240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381250" indent="-5524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8384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32956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7528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4210050" indent="-55245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 *</a:t>
            </a:r>
            <a:r>
              <a:rPr lang="es-CO" altLang="es-CO" sz="900" dirty="0">
                <a:solidFill>
                  <a:schemeClr val="tx1"/>
                </a:solidFill>
                <a:latin typeface="Arial" charset="0"/>
                <a:cs typeface="Arial" charset="0"/>
              </a:rPr>
              <a:t>El total de las 23 ciudades no incluye San Andrés por tener una distribución de la muestra diferente. </a:t>
            </a:r>
            <a:r>
              <a:rPr lang="es-ES" sz="900" dirty="0">
                <a:solidFill>
                  <a:schemeClr val="tx1"/>
                </a:solidFill>
                <a:latin typeface="Arial" charset="0"/>
                <a:cs typeface="Arial" charset="0"/>
              </a:rPr>
              <a:t>Los resultados para San Andrés corresponden al periodo enero - junio 2018.</a:t>
            </a:r>
            <a:endParaRPr lang="es-CO" sz="9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17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-36860" y="0"/>
            <a:ext cx="67691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Tasa global de participación, ocupación y desempleo</a:t>
            </a:r>
          </a:p>
          <a:p>
            <a:r>
              <a:rPr lang="es-ES" altLang="es-CO" sz="1800" dirty="0"/>
              <a:t>Riohacha</a:t>
            </a:r>
          </a:p>
          <a:p>
            <a:r>
              <a:rPr lang="es-ES" altLang="es-CO" sz="1800" dirty="0" smtClean="0"/>
              <a:t>Abril – junio (2009 </a:t>
            </a:r>
            <a:r>
              <a:rPr lang="es-ES" altLang="es-CO" sz="1800" dirty="0"/>
              <a:t>– </a:t>
            </a:r>
            <a:r>
              <a:rPr lang="es-ES" altLang="es-CO" sz="1800" dirty="0" smtClean="0"/>
              <a:t>2018)</a:t>
            </a:r>
            <a:endParaRPr lang="es-ES" altLang="es-CO" sz="18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2878337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5" y="1378784"/>
            <a:ext cx="7903841" cy="305558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3798" name="5 CuadroTexto"/>
          <p:cNvSpPr txBox="1">
            <a:spLocks noChangeArrowheads="1"/>
          </p:cNvSpPr>
          <p:nvPr/>
        </p:nvSpPr>
        <p:spPr bwMode="auto">
          <a:xfrm>
            <a:off x="322928" y="4505679"/>
            <a:ext cx="14045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 smtClean="0">
                <a:solidFill>
                  <a:schemeClr val="tx1"/>
                </a:solidFill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</a:rPr>
              <a:t>DANE,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0" y="33468"/>
            <a:ext cx="71421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Tasa de desempleo</a:t>
            </a:r>
          </a:p>
          <a:p>
            <a:r>
              <a:rPr lang="es-ES" altLang="es-CO" sz="1800" dirty="0"/>
              <a:t>Riohacha</a:t>
            </a:r>
          </a:p>
          <a:p>
            <a:r>
              <a:rPr lang="es-ES" altLang="es-CO" sz="1800" dirty="0" smtClean="0"/>
              <a:t>Trimestre  2014 </a:t>
            </a:r>
            <a:r>
              <a:rPr lang="es-ES" altLang="es-CO" sz="1800" dirty="0"/>
              <a:t>- </a:t>
            </a:r>
            <a:r>
              <a:rPr lang="es-ES" altLang="es-CO" sz="1800" dirty="0" smtClean="0"/>
              <a:t>2018 </a:t>
            </a:r>
            <a:endParaRPr lang="es-ES" altLang="es-CO" sz="1800" dirty="0"/>
          </a:p>
        </p:txBody>
      </p:sp>
      <p:sp>
        <p:nvSpPr>
          <p:cNvPr id="34819" name="5 CuadroTexto"/>
          <p:cNvSpPr txBox="1">
            <a:spLocks noChangeArrowheads="1"/>
          </p:cNvSpPr>
          <p:nvPr/>
        </p:nvSpPr>
        <p:spPr bwMode="auto">
          <a:xfrm>
            <a:off x="395729" y="4623978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dirty="0" smtClean="0">
                <a:solidFill>
                  <a:schemeClr val="tx1"/>
                </a:solidFill>
              </a:rPr>
              <a:t>Fuente: DANE,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9401654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98005" y="1221600"/>
            <a:ext cx="7235732" cy="313234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5697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</a:endParaRPr>
          </a:p>
        </p:txBody>
      </p:sp>
      <p:sp>
        <p:nvSpPr>
          <p:cNvPr id="35844" name="Rectangle 4"/>
          <p:cNvSpPr txBox="1">
            <a:spLocks noChangeArrowheads="1"/>
          </p:cNvSpPr>
          <p:nvPr/>
        </p:nvSpPr>
        <p:spPr bwMode="auto">
          <a:xfrm>
            <a:off x="23530" y="-3402"/>
            <a:ext cx="562859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Población ocupada, desocupada e inactiva </a:t>
            </a:r>
          </a:p>
          <a:p>
            <a:r>
              <a:rPr lang="es-ES" altLang="es-CO" sz="1800" dirty="0"/>
              <a:t>Riohacha</a:t>
            </a:r>
          </a:p>
          <a:p>
            <a:r>
              <a:rPr lang="es-ES" altLang="es-CO" sz="1800" dirty="0" smtClean="0"/>
              <a:t>Abril </a:t>
            </a:r>
            <a:r>
              <a:rPr lang="es-ES" altLang="es-CO" sz="1800" dirty="0"/>
              <a:t>– </a:t>
            </a:r>
            <a:r>
              <a:rPr lang="es-ES" altLang="es-CO" sz="1800" dirty="0" smtClean="0"/>
              <a:t>junio (</a:t>
            </a:r>
            <a:r>
              <a:rPr lang="es-ES" altLang="es-CO" sz="1800" dirty="0"/>
              <a:t>2017 – </a:t>
            </a:r>
            <a:r>
              <a:rPr lang="es-ES" altLang="es-CO" sz="1800" dirty="0" smtClean="0"/>
              <a:t>2018) </a:t>
            </a:r>
            <a:endParaRPr lang="es-ES" altLang="es-CO" sz="1800" dirty="0"/>
          </a:p>
          <a:p>
            <a:r>
              <a:rPr lang="es-ES" altLang="es-CO" sz="1800" dirty="0"/>
              <a:t/>
            </a:r>
            <a:br>
              <a:rPr lang="es-ES" altLang="es-CO" sz="1800" dirty="0"/>
            </a:br>
            <a:endParaRPr lang="es-ES" altLang="es-CO" sz="18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8253229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5906" y="1761660"/>
            <a:ext cx="8482558" cy="183613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66371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/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683568" y="199568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048067"/>
            <a:ext cx="8064896" cy="1603803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ACTIVIDAD</a:t>
            </a:r>
          </a:p>
          <a:p>
            <a:pPr algn="r"/>
            <a:endParaRPr lang="es-CO" sz="2000" b="1" dirty="0" smtClean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TRIMESTRE  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ABRIL - JUNIO 2018 </a:t>
            </a:r>
          </a:p>
        </p:txBody>
      </p:sp>
    </p:spTree>
    <p:extLst>
      <p:ext uri="{BB962C8B-B14F-4D97-AF65-F5344CB8AC3E}">
        <p14:creationId xmlns:p14="http://schemas.microsoft.com/office/powerpoint/2010/main" val="203098847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-45609" y="-32140"/>
            <a:ext cx="633625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lnSpc>
                <a:spcPct val="100000"/>
              </a:lnSpc>
              <a:buClrTx/>
              <a:buSzTx/>
              <a:buFontTx/>
              <a:buNone/>
              <a:defRPr sz="2000" b="1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cs typeface="Calibri" pitchFamily="34" charset="0"/>
              </a:defRPr>
            </a:lvl9pPr>
          </a:lstStyle>
          <a:p>
            <a:r>
              <a:rPr lang="es-ES" altLang="es-CO" sz="1800" dirty="0"/>
              <a:t>Distribución porcentual , variación y contribución a la variación de la población ocupada, según ramas de actividad </a:t>
            </a:r>
            <a:endParaRPr lang="es-ES" altLang="es-CO" sz="1800" dirty="0" smtClean="0"/>
          </a:p>
          <a:p>
            <a:r>
              <a:rPr lang="es-ES" altLang="es-CO" sz="1800" dirty="0" smtClean="0"/>
              <a:t>Abril </a:t>
            </a:r>
            <a:r>
              <a:rPr lang="es-ES" altLang="es-CO" sz="1800" dirty="0"/>
              <a:t>– </a:t>
            </a:r>
            <a:r>
              <a:rPr lang="es-ES" altLang="es-CO" sz="1800" dirty="0" smtClean="0"/>
              <a:t>junio </a:t>
            </a:r>
            <a:r>
              <a:rPr lang="es-ES" altLang="es-CO" sz="1800" dirty="0"/>
              <a:t>2018</a:t>
            </a:r>
          </a:p>
          <a:p>
            <a:r>
              <a:rPr lang="es-ES" altLang="es-CO" sz="1800" dirty="0" smtClean="0"/>
              <a:t> </a:t>
            </a:r>
            <a:endParaRPr lang="es-ES" altLang="es-CO" sz="1800" dirty="0"/>
          </a:p>
        </p:txBody>
      </p:sp>
      <p:sp>
        <p:nvSpPr>
          <p:cNvPr id="38917" name="6 CuadroTexto"/>
          <p:cNvSpPr txBox="1">
            <a:spLocks noChangeArrowheads="1"/>
          </p:cNvSpPr>
          <p:nvPr/>
        </p:nvSpPr>
        <p:spPr bwMode="auto">
          <a:xfrm>
            <a:off x="455521" y="3942518"/>
            <a:ext cx="147508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 smtClean="0">
                <a:solidFill>
                  <a:schemeClr val="tx1"/>
                </a:solidFill>
              </a:rPr>
              <a:t>Fuente: </a:t>
            </a:r>
            <a:r>
              <a:rPr lang="es-CO" altLang="es-CO" sz="10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DANE, GEIH </a:t>
            </a:r>
            <a:endParaRPr lang="es-ES" altLang="es-CO" sz="1100" dirty="0">
              <a:solidFill>
                <a:schemeClr val="tx1"/>
              </a:solidFill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7317797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2950" y="1545637"/>
            <a:ext cx="8518789" cy="2106233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8" y="4129179"/>
            <a:ext cx="8280722" cy="124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</a:pPr>
            <a:r>
              <a:rPr lang="es-ES" altLang="es-CO" sz="1050" dirty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pPr>
              <a:spcBef>
                <a:spcPts val="660"/>
              </a:spcBef>
            </a:pPr>
            <a:r>
              <a:rPr lang="es-CO" altLang="es-CO" sz="1050" b="1" dirty="0">
                <a:latin typeface="Arial" pitchFamily="34" charset="0"/>
                <a:cs typeface="Arial" pitchFamily="34" charset="0"/>
              </a:rPr>
              <a:t>Nota: </a:t>
            </a:r>
            <a:r>
              <a:rPr lang="es-CO" altLang="es-CO" sz="1050" dirty="0">
                <a:latin typeface="Arial" pitchFamily="34" charset="0"/>
                <a:cs typeface="Arial" pitchFamily="34" charset="0"/>
              </a:rPr>
              <a:t>La suma de las participaciones puede diferir de 100%  por la no inclusión de la categoría “no informa” y por efecto de decimales.</a:t>
            </a:r>
            <a:r>
              <a:rPr lang="es-ES" altLang="es-CO" sz="1050" dirty="0">
                <a:latin typeface="Arial" pitchFamily="34" charset="0"/>
                <a:cs typeface="Arial" pitchFamily="34" charset="0"/>
              </a:rPr>
              <a:t>  </a:t>
            </a:r>
            <a:endParaRPr lang="es-ES" altLang="es-CO" sz="105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60"/>
              </a:spcBef>
            </a:pPr>
            <a:r>
              <a:rPr lang="es-ES" altLang="es-CO" sz="1050" dirty="0">
                <a:latin typeface="Arial" charset="0"/>
              </a:rPr>
              <a:t>(p.p.) : puntos porcentuales</a:t>
            </a:r>
          </a:p>
          <a:p>
            <a:endParaRPr lang="es-ES" altLang="es-CO" sz="1050" dirty="0" smtClean="0">
              <a:latin typeface="Arial" pitchFamily="34" charset="0"/>
              <a:cs typeface="Arial" pitchFamily="34" charset="0"/>
            </a:endParaRPr>
          </a:p>
          <a:p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42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</TotalTime>
  <Words>449</Words>
  <Application>Microsoft Office PowerPoint</Application>
  <PresentationFormat>Presentación en pantalla (16:9)</PresentationFormat>
  <Paragraphs>79</Paragraphs>
  <Slides>17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Diego Alejandro Martinez Jimenez</cp:lastModifiedBy>
  <cp:revision>71</cp:revision>
  <cp:lastPrinted>2018-07-25T16:32:38Z</cp:lastPrinted>
  <dcterms:created xsi:type="dcterms:W3CDTF">2017-04-24T19:14:11Z</dcterms:created>
  <dcterms:modified xsi:type="dcterms:W3CDTF">2018-08-10T20:32:11Z</dcterms:modified>
</cp:coreProperties>
</file>