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</p:sldIdLst>
  <p:sldSz cx="9144000" cy="5143500" type="screen16x9"/>
  <p:notesSz cx="6980238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0240"/>
    <a:srgbClr val="910255"/>
    <a:srgbClr val="850240"/>
    <a:srgbClr val="B6004B"/>
    <a:srgbClr val="B600D9"/>
    <a:srgbClr val="9B0237"/>
    <a:srgbClr val="F60057"/>
    <a:srgbClr val="C0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81" autoAdjust="0"/>
    <p:restoredTop sz="94674"/>
  </p:normalViewPr>
  <p:slideViewPr>
    <p:cSldViewPr>
      <p:cViewPr>
        <p:scale>
          <a:sx n="120" d="100"/>
          <a:sy n="120" d="100"/>
        </p:scale>
        <p:origin x="-1440" y="-54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D2D7-E5B3-D543-BBC7-25D3A455106D}" type="datetimeFigureOut">
              <a:rPr lang="es-ES" smtClean="0"/>
              <a:t>10/08/2018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84F33-4BA7-204E-9538-DE2E2162FE4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717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6D0ABE-D282-48D1-A822-C337370ECA71}" type="datetimeFigureOut">
              <a:rPr lang="es-CO" smtClean="0"/>
              <a:t>08/10/2018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441325" y="685800"/>
            <a:ext cx="6097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98024" y="4343400"/>
            <a:ext cx="558419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4DEB73-424B-40E6-A746-DCE694E03C8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13898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41325" y="685800"/>
            <a:ext cx="6097588" cy="3429000"/>
          </a:xfrm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>
                <a:solidFill>
                  <a:prstClr val="black"/>
                </a:solidFill>
              </a:rPr>
              <a:pPr/>
              <a:t>1</a:t>
            </a:fld>
            <a:endParaRPr lang="es-ES" altLang="es-CO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9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4413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4413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13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4413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84E2C32-F784-4D2E-8B5C-CABD85C8BA6E}" type="slidenum">
              <a:rPr lang="es-ES" altLang="es-CO"/>
              <a:pPr algn="r" eaLnBrk="1" hangingPunct="1">
                <a:spcBef>
                  <a:spcPct val="0"/>
                </a:spcBef>
              </a:pPr>
              <a:t>14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4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3939902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3949700"/>
          </a:xfrm>
          <a:prstGeom prst="rect">
            <a:avLst/>
          </a:prstGeom>
        </p:spPr>
      </p:pic>
      <p:sp>
        <p:nvSpPr>
          <p:cNvPr id="19" name="object 934"/>
          <p:cNvSpPr txBox="1"/>
          <p:nvPr userDrawn="1"/>
        </p:nvSpPr>
        <p:spPr>
          <a:xfrm>
            <a:off x="323528" y="4659982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843558"/>
            <a:ext cx="9144000" cy="2144403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8"/>
            <a:ext cx="9144000" cy="141790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0" y="9990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14" name="Imagen 13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36006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7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419622"/>
            <a:ext cx="9144000" cy="2144403"/>
          </a:xfrm>
          <a:prstGeom prst="rect">
            <a:avLst/>
          </a:prstGeom>
        </p:spPr>
      </p:pic>
      <p:pic>
        <p:nvPicPr>
          <p:cNvPr id="20" name="Imagen 19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11910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31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2"/>
            <a:ext cx="9144000" cy="938212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3" y="1"/>
            <a:ext cx="2558577" cy="8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808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1"/>
            <a:ext cx="9144000" cy="6095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4443959"/>
            <a:ext cx="9144000" cy="699542"/>
          </a:xfrm>
          <a:prstGeom prst="rect">
            <a:avLst/>
          </a:prstGeom>
        </p:spPr>
      </p:pic>
      <p:grpSp>
        <p:nvGrpSpPr>
          <p:cNvPr id="10" name="Agrupar 9"/>
          <p:cNvGrpSpPr>
            <a:grpSpLocks noChangeAspect="1"/>
          </p:cNvGrpSpPr>
          <p:nvPr userDrawn="1"/>
        </p:nvGrpSpPr>
        <p:grpSpPr>
          <a:xfrm>
            <a:off x="1547664" y="3723878"/>
            <a:ext cx="6004333" cy="360000"/>
            <a:chOff x="1117433" y="4155926"/>
            <a:chExt cx="6169252" cy="369888"/>
          </a:xfrm>
        </p:grpSpPr>
        <p:pic>
          <p:nvPicPr>
            <p:cNvPr id="1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15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19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0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3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3" name="Imagen 2" descr="Logotipo_DANE-Gobierno_2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930" y="1059818"/>
            <a:ext cx="6043398" cy="208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9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79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467544" y="1653648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ctr" eaLnBrk="0" hangingPunct="0"/>
            <a:r>
              <a:rPr lang="en-US" sz="3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LABORAL</a:t>
            </a:r>
            <a:endParaRPr lang="en-US" sz="3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5" y="2156251"/>
            <a:ext cx="82089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Cartagena</a:t>
            </a:r>
            <a:endParaRPr lang="en-US" sz="3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6588224" y="3363838"/>
            <a:ext cx="194780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 eaLnBrk="0" hangingPunct="0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Agosto, 2018</a:t>
            </a:r>
            <a:endParaRPr lang="es-CO" dirty="0">
              <a:solidFill>
                <a:prstClr val="white"/>
              </a:solidFill>
              <a:latin typeface="Arial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3568" y="2139702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528" y="3489852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 eaLnBrk="0" hangingPunct="0">
              <a:spcBef>
                <a:spcPts val="2940"/>
              </a:spcBef>
            </a:pPr>
            <a:r>
              <a:rPr lang="es-MX" spc="70" dirty="0" smtClean="0">
                <a:solidFill>
                  <a:prstClr val="white"/>
                </a:solidFill>
                <a:latin typeface="Arial"/>
                <a:cs typeface="Arial"/>
              </a:rPr>
              <a:t>Bogotá, Colombia.</a:t>
            </a:r>
            <a:endParaRPr lang="es-MX" dirty="0">
              <a:solidFill>
                <a:prstClr val="white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375784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1707654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139702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139702"/>
            <a:ext cx="8064896" cy="1449914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 eaLnBrk="0" hangingPunct="0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POSICIÓN OCUPACIONAL</a:t>
            </a:r>
          </a:p>
          <a:p>
            <a:pPr algn="r" eaLnBrk="0" hangingPunct="0"/>
            <a:r>
              <a:rPr lang="es-CO" sz="20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ABRIL - JUNIO 2018</a:t>
            </a:r>
            <a:endParaRPr lang="es-ES" altLang="es-CO" sz="2000" b="1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17048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496" y="87475"/>
            <a:ext cx="5832648" cy="1131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700" b="1" dirty="0">
                <a:solidFill>
                  <a:schemeClr val="bg1"/>
                </a:solidFill>
                <a:latin typeface="+mj-lt"/>
              </a:rPr>
              <a:t>Distribución, variación y contribución a la variación </a:t>
            </a:r>
            <a:r>
              <a:rPr lang="es-ES" altLang="es-CO" sz="1700" b="1" dirty="0" smtClean="0">
                <a:solidFill>
                  <a:schemeClr val="bg1"/>
                </a:solidFill>
                <a:latin typeface="+mj-lt"/>
              </a:rPr>
              <a:t>de </a:t>
            </a:r>
            <a:r>
              <a:rPr lang="es-ES" altLang="es-CO" sz="1700" b="1" dirty="0">
                <a:solidFill>
                  <a:schemeClr val="bg1"/>
                </a:solidFill>
                <a:latin typeface="+mj-lt"/>
              </a:rPr>
              <a:t>la población ocupada, según posición ocupacional</a:t>
            </a:r>
          </a:p>
          <a:p>
            <a:pPr>
              <a:spcBef>
                <a:spcPct val="0"/>
              </a:spcBef>
              <a:buNone/>
            </a:pPr>
            <a:r>
              <a:rPr lang="es-ES" sz="1700" b="1" dirty="0" smtClean="0">
                <a:solidFill>
                  <a:schemeClr val="bg1"/>
                </a:solidFill>
                <a:latin typeface="+mj-lt"/>
              </a:rPr>
              <a:t>Abril - junio 2018</a:t>
            </a:r>
            <a:endParaRPr lang="es-ES" sz="1700" b="1" dirty="0">
              <a:solidFill>
                <a:schemeClr val="bg1"/>
              </a:solidFill>
              <a:latin typeface="+mj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CO" sz="16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467544" y="354385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b="1" dirty="0"/>
              <a:t>Fuente: </a:t>
            </a:r>
            <a:r>
              <a:rPr lang="es-CO" sz="1100" dirty="0"/>
              <a:t>DANE - GEIH </a:t>
            </a:r>
            <a:endParaRPr lang="es-ES" sz="1100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70992" y="3750521"/>
            <a:ext cx="7845424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(p.p.) Puntos porcentuales</a:t>
            </a:r>
            <a:r>
              <a:rPr lang="es-ES" altLang="es-CO" sz="1200" dirty="0" smtClean="0">
                <a:latin typeface="Arial Narrow" pitchFamily="34" charset="0"/>
              </a:rPr>
              <a:t>.</a:t>
            </a:r>
          </a:p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 smtClean="0">
                <a:latin typeface="Arial Narrow" pitchFamily="34" charset="0"/>
              </a:rPr>
              <a:t>* Trabajador </a:t>
            </a:r>
            <a:r>
              <a:rPr lang="es-ES" altLang="es-CO" sz="1200" dirty="0">
                <a:latin typeface="Arial Narrow" pitchFamily="34" charset="0"/>
              </a:rPr>
              <a:t>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hogares.</a:t>
            </a:r>
          </a:p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^ Obrero, empleado particular incluye al Jornalero o Peón</a:t>
            </a:r>
            <a:r>
              <a:rPr lang="es-ES" altLang="es-CO" sz="1200" dirty="0" smtClean="0">
                <a:latin typeface="Arial Narrow" pitchFamily="34" charset="0"/>
              </a:rPr>
              <a:t>.</a:t>
            </a:r>
            <a:endParaRPr lang="es-ES" altLang="es-CO" sz="1200" dirty="0"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71018352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79365" y="1330898"/>
            <a:ext cx="6905003" cy="1960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24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1707654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139702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139702"/>
            <a:ext cx="8064896" cy="1449914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INACTIVA </a:t>
            </a:r>
            <a:endParaRPr lang="es-CO" altLang="es-CO" sz="2000" b="1" dirty="0" smtClean="0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  <a:p>
            <a:pPr algn="r" eaLnBrk="0" hangingPunct="0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SEGÚN </a:t>
            </a: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TIPO DE ACTIVIDAD</a:t>
            </a:r>
          </a:p>
          <a:p>
            <a:pPr algn="r" eaLnBrk="0" hangingPunct="0"/>
            <a:r>
              <a:rPr lang="es-CO" sz="20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 </a:t>
            </a: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ABRIL - JUNIO 2018</a:t>
            </a:r>
            <a:endParaRPr lang="es-ES" altLang="es-CO" sz="2000" b="1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52329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259633" y="4216100"/>
            <a:ext cx="68407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200" b="1" dirty="0">
                <a:latin typeface="Arial Narrow" panose="020B0606020202030204" pitchFamily="34" charset="0"/>
              </a:rPr>
              <a:t>Nota: </a:t>
            </a:r>
            <a:r>
              <a:rPr lang="es-ES" sz="1200" dirty="0" smtClean="0">
                <a:latin typeface="Arial Narrow" panose="020B0606020202030204" pitchFamily="34" charset="0"/>
              </a:rPr>
              <a:t>La </a:t>
            </a:r>
            <a:r>
              <a:rPr lang="es-ES" sz="1200" dirty="0">
                <a:latin typeface="Arial Narrow" panose="020B0606020202030204" pitchFamily="34" charset="0"/>
              </a:rPr>
              <a:t>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246808" y="3970065"/>
            <a:ext cx="137088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b="1" dirty="0">
                <a:latin typeface="Arial Narrow" panose="020B0606020202030204" pitchFamily="34" charset="0"/>
              </a:rPr>
              <a:t>Fuente: </a:t>
            </a:r>
            <a:r>
              <a:rPr lang="es-CO" sz="1100" dirty="0">
                <a:latin typeface="Arial Narrow" panose="020B0606020202030204" pitchFamily="34" charset="0"/>
              </a:rPr>
              <a:t>DANE - GEIH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9629" y="99907"/>
            <a:ext cx="579613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porcentual y variación de la población inactiva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, según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tipo de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actividad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Abril – junio 2018 </a:t>
            </a:r>
            <a:endParaRPr lang="es-ES" altLang="es-CO" sz="18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52247313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43608" y="1059582"/>
            <a:ext cx="6624736" cy="2864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36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" y="-20538"/>
            <a:ext cx="586814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es-CO" sz="1800" b="1" dirty="0">
                <a:solidFill>
                  <a:schemeClr val="bg1"/>
                </a:solidFill>
                <a:latin typeface="+mj-lt"/>
              </a:rPr>
              <a:t>Proporción del empleo informal en la población ocupada</a:t>
            </a:r>
          </a:p>
          <a:p>
            <a:pPr>
              <a:spcBef>
                <a:spcPts val="0"/>
              </a:spcBef>
              <a:buNone/>
            </a:pPr>
            <a:r>
              <a:rPr lang="es-CO" altLang="es-CO" sz="1800" b="1" dirty="0">
                <a:solidFill>
                  <a:schemeClr val="bg1"/>
                </a:solidFill>
                <a:latin typeface="+mj-lt"/>
              </a:rPr>
              <a:t>Total 13 ciudades y áreas metropolitanas y</a:t>
            </a:r>
            <a:r>
              <a:rPr lang="es-CO" sz="18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s-CO" sz="1800" b="1" dirty="0" smtClean="0">
                <a:solidFill>
                  <a:schemeClr val="bg1"/>
                </a:solidFill>
                <a:latin typeface="+mj-lt"/>
              </a:rPr>
              <a:t>Cartagena</a:t>
            </a:r>
            <a:endParaRPr lang="es-CO" sz="1800" b="1" dirty="0">
              <a:solidFill>
                <a:schemeClr val="bg1"/>
              </a:solidFill>
              <a:latin typeface="+mj-lt"/>
            </a:endParaRPr>
          </a:p>
          <a:p>
            <a:pPr>
              <a:spcBef>
                <a:spcPts val="0"/>
              </a:spcBef>
              <a:buNone/>
            </a:pPr>
            <a:r>
              <a:rPr lang="es-CO" sz="1800" b="1" dirty="0" smtClean="0">
                <a:solidFill>
                  <a:schemeClr val="bg1"/>
                </a:solidFill>
                <a:latin typeface="+mj-lt"/>
              </a:rPr>
              <a:t>Trimestre abril</a:t>
            </a:r>
            <a:r>
              <a:rPr lang="es-ES" altLang="es-CO" sz="1800" b="1" dirty="0" smtClean="0">
                <a:solidFill>
                  <a:prstClr val="white"/>
                </a:solidFill>
                <a:latin typeface="+mj-lt"/>
                <a:ea typeface="Open Sans" pitchFamily="34" charset="0"/>
                <a:cs typeface="Open Sans" pitchFamily="34" charset="0"/>
              </a:rPr>
              <a:t> </a:t>
            </a:r>
            <a:r>
              <a:rPr lang="es-ES" altLang="es-CO" sz="1800" b="1" dirty="0">
                <a:solidFill>
                  <a:prstClr val="white"/>
                </a:solidFill>
                <a:latin typeface="+mj-lt"/>
                <a:ea typeface="Open Sans" pitchFamily="34" charset="0"/>
                <a:cs typeface="Open Sans" pitchFamily="34" charset="0"/>
              </a:rPr>
              <a:t>– </a:t>
            </a:r>
            <a:r>
              <a:rPr lang="es-ES" altLang="es-CO" sz="1800" b="1" dirty="0" smtClean="0">
                <a:solidFill>
                  <a:prstClr val="white"/>
                </a:solidFill>
                <a:latin typeface="+mj-lt"/>
                <a:ea typeface="Open Sans" pitchFamily="34" charset="0"/>
                <a:cs typeface="Open Sans" pitchFamily="34" charset="0"/>
              </a:rPr>
              <a:t>junio 2018</a:t>
            </a:r>
            <a:endParaRPr lang="es-CO" sz="1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920763" y="435510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b="1" dirty="0"/>
              <a:t>Fuente: </a:t>
            </a:r>
            <a:r>
              <a:rPr lang="es-CO" sz="1100" dirty="0"/>
              <a:t>DANE - GEIH </a:t>
            </a:r>
            <a:endParaRPr lang="es-ES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5382482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5589" y="1203598"/>
            <a:ext cx="5876925" cy="3145756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23538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735806"/>
            <a:ext cx="714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28162" y="112298"/>
            <a:ext cx="591199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Límites de confianza y error relativo de la población de la fuerza </a:t>
            </a:r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de trabajo </a:t>
            </a:r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e indicadores de mercado laboral</a:t>
            </a:r>
          </a:p>
          <a:p>
            <a:pPr eaLnBrk="1" hangingPunct="1"/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Cartagena</a:t>
            </a:r>
            <a:endParaRPr lang="es-CO" altLang="es-CO" sz="1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52507884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92213" y="1105138"/>
            <a:ext cx="6620147" cy="15767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32624225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77900" y="2932113"/>
            <a:ext cx="7116763" cy="1673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847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-36512" y="43048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Bolívar,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anual</a:t>
            </a:r>
          </a:p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2008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2017</a:t>
            </a:r>
            <a:endParaRPr 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330047" y="444362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b="1" dirty="0"/>
              <a:t>Fuente: </a:t>
            </a:r>
            <a:r>
              <a:rPr lang="es-CO" sz="1100" dirty="0"/>
              <a:t>DANE - GEIH </a:t>
            </a:r>
            <a:endParaRPr lang="es-ES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999574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55577" y="1275606"/>
            <a:ext cx="7930409" cy="3168023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407859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452405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979240" y="1886221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3000" b="1" dirty="0" smtClean="0">
                <a:solidFill>
                  <a:prstClr val="white"/>
                </a:solidFill>
                <a:latin typeface="Arial"/>
                <a:sym typeface="Calibri" pitchFamily="34" charset="0"/>
              </a:rPr>
              <a:t>INDICADORES DEL MERCADO LABORAL</a:t>
            </a:r>
            <a:endParaRPr lang="es-ES" altLang="es-CO" sz="3000" b="1" dirty="0">
              <a:solidFill>
                <a:prstClr val="white"/>
              </a:solidFill>
              <a:latin typeface="Arial"/>
              <a:sym typeface="Calibri" pitchFamily="34" charset="0"/>
            </a:endParaRP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1980382" y="2409732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  <a:sym typeface="Calibri" pitchFamily="34" charset="0"/>
            </a:endParaRP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24484" y="2409732"/>
            <a:ext cx="52562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</a:endParaRP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ABRIL - JUNIO 2018</a:t>
            </a:r>
            <a:endParaRPr lang="es-ES" altLang="es-CO" sz="2000" b="1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576" y="235572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51286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512" y="99318"/>
            <a:ext cx="46085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Resumen indicadores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Cartagena</a:t>
            </a:r>
            <a:r>
              <a:rPr lang="es-ES" altLang="es-CO" sz="14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S" altLang="es-CO" sz="20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– </a:t>
            </a:r>
            <a:r>
              <a:rPr lang="es-ES" altLang="es-CO" sz="20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23921441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827584" y="1382430"/>
            <a:ext cx="7272808" cy="2845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2742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45244" y="43049"/>
            <a:ext cx="529085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Indicadores de mercado laboral por ciudad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Trimestre 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prstClr val="white"/>
                </a:solidFill>
                <a:latin typeface="+mj-lt"/>
                <a:ea typeface="Open Sans" pitchFamily="34" charset="0"/>
                <a:cs typeface="Open Sans" pitchFamily="34" charset="0"/>
              </a:rPr>
              <a:t>Abril - junio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2018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842766" y="4227934"/>
            <a:ext cx="5033490" cy="15597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95648479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943100" y="958850"/>
            <a:ext cx="4932363" cy="399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32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96740" y="33469"/>
            <a:ext cx="631947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Tasa global de participación, ocupación y desempleo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Cartagena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s-ES" altLang="es-CO" sz="1800" b="1" dirty="0" smtClean="0">
                <a:solidFill>
                  <a:prstClr val="white"/>
                </a:solidFill>
                <a:latin typeface="+mj-lt"/>
                <a:ea typeface="Open Sans" pitchFamily="34" charset="0"/>
                <a:cs typeface="Open Sans" pitchFamily="34" charset="0"/>
              </a:rPr>
              <a:t>Abril – junio </a:t>
            </a:r>
            <a:r>
              <a:rPr lang="es-ES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(2009 - 2018)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755769" y="4369583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b="1" dirty="0"/>
              <a:t>Fuente: </a:t>
            </a:r>
            <a:r>
              <a:rPr lang="es-CO" altLang="es-CO" sz="1100" dirty="0"/>
              <a:t>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48835457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15616" y="1059582"/>
            <a:ext cx="6683104" cy="336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70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7952" y="43048"/>
            <a:ext cx="391798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Tasa de desempleo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Cartagena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Trimestres móviles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2014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-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2018 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632198" y="4506180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b="1" dirty="0"/>
              <a:t>Fuente: </a:t>
            </a:r>
            <a:r>
              <a:rPr lang="es-CO" altLang="es-CO" sz="1100" dirty="0"/>
              <a:t>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41679152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835696" y="1156692"/>
            <a:ext cx="5544616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12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9" y="735807"/>
            <a:ext cx="1944687" cy="31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34305" y="-27588"/>
            <a:ext cx="4895850" cy="763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Población ocupada, desocupada e inactiva 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Cartagena</a:t>
            </a:r>
            <a:endParaRPr lang="es-ES" altLang="es-CO" sz="1200" b="1" dirty="0">
              <a:solidFill>
                <a:schemeClr val="bg1"/>
              </a:solidFill>
              <a:ea typeface="+mn-ea"/>
              <a:cs typeface="Arial" panose="020B0604020202020204" pitchFamily="34" charset="0"/>
            </a:endParaRPr>
          </a:p>
          <a:p>
            <a:pPr algn="l">
              <a:defRPr/>
            </a:pPr>
            <a:r>
              <a:rPr lang="es-ES" altLang="es-CO" sz="1800" b="1" dirty="0" smtClean="0">
                <a:solidFill>
                  <a:prstClr val="white"/>
                </a:solidFill>
                <a:ea typeface="Open Sans" pitchFamily="34" charset="0"/>
                <a:cs typeface="Open Sans" pitchFamily="34" charset="0"/>
              </a:rPr>
              <a:t>Abril – junio </a:t>
            </a: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(2017 – 2018)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endParaRPr lang="es-ES" sz="1800" b="1" dirty="0" smtClean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45125878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55576" y="1563638"/>
            <a:ext cx="7496616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34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1707654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 smtClean="0">
                <a:solidFill>
                  <a:srgbClr val="FFFFFF"/>
                </a:solidFill>
                <a:latin typeface="+mj-lt"/>
              </a:rPr>
              <a:t>                COMPORTAMIENTO </a:t>
            </a:r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DEL MERCADO </a:t>
            </a:r>
            <a:r>
              <a:rPr lang="es-CO" altLang="es-CO" sz="2800" b="1" dirty="0" smtClean="0">
                <a:solidFill>
                  <a:srgbClr val="FFFFFF"/>
                </a:solidFill>
                <a:latin typeface="+mj-lt"/>
              </a:rPr>
              <a:t>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139702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139702"/>
            <a:ext cx="8064896" cy="1449914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RAMA DE ACTIVIDAD</a:t>
            </a: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ABRIL – JUNIO 2018</a:t>
            </a:r>
            <a:endParaRPr lang="es-ES" altLang="es-CO" sz="20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83422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67234" y="3578048"/>
            <a:ext cx="8172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s-ES" altLang="es-CO" sz="1200" dirty="0">
                <a:latin typeface="Calibri" pitchFamily="34" charset="0"/>
              </a:rPr>
              <a:t>(p.p.) Puntos porcentuales.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 smtClean="0">
                <a:latin typeface="Times New Roman" pitchFamily="18" charset="0"/>
              </a:rPr>
              <a:t>*</a:t>
            </a:r>
            <a:r>
              <a:rPr lang="es-ES" altLang="es-CO" sz="1200" dirty="0">
                <a:latin typeface="Calibri" pitchFamily="34" charset="0"/>
              </a:rPr>
              <a:t>Otras ramas: Agricultura, ganadería, caza, silvicultura y pesca, explotación de minas y canteras, suministro de electricidad, gas </a:t>
            </a:r>
            <a:r>
              <a:rPr lang="es-ES" altLang="es-CO" sz="1200" dirty="0" smtClean="0">
                <a:latin typeface="Calibri" pitchFamily="34" charset="0"/>
              </a:rPr>
              <a:t> y </a:t>
            </a:r>
            <a:r>
              <a:rPr lang="es-ES" altLang="es-CO" sz="1200" dirty="0">
                <a:latin typeface="Calibri" pitchFamily="34" charset="0"/>
              </a:rPr>
              <a:t>agua e intermediación financiera. </a:t>
            </a:r>
            <a:endParaRPr lang="es-ES" altLang="es-CO" sz="1200" dirty="0" smtClean="0"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CO" sz="1200" dirty="0">
              <a:latin typeface="Calibri" pitchFamily="34" charset="0"/>
            </a:endParaRP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215508" y="3435847"/>
            <a:ext cx="147617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 b="1" dirty="0">
                <a:latin typeface="Calibri" pitchFamily="34" charset="0"/>
              </a:rPr>
              <a:t>Fuente: </a:t>
            </a:r>
            <a:r>
              <a:rPr lang="es-CO" altLang="es-CO" sz="1200" dirty="0">
                <a:latin typeface="Calibri" pitchFamily="34" charset="0"/>
              </a:rPr>
              <a:t>GEIH - DANE</a:t>
            </a:r>
            <a:endParaRPr lang="es-ES" altLang="es-CO" sz="12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2182" y="87475"/>
            <a:ext cx="5703954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700" b="1" dirty="0" smtClean="0">
                <a:solidFill>
                  <a:schemeClr val="bg1"/>
                </a:solidFill>
                <a:latin typeface="+mj-lt"/>
              </a:rPr>
              <a:t>Distribución, variación y contribución </a:t>
            </a:r>
            <a:r>
              <a:rPr lang="es-ES" sz="1700" b="1" dirty="0">
                <a:solidFill>
                  <a:schemeClr val="bg1"/>
                </a:solidFill>
                <a:latin typeface="+mj-lt"/>
              </a:rPr>
              <a:t>a la variación de la población ocupada</a:t>
            </a:r>
            <a:r>
              <a:rPr lang="es-ES" sz="1700" b="1" dirty="0" smtClean="0">
                <a:solidFill>
                  <a:schemeClr val="bg1"/>
                </a:solidFill>
                <a:latin typeface="+mj-lt"/>
              </a:rPr>
              <a:t>, según </a:t>
            </a:r>
            <a:r>
              <a:rPr lang="es-ES" sz="1700" b="1" dirty="0">
                <a:solidFill>
                  <a:schemeClr val="bg1"/>
                </a:solidFill>
                <a:latin typeface="+mj-lt"/>
              </a:rPr>
              <a:t>ramas de </a:t>
            </a:r>
            <a:r>
              <a:rPr lang="es-ES" sz="1700" b="1" dirty="0" smtClean="0">
                <a:solidFill>
                  <a:schemeClr val="bg1"/>
                </a:solidFill>
                <a:latin typeface="+mj-lt"/>
              </a:rPr>
              <a:t>actividad</a:t>
            </a:r>
          </a:p>
          <a:p>
            <a:r>
              <a:rPr lang="es-ES" sz="1700" b="1" dirty="0" smtClean="0">
                <a:solidFill>
                  <a:schemeClr val="bg1"/>
                </a:solidFill>
                <a:latin typeface="+mj-lt"/>
              </a:rPr>
              <a:t>Abril - junio 2018</a:t>
            </a:r>
            <a:endParaRPr lang="es-ES" sz="17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26603792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55576" y="1230127"/>
            <a:ext cx="7344816" cy="2061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60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384</Words>
  <Application>Microsoft Office PowerPoint</Application>
  <PresentationFormat>Presentación en pantalla (16:9)</PresentationFormat>
  <Paragraphs>69</Paragraphs>
  <Slides>17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Brandon Steve Rojas Guerra</dc:creator>
  <cp:lastModifiedBy>Arles Daniel Mayor Pachon</cp:lastModifiedBy>
  <cp:revision>56</cp:revision>
  <cp:lastPrinted>2018-01-29T14:14:12Z</cp:lastPrinted>
  <dcterms:created xsi:type="dcterms:W3CDTF">2017-04-24T19:14:11Z</dcterms:created>
  <dcterms:modified xsi:type="dcterms:W3CDTF">2018-08-10T20:37:30Z</dcterms:modified>
</cp:coreProperties>
</file>