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</p:sldIdLst>
  <p:sldSz cx="9144000" cy="5143500" type="screen16x9"/>
  <p:notesSz cx="9144000" cy="69802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981" autoAdjust="0"/>
    <p:restoredTop sz="94674"/>
  </p:normalViewPr>
  <p:slideViewPr>
    <p:cSldViewPr>
      <p:cViewPr varScale="1">
        <p:scale>
          <a:sx n="154" d="100"/>
          <a:sy n="154" d="100"/>
        </p:scale>
        <p:origin x="62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523875"/>
            <a:ext cx="465137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C7292F3-5F1B-4C71-888F-F5A151DC36FA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674610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966166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81175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503996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FDD8489-5B6D-44FD-A6ED-9A29C62D976F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714611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4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" b="37210"/>
          <a:stretch/>
        </p:blipFill>
        <p:spPr>
          <a:xfrm>
            <a:off x="0" y="-1"/>
            <a:ext cx="9144000" cy="3948669"/>
          </a:xfrm>
          <a:prstGeom prst="rect">
            <a:avLst/>
          </a:prstGeom>
        </p:spPr>
      </p:pic>
      <p:sp>
        <p:nvSpPr>
          <p:cNvPr id="8" name="object 934"/>
          <p:cNvSpPr txBox="1"/>
          <p:nvPr userDrawn="1"/>
        </p:nvSpPr>
        <p:spPr>
          <a:xfrm>
            <a:off x="467544" y="4436590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2595" r="70" b="28423"/>
          <a:stretch/>
        </p:blipFill>
        <p:spPr>
          <a:xfrm>
            <a:off x="0" y="987574"/>
            <a:ext cx="9137526" cy="1921243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11910"/>
            <a:ext cx="360599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18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 userDrawn="1"/>
        </p:nvCxnSpPr>
        <p:spPr>
          <a:xfrm>
            <a:off x="1907704" y="2787774"/>
            <a:ext cx="5328592" cy="0"/>
          </a:xfrm>
          <a:prstGeom prst="line">
            <a:avLst/>
          </a:prstGeom>
          <a:ln w="9525">
            <a:solidFill>
              <a:srgbClr val="94124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03" y="3075806"/>
            <a:ext cx="5671594" cy="900000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200" y="1203598"/>
            <a:ext cx="4567600" cy="1368000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7727"/>
          <a:stretch/>
        </p:blipFill>
        <p:spPr>
          <a:xfrm>
            <a:off x="0" y="1"/>
            <a:ext cx="9144000" cy="8762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35709"/>
          <a:stretch/>
        </p:blipFill>
        <p:spPr>
          <a:xfrm>
            <a:off x="0" y="4267201"/>
            <a:ext cx="9144000" cy="87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51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13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PASTO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41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6802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altLang="es-CO" sz="1600" dirty="0" smtClean="0"/>
              <a:t>Abril – junio </a:t>
            </a:r>
            <a:r>
              <a:rPr lang="es-CO" sz="1600" dirty="0" smtClean="0"/>
              <a:t>2018</a:t>
            </a:r>
            <a:endParaRPr lang="es-CO" sz="1600" dirty="0"/>
          </a:p>
        </p:txBody>
      </p:sp>
      <p:sp>
        <p:nvSpPr>
          <p:cNvPr id="15362" name="5 CuadroTexto"/>
          <p:cNvSpPr txBox="1">
            <a:spLocks noChangeArrowheads="1"/>
          </p:cNvSpPr>
          <p:nvPr/>
        </p:nvSpPr>
        <p:spPr bwMode="auto">
          <a:xfrm>
            <a:off x="468313" y="3518496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468314" y="3818533"/>
            <a:ext cx="8208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s-CO" altLang="es-CO" sz="1100" dirty="0" smtClean="0">
                <a:latin typeface="Arial Narrow" panose="020B0606020202030204" pitchFamily="34" charset="0"/>
              </a:rPr>
              <a:t>^ Obrero</a:t>
            </a:r>
            <a:r>
              <a:rPr lang="es-CO" altLang="es-CO" sz="1100" dirty="0">
                <a:latin typeface="Arial Narrow" panose="020B0606020202030204" pitchFamily="34" charset="0"/>
              </a:rPr>
              <a:t>, empleado particular incluye Jornalero o Peón.</a:t>
            </a:r>
          </a:p>
          <a:p>
            <a:pPr algn="just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es-CO" altLang="es-CO" sz="1100" dirty="0" smtClean="0">
                <a:latin typeface="Arial Narrow" panose="020B0606020202030204" pitchFamily="34" charset="0"/>
              </a:rPr>
              <a:t>* Trabajador sin remuneración:  Incluye al trabajador familiar sin remuneración y al trabajador sin remuneración en empresas de otros hogares.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(p.p.): puntos porcentuales.</a:t>
            </a: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5068159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7788"/>
            <a:ext cx="8208962" cy="20510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71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25230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2" name="5 CuadroTexto"/>
          <p:cNvSpPr txBox="1">
            <a:spLocks noChangeArrowheads="1"/>
          </p:cNvSpPr>
          <p:nvPr/>
        </p:nvSpPr>
        <p:spPr bwMode="auto">
          <a:xfrm>
            <a:off x="1331640" y="4148082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itchFamily="34" charset="0"/>
              </a:rPr>
              <a:t>Fuente: DANE </a:t>
            </a:r>
            <a:r>
              <a:rPr lang="es-CO" altLang="es-CO" sz="1100" dirty="0" smtClean="0">
                <a:latin typeface="Arial Narrow" pitchFamily="34" charset="0"/>
              </a:rPr>
              <a:t>– GEIH. </a:t>
            </a: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331640" y="4373111"/>
            <a:ext cx="648072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100" dirty="0" smtClean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3705161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27150" y="1131888"/>
            <a:ext cx="6491288" cy="28733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4856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2620822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6988" y="1168400"/>
            <a:ext cx="6515100" cy="323056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296994" y="4398372"/>
            <a:ext cx="14029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Total 13 ciudades y áreas metropolitanas y Pasto</a:t>
            </a:r>
            <a:br>
              <a:rPr lang="es-CO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447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3301023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03325" y="3201988"/>
            <a:ext cx="6796088" cy="160178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019922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03325" y="1168400"/>
            <a:ext cx="6796088" cy="174942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Pasto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274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5393980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3" y="1208088"/>
            <a:ext cx="7788275" cy="32321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 smtClean="0"/>
              <a:t>Nariño</a:t>
            </a:r>
            <a:br>
              <a:rPr lang="es-ES" altLang="es-CO" dirty="0" smtClean="0"/>
            </a:br>
            <a:r>
              <a:rPr lang="es-ES" altLang="es-CO" dirty="0" smtClean="0"/>
              <a:t>2008 – 2017</a:t>
            </a:r>
            <a:endParaRPr lang="es-CO" dirty="0"/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20376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5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4511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4355976" y="2879412"/>
            <a:ext cx="4392488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458025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323528" y="3723878"/>
            <a:ext cx="134696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6389834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4163" y="1708150"/>
            <a:ext cx="8609012" cy="201612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Pasto – Total Nacional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21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313574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0688" y="987425"/>
            <a:ext cx="5761037" cy="3960813"/>
          </a:xfrm>
          <a:prstGeom prst="rect">
            <a:avLst/>
          </a:prstGeom>
          <a:noFill/>
          <a:ln>
            <a:noFill/>
          </a:ln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56000" y="3636000"/>
            <a:ext cx="5832648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20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9220" name="5 CuadroTexto"/>
          <p:cNvSpPr txBox="1">
            <a:spLocks noChangeArrowheads="1"/>
          </p:cNvSpPr>
          <p:nvPr/>
        </p:nvSpPr>
        <p:spPr bwMode="auto">
          <a:xfrm>
            <a:off x="755576" y="4542388"/>
            <a:ext cx="16014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2768528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1054100"/>
            <a:ext cx="7632700" cy="353853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Pasto</a:t>
            </a:r>
            <a:br>
              <a:rPr lang="es-CO" dirty="0" smtClean="0"/>
            </a:br>
            <a:r>
              <a:rPr lang="es-CO" dirty="0" smtClean="0"/>
              <a:t>Abril – junio (2009 – 2018)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8166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Pasto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10243" name="5 CuadroTexto"/>
          <p:cNvSpPr txBox="1">
            <a:spLocks noChangeArrowheads="1"/>
          </p:cNvSpPr>
          <p:nvPr/>
        </p:nvSpPr>
        <p:spPr bwMode="auto">
          <a:xfrm>
            <a:off x="786376" y="4614396"/>
            <a:ext cx="14093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-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8885429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0888" y="1028700"/>
            <a:ext cx="7661275" cy="356393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9331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Pasto</a:t>
            </a:r>
            <a:br>
              <a:rPr lang="es-CO" dirty="0" smtClean="0"/>
            </a:br>
            <a:r>
              <a:rPr lang="es-CO" dirty="0" smtClean="0"/>
              <a:t>Abril – junio (2017 </a:t>
            </a:r>
            <a:r>
              <a:rPr lang="es-CO" dirty="0"/>
              <a:t>– 2018</a:t>
            </a:r>
            <a:r>
              <a:rPr lang="es-CO" dirty="0" smtClean="0"/>
              <a:t>)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5055319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1851025"/>
            <a:ext cx="8224837" cy="18732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606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25621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  <p:sp>
        <p:nvSpPr>
          <p:cNvPr id="13314" name="5 CuadroTexto"/>
          <p:cNvSpPr txBox="1">
            <a:spLocks noChangeArrowheads="1"/>
          </p:cNvSpPr>
          <p:nvPr/>
        </p:nvSpPr>
        <p:spPr bwMode="auto">
          <a:xfrm>
            <a:off x="467544" y="3651870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6030298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85863"/>
            <a:ext cx="8266112" cy="23939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7544" y="3894266"/>
            <a:ext cx="8280400" cy="94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ramas: Agricultura, ganadería, caza, silvicultura y pesca; explotación de minas y canteras; suministro de electricidad, gas y </a:t>
            </a: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agua; 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e intermediación financiera </a:t>
            </a:r>
          </a:p>
          <a:p>
            <a:pPr>
              <a:spcBef>
                <a:spcPts val="660"/>
              </a:spcBef>
              <a:defRPr/>
            </a:pPr>
            <a:r>
              <a:rPr lang="es-CO" altLang="es-CO" sz="1100" dirty="0">
                <a:latin typeface="Arial Narrow" panose="020B0606020202030204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</a:t>
            </a:r>
            <a:r>
              <a:rPr lang="es-CO" altLang="es-CO" sz="11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es-ES" altLang="es-CO" sz="1100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</a:t>
            </a:r>
            <a:r>
              <a:rPr lang="es-ES" altLang="es-CO" sz="1100" dirty="0">
                <a:latin typeface="Arial Narrow" panose="020B0606020202030204" pitchFamily="34" charset="0"/>
              </a:rPr>
              <a:t>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puntos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porcentuales.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64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/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334</Words>
  <Application>Microsoft Office PowerPoint</Application>
  <PresentationFormat>Presentación en pantalla (16:9)</PresentationFormat>
  <Paragraphs>48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Open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Camilo Alexander Ramirez Arias</cp:lastModifiedBy>
  <cp:revision>173</cp:revision>
  <cp:lastPrinted>2018-01-23T18:02:39Z</cp:lastPrinted>
  <dcterms:created xsi:type="dcterms:W3CDTF">2017-04-24T19:14:11Z</dcterms:created>
  <dcterms:modified xsi:type="dcterms:W3CDTF">2018-08-03T15:00:03Z</dcterms:modified>
</cp:coreProperties>
</file>