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63" r:id="rId2"/>
    <p:sldId id="264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79" r:id="rId18"/>
  </p:sldIdLst>
  <p:sldSz cx="9144000" cy="5143500" type="screen16x9"/>
  <p:notesSz cx="6980238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C0240"/>
    <a:srgbClr val="910255"/>
    <a:srgbClr val="850240"/>
    <a:srgbClr val="B6004B"/>
    <a:srgbClr val="B600D9"/>
    <a:srgbClr val="9B0237"/>
    <a:srgbClr val="F60057"/>
    <a:srgbClr val="C000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DA37D80-6434-44D0-A028-1B22A696006F}" styleName="Estilo claro 3 - Acento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Estilo claro 2 - Acent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E3FDE45-AF77-4B5C-9715-49D594BDF05E}" styleName="Estilo claro 1 - Acento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00" autoAdjust="0"/>
    <p:restoredTop sz="94674"/>
  </p:normalViewPr>
  <p:slideViewPr>
    <p:cSldViewPr>
      <p:cViewPr varScale="1">
        <p:scale>
          <a:sx n="89" d="100"/>
          <a:sy n="89" d="100"/>
        </p:scale>
        <p:origin x="-960" y="-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953853" y="0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50D2D7-E5B3-D543-BBC7-25D3A455106D}" type="datetimeFigureOut">
              <a:rPr lang="es-ES" smtClean="0"/>
              <a:t>03/08/2018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953853" y="8685213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384F33-4BA7-204E-9538-DE2E2162FE4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367179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77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53853" y="0"/>
            <a:ext cx="302477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194560-4E06-418D-8346-FD32C7F4B99D}" type="datetimeFigureOut">
              <a:rPr lang="es-CO" smtClean="0"/>
              <a:t>03/08/2018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746125" y="1143000"/>
            <a:ext cx="5487988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98024" y="4400550"/>
            <a:ext cx="558419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4"/>
            <a:ext cx="302477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53853" y="8685214"/>
            <a:ext cx="302477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9F73AD-BC6E-4226-9D23-9AF917FE72F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088667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42913" y="685800"/>
            <a:ext cx="6094412" cy="3427413"/>
          </a:xfrm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41677038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42913" y="685800"/>
            <a:ext cx="6094412" cy="3427413"/>
          </a:xfrm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32357834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42913" y="685800"/>
            <a:ext cx="6094412" cy="3427413"/>
          </a:xfrm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19288702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41325" y="685800"/>
            <a:ext cx="6097588" cy="3429000"/>
          </a:xfrm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16071556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6A73D90-060C-4519-AF76-2345D89E4C31}" type="slidenum">
              <a:rPr lang="es-ES" altLang="es-CO" smtClean="0"/>
              <a:pPr eaLnBrk="1" hangingPunct="1">
                <a:spcBef>
                  <a:spcPct val="0"/>
                </a:spcBef>
              </a:pPr>
              <a:t>9</a:t>
            </a:fld>
            <a:endParaRPr lang="es-ES" altLang="es-CO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44500" y="685800"/>
            <a:ext cx="6094413" cy="3427413"/>
          </a:xfrm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5562159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CF94BAE9-94BF-4A6E-B295-1337C1ACBCE9}" type="slidenum">
              <a:rPr lang="es-ES" altLang="es-CO" smtClean="0"/>
              <a:pPr eaLnBrk="1" hangingPunct="1">
                <a:spcBef>
                  <a:spcPct val="0"/>
                </a:spcBef>
              </a:pPr>
              <a:t>11</a:t>
            </a:fld>
            <a:endParaRPr lang="es-ES" altLang="es-CO" smtClean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44500" y="685800"/>
            <a:ext cx="6094413" cy="3427413"/>
          </a:xfrm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2664057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 txBox="1">
            <a:spLocks noGrp="1" noChangeArrowheads="1"/>
          </p:cNvSpPr>
          <p:nvPr/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6494E8B2-FA1D-478F-ADB8-88FCAEF20E66}" type="slidenum">
              <a:rPr lang="es-ES" altLang="es-CO"/>
              <a:pPr algn="r" eaLnBrk="1" hangingPunct="1">
                <a:spcBef>
                  <a:spcPct val="0"/>
                </a:spcBef>
              </a:pPr>
              <a:t>13</a:t>
            </a:fld>
            <a:endParaRPr lang="es-ES" altLang="es-CO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44500" y="685800"/>
            <a:ext cx="6094413" cy="3427413"/>
          </a:xfrm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33686885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7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ángulo 17"/>
          <p:cNvSpPr/>
          <p:nvPr userDrawn="1"/>
        </p:nvSpPr>
        <p:spPr>
          <a:xfrm>
            <a:off x="0" y="0"/>
            <a:ext cx="9144000" cy="3939902"/>
          </a:xfrm>
          <a:prstGeom prst="rect">
            <a:avLst/>
          </a:prstGeom>
          <a:solidFill>
            <a:srgbClr val="8C024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28" name="12 Imagen"/>
          <p:cNvPicPr>
            <a:picLocks noChangeAspect="1"/>
          </p:cNvPicPr>
          <p:nvPr userDrawn="1"/>
        </p:nvPicPr>
        <p:blipFill rotWithShape="1">
          <a:blip r:embed="rId2" cstate="print">
            <a:alphaModFix amt="4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7" r="1177" b="2609"/>
          <a:stretch/>
        </p:blipFill>
        <p:spPr>
          <a:xfrm>
            <a:off x="0" y="1"/>
            <a:ext cx="9144000" cy="3949700"/>
          </a:xfrm>
          <a:prstGeom prst="rect">
            <a:avLst/>
          </a:prstGeom>
        </p:spPr>
      </p:pic>
      <p:sp>
        <p:nvSpPr>
          <p:cNvPr id="19" name="object 934"/>
          <p:cNvSpPr txBox="1"/>
          <p:nvPr userDrawn="1"/>
        </p:nvSpPr>
        <p:spPr>
          <a:xfrm>
            <a:off x="323528" y="4659982"/>
            <a:ext cx="2300848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b="0" spc="300" dirty="0">
                <a:solidFill>
                  <a:srgbClr val="4140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www.dane.gov.co</a:t>
            </a:r>
            <a:endParaRPr sz="1200" spc="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" name="12 Imagen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7" t="20800" r="1177" b="26324"/>
          <a:stretch/>
        </p:blipFill>
        <p:spPr>
          <a:xfrm>
            <a:off x="0" y="843558"/>
            <a:ext cx="9144000" cy="2144403"/>
          </a:xfrm>
          <a:prstGeom prst="rect">
            <a:avLst/>
          </a:prstGeom>
        </p:spPr>
      </p:pic>
      <p:pic>
        <p:nvPicPr>
          <p:cNvPr id="21" name="13 Imagen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06878"/>
            <a:ext cx="9144000" cy="141790"/>
          </a:xfrm>
          <a:prstGeom prst="rect">
            <a:avLst/>
          </a:prstGeom>
        </p:spPr>
      </p:pic>
      <p:sp>
        <p:nvSpPr>
          <p:cNvPr id="3" name="CuadroTexto 2"/>
          <p:cNvSpPr txBox="1"/>
          <p:nvPr userDrawn="1"/>
        </p:nvSpPr>
        <p:spPr>
          <a:xfrm>
            <a:off x="10541000" y="99906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pic>
        <p:nvPicPr>
          <p:cNvPr id="14" name="Imagen 13" descr="Logotipo_DANE-Gobierno_1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4336006"/>
            <a:ext cx="5605532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4798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9 Imagen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01710"/>
            <a:ext cx="9144000" cy="141790"/>
          </a:xfrm>
          <a:prstGeom prst="rect">
            <a:avLst/>
          </a:prstGeom>
        </p:spPr>
      </p:pic>
      <p:pic>
        <p:nvPicPr>
          <p:cNvPr id="49" name="12 Imagen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7" t="20800" r="1177" b="26324"/>
          <a:stretch/>
        </p:blipFill>
        <p:spPr>
          <a:xfrm>
            <a:off x="0" y="1419622"/>
            <a:ext cx="9144000" cy="2144403"/>
          </a:xfrm>
          <a:prstGeom prst="rect">
            <a:avLst/>
          </a:prstGeom>
        </p:spPr>
      </p:pic>
      <p:pic>
        <p:nvPicPr>
          <p:cNvPr id="20" name="Imagen 19" descr="Logotipo_DANE-Gobierno_1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4011910"/>
            <a:ext cx="5605532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98313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11 Imagen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01710"/>
            <a:ext cx="9144000" cy="141790"/>
          </a:xfrm>
          <a:prstGeom prst="rect">
            <a:avLst/>
          </a:prstGeom>
        </p:spPr>
      </p:pic>
      <p:pic>
        <p:nvPicPr>
          <p:cNvPr id="6" name="8 Imagen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31" b="56149"/>
          <a:stretch/>
        </p:blipFill>
        <p:spPr>
          <a:xfrm>
            <a:off x="0" y="2"/>
            <a:ext cx="9144000" cy="938212"/>
          </a:xfrm>
          <a:prstGeom prst="rect">
            <a:avLst/>
          </a:prstGeom>
        </p:spPr>
      </p:pic>
      <p:grpSp>
        <p:nvGrpSpPr>
          <p:cNvPr id="2" name="Agrupar 1"/>
          <p:cNvGrpSpPr/>
          <p:nvPr userDrawn="1"/>
        </p:nvGrpSpPr>
        <p:grpSpPr>
          <a:xfrm>
            <a:off x="6585423" y="1"/>
            <a:ext cx="2558577" cy="899999"/>
            <a:chOff x="6477423" y="0"/>
            <a:chExt cx="2666577" cy="967036"/>
          </a:xfrm>
        </p:grpSpPr>
        <p:pic>
          <p:nvPicPr>
            <p:cNvPr id="7" name="9 Imagen"/>
            <p:cNvPicPr>
              <a:picLocks noChangeAspect="1"/>
            </p:cNvPicPr>
            <p:nvPr userDrawn="1"/>
          </p:nvPicPr>
          <p:blipFill rotWithShape="1">
            <a:blip r:embed="rId4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439" r="5369"/>
            <a:stretch/>
          </p:blipFill>
          <p:spPr>
            <a:xfrm>
              <a:off x="6477423" y="0"/>
              <a:ext cx="2666577" cy="967036"/>
            </a:xfrm>
            <a:prstGeom prst="rect">
              <a:avLst/>
            </a:prstGeom>
          </p:spPr>
        </p:pic>
        <p:pic>
          <p:nvPicPr>
            <p:cNvPr id="8" name="Imagen 7" descr="logo-dane.png"/>
            <p:cNvPicPr>
              <a:picLocks noChangeAspect="1"/>
            </p:cNvPicPr>
            <p:nvPr userDrawn="1"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38" r="2648"/>
            <a:stretch/>
          </p:blipFill>
          <p:spPr>
            <a:xfrm>
              <a:off x="6851861" y="102940"/>
              <a:ext cx="1917700" cy="558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498085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12 Imagen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248" b="60210"/>
          <a:stretch/>
        </p:blipFill>
        <p:spPr>
          <a:xfrm>
            <a:off x="0" y="1"/>
            <a:ext cx="9144000" cy="609599"/>
          </a:xfrm>
          <a:prstGeom prst="rect">
            <a:avLst/>
          </a:prstGeom>
        </p:spPr>
      </p:pic>
      <p:pic>
        <p:nvPicPr>
          <p:cNvPr id="14" name="13 Imagen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949" b="40215"/>
          <a:stretch/>
        </p:blipFill>
        <p:spPr>
          <a:xfrm>
            <a:off x="0" y="4443959"/>
            <a:ext cx="9144000" cy="699542"/>
          </a:xfrm>
          <a:prstGeom prst="rect">
            <a:avLst/>
          </a:prstGeom>
        </p:spPr>
      </p:pic>
      <p:grpSp>
        <p:nvGrpSpPr>
          <p:cNvPr id="10" name="Agrupar 9"/>
          <p:cNvGrpSpPr>
            <a:grpSpLocks noChangeAspect="1"/>
          </p:cNvGrpSpPr>
          <p:nvPr userDrawn="1"/>
        </p:nvGrpSpPr>
        <p:grpSpPr>
          <a:xfrm>
            <a:off x="1547664" y="3723878"/>
            <a:ext cx="6004333" cy="360000"/>
            <a:chOff x="1117433" y="4155926"/>
            <a:chExt cx="6169252" cy="369888"/>
          </a:xfrm>
        </p:grpSpPr>
        <p:pic>
          <p:nvPicPr>
            <p:cNvPr id="11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81" t="19898" r="82423" b="37769"/>
            <a:stretch/>
          </p:blipFill>
          <p:spPr>
            <a:xfrm>
              <a:off x="1117433" y="4155926"/>
              <a:ext cx="593124" cy="369888"/>
            </a:xfrm>
            <a:prstGeom prst="rect">
              <a:avLst/>
            </a:prstGeom>
          </p:spPr>
        </p:pic>
        <p:pic>
          <p:nvPicPr>
            <p:cNvPr id="12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72" t="64603" r="81369" b="10703"/>
            <a:stretch/>
          </p:blipFill>
          <p:spPr>
            <a:xfrm>
              <a:off x="1559575" y="4295742"/>
              <a:ext cx="871892" cy="215768"/>
            </a:xfrm>
            <a:prstGeom prst="rect">
              <a:avLst/>
            </a:prstGeom>
          </p:spPr>
        </p:pic>
        <p:pic>
          <p:nvPicPr>
            <p:cNvPr id="15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974" t="19898" r="62830" b="37769"/>
            <a:stretch/>
          </p:blipFill>
          <p:spPr>
            <a:xfrm>
              <a:off x="2736406" y="4155926"/>
              <a:ext cx="593124" cy="369888"/>
            </a:xfrm>
            <a:prstGeom prst="rect">
              <a:avLst/>
            </a:prstGeom>
          </p:spPr>
        </p:pic>
        <p:pic>
          <p:nvPicPr>
            <p:cNvPr id="19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308" t="65198" r="61559" b="10703"/>
            <a:stretch/>
          </p:blipFill>
          <p:spPr>
            <a:xfrm>
              <a:off x="3178547" y="4300943"/>
              <a:ext cx="907557" cy="210566"/>
            </a:xfrm>
            <a:prstGeom prst="rect">
              <a:avLst/>
            </a:prstGeom>
          </p:spPr>
        </p:pic>
        <p:pic>
          <p:nvPicPr>
            <p:cNvPr id="20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903" t="19898" r="42901" b="37769"/>
            <a:stretch/>
          </p:blipFill>
          <p:spPr>
            <a:xfrm>
              <a:off x="4416152" y="4155926"/>
              <a:ext cx="593124" cy="369888"/>
            </a:xfrm>
            <a:prstGeom prst="rect">
              <a:avLst/>
            </a:prstGeom>
          </p:spPr>
        </p:pic>
        <p:pic>
          <p:nvPicPr>
            <p:cNvPr id="21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474" t="64603" r="41067" b="10703"/>
            <a:stretch/>
          </p:blipFill>
          <p:spPr>
            <a:xfrm>
              <a:off x="4860032" y="4295742"/>
              <a:ext cx="871892" cy="215768"/>
            </a:xfrm>
            <a:prstGeom prst="rect">
              <a:avLst/>
            </a:prstGeom>
          </p:spPr>
        </p:pic>
        <p:pic>
          <p:nvPicPr>
            <p:cNvPr id="22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981" t="19898" r="22823" b="37769"/>
            <a:stretch/>
          </p:blipFill>
          <p:spPr>
            <a:xfrm>
              <a:off x="5970913" y="4155926"/>
              <a:ext cx="593124" cy="369888"/>
            </a:xfrm>
            <a:prstGeom prst="rect">
              <a:avLst/>
            </a:prstGeom>
          </p:spPr>
        </p:pic>
        <p:pic>
          <p:nvPicPr>
            <p:cNvPr id="23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369" t="64603" r="21172" b="10703"/>
            <a:stretch/>
          </p:blipFill>
          <p:spPr>
            <a:xfrm>
              <a:off x="6414793" y="4295742"/>
              <a:ext cx="871892" cy="215768"/>
            </a:xfrm>
            <a:prstGeom prst="rect">
              <a:avLst/>
            </a:prstGeom>
          </p:spPr>
        </p:pic>
      </p:grpSp>
      <p:pic>
        <p:nvPicPr>
          <p:cNvPr id="3" name="Imagen 2" descr="Logotipo_DANE-Gobierno_2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0930" y="1059818"/>
            <a:ext cx="6043398" cy="2087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05927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7791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2" name="9 Rectángulo"/>
          <p:cNvSpPr>
            <a:spLocks noChangeArrowheads="1"/>
          </p:cNvSpPr>
          <p:nvPr/>
        </p:nvSpPr>
        <p:spPr bwMode="auto">
          <a:xfrm>
            <a:off x="-1626" y="3939902"/>
            <a:ext cx="640715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sz="1100" dirty="0">
                <a:solidFill>
                  <a:srgbClr val="000000"/>
                </a:solidFill>
                <a:latin typeface="Arial Narrow" pitchFamily="34" charset="0"/>
              </a:rPr>
              <a:t>* El Área Metropolitana de </a:t>
            </a:r>
            <a:r>
              <a:rPr lang="es-ES" altLang="es-CO" sz="1100" dirty="0" smtClean="0">
                <a:solidFill>
                  <a:srgbClr val="000000"/>
                </a:solidFill>
                <a:latin typeface="Arial Narrow" pitchFamily="34" charset="0"/>
              </a:rPr>
              <a:t>Cali incluye Yumbo.</a:t>
            </a:r>
            <a:endParaRPr lang="es-ES" altLang="es-CO" sz="1100" dirty="0">
              <a:solidFill>
                <a:srgbClr val="000000"/>
              </a:solidFill>
              <a:latin typeface="Arial Narrow" pitchFamily="34" charset="0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084168" y="3189625"/>
            <a:ext cx="2595880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 algn="r">
              <a:defRPr sz="1800">
                <a:solidFill>
                  <a:srgbClr val="000000"/>
                </a:solidFill>
              </a:defRPr>
            </a:pPr>
            <a:r>
              <a:rPr lang="es-CO" sz="16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Agosto, 2018</a:t>
            </a:r>
          </a:p>
        </p:txBody>
      </p:sp>
      <p:sp>
        <p:nvSpPr>
          <p:cNvPr id="10" name="9 Rectángulo"/>
          <p:cNvSpPr/>
          <p:nvPr/>
        </p:nvSpPr>
        <p:spPr>
          <a:xfrm>
            <a:off x="323528" y="3219822"/>
            <a:ext cx="308544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9215">
              <a:spcBef>
                <a:spcPts val="2940"/>
              </a:spcBef>
            </a:pPr>
            <a:r>
              <a:rPr lang="es-MX" sz="1600" spc="7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Bogotá D.C., Colombia</a:t>
            </a:r>
            <a:endParaRPr lang="es-MX" sz="16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611560" y="1029385"/>
            <a:ext cx="8208912" cy="588140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ctr"/>
            <a:r>
              <a:rPr lang="es-CO" sz="34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MERCADO LABORAL</a:t>
            </a:r>
            <a:endParaRPr lang="es-CO" sz="36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12" name="11 Conector recto"/>
          <p:cNvCxnSpPr/>
          <p:nvPr/>
        </p:nvCxnSpPr>
        <p:spPr>
          <a:xfrm>
            <a:off x="467544" y="1707654"/>
            <a:ext cx="835292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12 Rectángulo"/>
          <p:cNvSpPr/>
          <p:nvPr/>
        </p:nvSpPr>
        <p:spPr>
          <a:xfrm>
            <a:off x="611560" y="1749465"/>
            <a:ext cx="820891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CALI A.M.*</a:t>
            </a:r>
            <a:endParaRPr lang="es-MX" sz="280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4799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3"/>
          <p:cNvSpPr>
            <a:spLocks/>
          </p:cNvSpPr>
          <p:nvPr/>
        </p:nvSpPr>
        <p:spPr bwMode="auto">
          <a:xfrm>
            <a:off x="611188" y="1635646"/>
            <a:ext cx="82089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algn="r">
              <a:defRPr/>
            </a:pPr>
            <a:r>
              <a:rPr lang="es-CO" altLang="es-CO" sz="28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COMPORTAMIENTO DEL MERCADO LABORAL</a:t>
            </a:r>
            <a:endParaRPr lang="es-ES" altLang="es-CO" sz="28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  <a:sym typeface="Calibri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899864" y="2139702"/>
            <a:ext cx="78486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16" name="6 Rectángulo"/>
          <p:cNvSpPr>
            <a:spLocks noChangeArrowheads="1"/>
          </p:cNvSpPr>
          <p:nvPr/>
        </p:nvSpPr>
        <p:spPr bwMode="auto">
          <a:xfrm>
            <a:off x="755972" y="2211710"/>
            <a:ext cx="8064500" cy="1034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4291" tIns="32146" rIns="64291" bIns="3214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>
              <a:spcAft>
                <a:spcPts val="600"/>
              </a:spcAft>
            </a:pPr>
            <a:r>
              <a:rPr lang="es-CO" altLang="es-CO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POBLACIÓN OCUPADA </a:t>
            </a:r>
            <a:r>
              <a:rPr lang="es-CO" altLang="es-CO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SEGÚN POSICIÓN OCUPACIONAL</a:t>
            </a:r>
            <a:endParaRPr lang="es-CO" altLang="es-CO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  <a:sym typeface="Calibri" pitchFamily="34" charset="0"/>
            </a:endParaRPr>
          </a:p>
          <a:p>
            <a:pPr algn="r" eaLnBrk="1" hangingPunct="1"/>
            <a:r>
              <a:rPr lang="es-CO" altLang="es-CO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TRIMESTRE  </a:t>
            </a:r>
            <a:endParaRPr lang="es-CO" altLang="es-CO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Calibri" pitchFamily="34" charset="0"/>
            </a:endParaRPr>
          </a:p>
          <a:p>
            <a:pPr algn="r" eaLnBrk="1" hangingPunct="1"/>
            <a:r>
              <a:rPr lang="es-ES" altLang="es-CO" sz="20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ABRIL - JUNIO 2018</a:t>
            </a:r>
            <a:endParaRPr lang="es-ES" altLang="es-CO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57350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685800" y="533400"/>
            <a:ext cx="77724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1022060" y="4572000"/>
            <a:ext cx="184731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endParaRPr lang="en-US" altLang="es-CO" sz="2200" b="1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41989" name="Text Box 6"/>
          <p:cNvSpPr txBox="1">
            <a:spLocks noChangeArrowheads="1"/>
          </p:cNvSpPr>
          <p:nvPr/>
        </p:nvSpPr>
        <p:spPr bwMode="auto">
          <a:xfrm>
            <a:off x="468314" y="3973001"/>
            <a:ext cx="813593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ts val="0"/>
              </a:spcBef>
              <a:buClrTx/>
              <a:buSzTx/>
              <a:buFont typeface="Arial" charset="0"/>
              <a:buNone/>
            </a:pPr>
            <a:r>
              <a:rPr lang="es-CO" altLang="es-CO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^ Obrero, empleado particular incluye Jornalero o Peón.</a:t>
            </a:r>
          </a:p>
          <a:p>
            <a:pPr eaLnBrk="1" hangingPunct="1">
              <a:lnSpc>
                <a:spcPct val="100000"/>
              </a:lnSpc>
              <a:spcBef>
                <a:spcPts val="0"/>
              </a:spcBef>
              <a:buClrTx/>
              <a:buSzTx/>
              <a:buFont typeface="Arial" charset="0"/>
              <a:buNone/>
            </a:pPr>
            <a:r>
              <a:rPr lang="es-CO" altLang="es-CO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Trabajador sin remuneración:  Incluye al trabajador familiar sin remuneración y al trabajador sin remuneración en empresas de otros hogares.</a:t>
            </a:r>
          </a:p>
          <a:p>
            <a:pPr eaLnBrk="1" hangingPunct="1">
              <a:lnSpc>
                <a:spcPct val="100000"/>
              </a:lnSpc>
              <a:spcBef>
                <a:spcPts val="0"/>
              </a:spcBef>
              <a:buClrTx/>
              <a:buSzTx/>
              <a:buFont typeface="Arial" charset="0"/>
              <a:buNone/>
            </a:pPr>
            <a:r>
              <a:rPr lang="es-CO" altLang="es-CO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(p.p.): puntos porcentuales.</a:t>
            </a:r>
          </a:p>
        </p:txBody>
      </p:sp>
      <p:sp>
        <p:nvSpPr>
          <p:cNvPr id="41990" name="8 CuadroTexto"/>
          <p:cNvSpPr txBox="1">
            <a:spLocks noChangeArrowheads="1"/>
          </p:cNvSpPr>
          <p:nvPr/>
        </p:nvSpPr>
        <p:spPr bwMode="auto">
          <a:xfrm>
            <a:off x="378283" y="3638803"/>
            <a:ext cx="1587294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Fuente:</a:t>
            </a:r>
            <a:r>
              <a:rPr lang="es-CO" altLang="es-CO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CO" altLang="es-CO" sz="11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DANE, GEIH </a:t>
            </a:r>
            <a:endParaRPr lang="es-ES" altLang="es-CO" sz="1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-36512" y="15320"/>
            <a:ext cx="698477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s-ES" altLang="es-CO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Distribución </a:t>
            </a:r>
            <a:r>
              <a:rPr lang="es-ES" altLang="es-CO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porcentual, variación y contribución a la variación </a:t>
            </a:r>
            <a:r>
              <a:rPr lang="es-ES" altLang="es-CO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la población ocupada, según posición </a:t>
            </a:r>
            <a:r>
              <a:rPr lang="es-ES" altLang="es-CO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ocupacional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es-ES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Abril - junio 2018</a:t>
            </a:r>
            <a:endParaRPr lang="es-ES" altLang="es-CO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106715413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549838" y="1419622"/>
            <a:ext cx="8126617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0179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3"/>
          <p:cNvSpPr>
            <a:spLocks/>
          </p:cNvSpPr>
          <p:nvPr/>
        </p:nvSpPr>
        <p:spPr bwMode="auto">
          <a:xfrm>
            <a:off x="611188" y="1635646"/>
            <a:ext cx="82089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algn="r">
              <a:defRPr/>
            </a:pPr>
            <a:r>
              <a:rPr lang="es-CO" altLang="es-CO" sz="28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COMPORTAMIENTO DEL MERCADO LABORAL</a:t>
            </a:r>
            <a:endParaRPr lang="es-ES" altLang="es-CO" sz="28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  <a:sym typeface="Calibri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899864" y="2139702"/>
            <a:ext cx="78486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16" name="6 Rectángulo"/>
          <p:cNvSpPr>
            <a:spLocks noChangeArrowheads="1"/>
          </p:cNvSpPr>
          <p:nvPr/>
        </p:nvSpPr>
        <p:spPr bwMode="auto">
          <a:xfrm>
            <a:off x="755972" y="2211710"/>
            <a:ext cx="8064500" cy="1065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4291" tIns="32146" rIns="64291" bIns="3214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>
              <a:spcAft>
                <a:spcPts val="600"/>
              </a:spcAft>
            </a:pPr>
            <a:r>
              <a:rPr lang="es-CO" altLang="es-CO" sz="20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POBLACIÓN </a:t>
            </a:r>
            <a:r>
              <a:rPr lang="es-CO" altLang="es-CO" sz="20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INACTIVA SEGÚN TIPO DE INACTIVIDAD</a:t>
            </a:r>
            <a:endParaRPr lang="es-CO" altLang="es-CO" sz="20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  <a:sym typeface="Calibri" pitchFamily="34" charset="0"/>
            </a:endParaRPr>
          </a:p>
          <a:p>
            <a:pPr algn="r" eaLnBrk="1" hangingPunct="1"/>
            <a:r>
              <a:rPr lang="es-CO" altLang="es-CO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TRIMESTRE </a:t>
            </a:r>
            <a:endParaRPr lang="es-CO" altLang="es-CO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Calibri" pitchFamily="34" charset="0"/>
            </a:endParaRPr>
          </a:p>
          <a:p>
            <a:pPr algn="r" eaLnBrk="1" hangingPunct="1"/>
            <a:r>
              <a:rPr lang="es-ES" altLang="es-CO" sz="20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ABRIL - JUNIO 2018</a:t>
            </a:r>
            <a:endParaRPr lang="es-ES" altLang="es-CO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828306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685800" y="533400"/>
            <a:ext cx="77724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45060" name="Text Box 4"/>
          <p:cNvSpPr txBox="1">
            <a:spLocks noChangeArrowheads="1"/>
          </p:cNvSpPr>
          <p:nvPr/>
        </p:nvSpPr>
        <p:spPr bwMode="auto">
          <a:xfrm>
            <a:off x="65090" y="4443958"/>
            <a:ext cx="874585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Nota: </a:t>
            </a:r>
            <a:r>
              <a:rPr lang="es-ES" altLang="es-CO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categoría “otros” incluye: Incapacitado permanente para trabajar, rentista, pensionado, jubilado, personas que no les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llama la atención o creen que no vale la pena trabajar</a:t>
            </a:r>
          </a:p>
        </p:txBody>
      </p:sp>
      <p:sp>
        <p:nvSpPr>
          <p:cNvPr id="45061" name="6 CuadroTexto"/>
          <p:cNvSpPr txBox="1">
            <a:spLocks noChangeArrowheads="1"/>
          </p:cNvSpPr>
          <p:nvPr/>
        </p:nvSpPr>
        <p:spPr bwMode="auto">
          <a:xfrm>
            <a:off x="922836" y="4110340"/>
            <a:ext cx="1587294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Fuente:</a:t>
            </a:r>
            <a:r>
              <a:rPr lang="es-CO" altLang="es-CO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CO" altLang="es-CO" sz="11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DANE, GEIH </a:t>
            </a:r>
            <a:endParaRPr lang="es-ES" altLang="es-CO" sz="1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30163" y="-7764"/>
            <a:ext cx="579596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s-ES" altLang="es-CO" sz="1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Distribución porcentual y variación de la población inactiva</a:t>
            </a:r>
            <a:r>
              <a:rPr lang="es-ES" altLang="es-CO" sz="1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según </a:t>
            </a:r>
            <a:r>
              <a:rPr lang="es-ES" altLang="es-CO" sz="1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tipo de actividad </a:t>
            </a:r>
            <a:endParaRPr lang="es-ES" altLang="es-CO" sz="18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es-ES" sz="1800" b="1" dirty="0" smtClean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Abril - junio 2018</a:t>
            </a:r>
            <a:endParaRPr lang="es-ES" altLang="es-CO" sz="1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862922727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438150" y="1064419"/>
            <a:ext cx="815975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9060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5 CuadroTexto"/>
          <p:cNvSpPr txBox="1">
            <a:spLocks noChangeArrowheads="1"/>
          </p:cNvSpPr>
          <p:nvPr/>
        </p:nvSpPr>
        <p:spPr bwMode="auto">
          <a:xfrm>
            <a:off x="1876354" y="4515966"/>
            <a:ext cx="163378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Fuente:</a:t>
            </a:r>
            <a:r>
              <a:rPr lang="es-CO" altLang="es-CO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CO" altLang="es-CO" sz="11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DANE, </a:t>
            </a:r>
            <a:r>
              <a:rPr lang="es-CO" altLang="es-CO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GEIH </a:t>
            </a:r>
            <a:endParaRPr lang="es-ES" altLang="es-CO" sz="1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148957612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75657" y="1131590"/>
            <a:ext cx="5976069" cy="3312367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0" y="58341"/>
            <a:ext cx="702027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buFont typeface="Arial" charset="0"/>
              <a:buNone/>
              <a:defRPr/>
            </a:pPr>
            <a:r>
              <a:rPr lang="es-CO" sz="1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Proporción del empleo informal en la población ocupada</a:t>
            </a:r>
          </a:p>
          <a:p>
            <a:pPr>
              <a:spcBef>
                <a:spcPts val="0"/>
              </a:spcBef>
              <a:buFont typeface="Arial" charset="0"/>
              <a:buNone/>
              <a:defRPr/>
            </a:pPr>
            <a:r>
              <a:rPr lang="es-CO" sz="1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Cali A.M.</a:t>
            </a:r>
            <a:endParaRPr lang="es-CO" sz="1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buNone/>
              <a:defRPr/>
            </a:pPr>
            <a:r>
              <a:rPr lang="es-ES" sz="1800" b="1" dirty="0" smtClean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Abril – junio (2017 – </a:t>
            </a:r>
            <a:r>
              <a:rPr lang="es-CO" sz="1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2018)</a:t>
            </a:r>
            <a:endParaRPr lang="es-CO" sz="1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8041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4 CuadroTexto"/>
          <p:cNvSpPr txBox="1">
            <a:spLocks noChangeArrowheads="1"/>
          </p:cNvSpPr>
          <p:nvPr/>
        </p:nvSpPr>
        <p:spPr bwMode="auto">
          <a:xfrm>
            <a:off x="1476375" y="735806"/>
            <a:ext cx="7143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chemeClr val="tx1"/>
              </a:solidFill>
              <a:cs typeface="Arial" charset="0"/>
            </a:endParaRPr>
          </a:p>
        </p:txBody>
      </p:sp>
      <p:pic>
        <p:nvPicPr>
          <p:cNvPr id="4" name="3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137371749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16781" y="1126075"/>
            <a:ext cx="7094537" cy="1358266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3" name="2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733161439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982663" y="3003550"/>
            <a:ext cx="6962775" cy="1584325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7" name="6 CuadroTexto"/>
          <p:cNvSpPr txBox="1">
            <a:spLocks noChangeArrowheads="1"/>
          </p:cNvSpPr>
          <p:nvPr/>
        </p:nvSpPr>
        <p:spPr bwMode="auto">
          <a:xfrm>
            <a:off x="28574" y="111918"/>
            <a:ext cx="655964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altLang="es-CO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Límites de confianza y error relativo de la población de la fuerza </a:t>
            </a:r>
            <a:r>
              <a:rPr lang="es-ES" altLang="es-CO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trabajo </a:t>
            </a:r>
            <a:r>
              <a:rPr lang="es-ES" altLang="es-CO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 indicadores de mercado laboral</a:t>
            </a:r>
          </a:p>
          <a:p>
            <a:pPr eaLnBrk="1" hangingPunct="1">
              <a:defRPr/>
            </a:pPr>
            <a:r>
              <a:rPr lang="es-ES" altLang="es-CO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Cali A.M.</a:t>
            </a:r>
            <a:endParaRPr lang="es-CO" altLang="es-CO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827584" y="2484341"/>
            <a:ext cx="50405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Fuente: </a:t>
            </a:r>
            <a:r>
              <a:rPr lang="es-CO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DANE, GEIH, Metodología Estadística</a:t>
            </a:r>
            <a:endParaRPr lang="es-CO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971600" y="4587974"/>
            <a:ext cx="50405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Fuente: </a:t>
            </a:r>
            <a:r>
              <a:rPr lang="es-CO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DANE, GEIH, Metodología Estadística</a:t>
            </a:r>
            <a:endParaRPr lang="es-CO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2633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4 CuadroTexto"/>
          <p:cNvSpPr txBox="1">
            <a:spLocks noChangeArrowheads="1"/>
          </p:cNvSpPr>
          <p:nvPr/>
        </p:nvSpPr>
        <p:spPr bwMode="auto">
          <a:xfrm>
            <a:off x="1313089" y="4228417"/>
            <a:ext cx="1587294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Fuente: </a:t>
            </a:r>
            <a:r>
              <a:rPr lang="es-CO" altLang="es-CO" sz="11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DANE, GEIH </a:t>
            </a:r>
            <a:endParaRPr lang="es-ES" altLang="es-CO" sz="1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18297529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042988" y="1276350"/>
            <a:ext cx="7343775" cy="3035300"/>
          </a:xfrm>
          <a:prstGeom prst="rect">
            <a:avLst/>
          </a:prstGeom>
        </p:spPr>
      </p:pic>
      <p:sp>
        <p:nvSpPr>
          <p:cNvPr id="5" name="4 CuadroTexto"/>
          <p:cNvSpPr txBox="1"/>
          <p:nvPr/>
        </p:nvSpPr>
        <p:spPr>
          <a:xfrm>
            <a:off x="-36513" y="42863"/>
            <a:ext cx="5976938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" altLang="es-CO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Tasa global de participación, ocupación y desempleo</a:t>
            </a:r>
          </a:p>
          <a:p>
            <a:pPr>
              <a:defRPr/>
            </a:pPr>
            <a:r>
              <a:rPr lang="es-ES" altLang="es-CO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Valle del Cauca, </a:t>
            </a:r>
          </a:p>
          <a:p>
            <a:pPr>
              <a:defRPr/>
            </a:pPr>
            <a:r>
              <a:rPr lang="es-ES" altLang="es-CO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Anual</a:t>
            </a:r>
            <a:endParaRPr lang="es-ES" altLang="es-CO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s-ES" altLang="es-CO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2008 </a:t>
            </a:r>
            <a:r>
              <a:rPr lang="es-ES" altLang="es-CO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s-ES" altLang="es-CO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2017</a:t>
            </a:r>
            <a:endParaRPr lang="es-CO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1216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181116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/>
          </p:cNvSpPr>
          <p:nvPr/>
        </p:nvSpPr>
        <p:spPr bwMode="auto">
          <a:xfrm>
            <a:off x="979489" y="1885950"/>
            <a:ext cx="7769225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r>
              <a:rPr lang="es-ES" altLang="es-CO" sz="3000" b="1" dirty="0">
                <a:solidFill>
                  <a:srgbClr val="FFFFFF"/>
                </a:solidFill>
                <a:latin typeface="Arial" charset="0"/>
                <a:sym typeface="Calibri" pitchFamily="34" charset="0"/>
              </a:rPr>
              <a:t>INDICADORES DEL MERCADO LABORAL</a:t>
            </a:r>
          </a:p>
        </p:txBody>
      </p:sp>
      <p:sp>
        <p:nvSpPr>
          <p:cNvPr id="7171" name="Rectangle 3"/>
          <p:cNvSpPr>
            <a:spLocks/>
          </p:cNvSpPr>
          <p:nvPr/>
        </p:nvSpPr>
        <p:spPr bwMode="auto">
          <a:xfrm>
            <a:off x="1979613" y="2459672"/>
            <a:ext cx="669607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r>
              <a:rPr lang="es-ES" altLang="es-CO" sz="2000" b="1" dirty="0">
                <a:solidFill>
                  <a:srgbClr val="FFFFFF"/>
                </a:solidFill>
                <a:latin typeface="Open Sans" pitchFamily="34" charset="0"/>
                <a:cs typeface="Open Sans" pitchFamily="34" charset="0"/>
                <a:sym typeface="Calibri" pitchFamily="34" charset="0"/>
              </a:rPr>
              <a:t>23 CIUDADES Y ÁREAS METROPOLITANAS</a:t>
            </a:r>
          </a:p>
        </p:txBody>
      </p:sp>
      <p:sp>
        <p:nvSpPr>
          <p:cNvPr id="7172" name="Text Box 3"/>
          <p:cNvSpPr txBox="1">
            <a:spLocks noChangeArrowheads="1"/>
          </p:cNvSpPr>
          <p:nvPr/>
        </p:nvSpPr>
        <p:spPr bwMode="auto">
          <a:xfrm>
            <a:off x="3419476" y="2405375"/>
            <a:ext cx="5256213" cy="1246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rgbClr val="A7A7A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 eaLnBrk="1" hangingPunct="1"/>
            <a:r>
              <a:rPr lang="es-ES" altLang="es-CO" sz="20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TRIMESTRE</a:t>
            </a:r>
            <a:endParaRPr lang="es-ES" altLang="es-CO" sz="20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  <a:sym typeface="Calibri" pitchFamily="34" charset="0"/>
            </a:endParaRPr>
          </a:p>
          <a:p>
            <a:pPr algn="r" eaLnBrk="1" hangingPunct="1"/>
            <a:r>
              <a:rPr lang="es-ES" altLang="es-CO" sz="20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ABRIL - JUNIO 2018</a:t>
            </a:r>
            <a:endParaRPr lang="es-ES" altLang="es-CO" sz="20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6 Conector recto"/>
          <p:cNvCxnSpPr/>
          <p:nvPr/>
        </p:nvCxnSpPr>
        <p:spPr>
          <a:xfrm>
            <a:off x="755650" y="2427734"/>
            <a:ext cx="78486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2452776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438829396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46125" y="1600201"/>
            <a:ext cx="7651750" cy="2267693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179388" y="98823"/>
            <a:ext cx="460851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s-ES" altLang="es-CO" sz="2000" b="1" dirty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Resumen indicadores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es-ES" altLang="es-CO" sz="2000" b="1" dirty="0" smtClean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Cali A.M.</a:t>
            </a:r>
            <a:r>
              <a:rPr lang="es-ES" altLang="es-CO" sz="1400" b="1" dirty="0" smtClean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 </a:t>
            </a:r>
            <a:r>
              <a:rPr lang="es-ES" altLang="es-CO" sz="2000" b="1" dirty="0" smtClean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– </a:t>
            </a:r>
            <a:r>
              <a:rPr lang="es-ES" altLang="es-CO" sz="2000" b="1" dirty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Total Nacional</a:t>
            </a:r>
          </a:p>
        </p:txBody>
      </p:sp>
    </p:spTree>
    <p:extLst>
      <p:ext uri="{BB962C8B-B14F-4D97-AF65-F5344CB8AC3E}">
        <p14:creationId xmlns:p14="http://schemas.microsoft.com/office/powerpoint/2010/main" val="2529213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685800" y="533400"/>
            <a:ext cx="77724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32771" name="Text Box 4"/>
          <p:cNvSpPr txBox="1">
            <a:spLocks noChangeArrowheads="1"/>
          </p:cNvSpPr>
          <p:nvPr/>
        </p:nvSpPr>
        <p:spPr bwMode="auto">
          <a:xfrm>
            <a:off x="1335088" y="2000250"/>
            <a:ext cx="3921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endParaRPr lang="en-US" altLang="es-CO" sz="2400">
              <a:solidFill>
                <a:schemeClr val="tx1"/>
              </a:solidFill>
              <a:latin typeface="Times New Roman" pitchFamily="18" charset="0"/>
              <a:cs typeface="Arial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544443433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2051050" y="937989"/>
            <a:ext cx="5473700" cy="4010025"/>
          </a:xfrm>
          <a:prstGeom prst="rect">
            <a:avLst/>
          </a:prstGeom>
        </p:spPr>
      </p:pic>
      <p:sp>
        <p:nvSpPr>
          <p:cNvPr id="7" name="6 Rectángulo"/>
          <p:cNvSpPr/>
          <p:nvPr/>
        </p:nvSpPr>
        <p:spPr>
          <a:xfrm>
            <a:off x="1975852" y="2283718"/>
            <a:ext cx="5580744" cy="130764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 dirty="0"/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179389" y="-20538"/>
            <a:ext cx="532923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Indicadores de mercado laboral por ciudad</a:t>
            </a:r>
          </a:p>
          <a:p>
            <a:pPr eaLnBrk="1" hangingPunct="1"/>
            <a:r>
              <a:rPr lang="es-ES" altLang="es-CO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Trimestre  </a:t>
            </a:r>
            <a:endParaRPr lang="es-ES" altLang="es-CO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s-ES" altLang="es-CO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Abril - junio 2018</a:t>
            </a:r>
            <a:endParaRPr lang="es-ES" altLang="es-CO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7889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685800" y="533400"/>
            <a:ext cx="77724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1335088" y="2000250"/>
            <a:ext cx="3921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endParaRPr lang="en-US" altLang="es-CO" sz="2400">
              <a:solidFill>
                <a:schemeClr val="tx1"/>
              </a:solidFill>
              <a:latin typeface="Times New Roman" pitchFamily="18" charset="0"/>
              <a:cs typeface="Arial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91910831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116013" y="1058863"/>
            <a:ext cx="7127875" cy="3206750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33798" name="5 CuadroTexto"/>
          <p:cNvSpPr txBox="1">
            <a:spLocks noChangeArrowheads="1"/>
          </p:cNvSpPr>
          <p:nvPr/>
        </p:nvSpPr>
        <p:spPr bwMode="auto">
          <a:xfrm>
            <a:off x="1240462" y="4265508"/>
            <a:ext cx="1587294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Fuente:</a:t>
            </a:r>
            <a:r>
              <a:rPr lang="es-CO" altLang="es-CO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CO" altLang="es-CO" sz="11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DANE</a:t>
            </a:r>
            <a:r>
              <a:rPr lang="es-CO" altLang="es-CO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s-CO" altLang="es-CO" sz="11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CO" altLang="es-CO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GEIH </a:t>
            </a:r>
            <a:endParaRPr lang="es-ES" altLang="es-CO" sz="1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-36513" y="33338"/>
            <a:ext cx="631983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  <a:defRPr/>
            </a:pPr>
            <a:r>
              <a:rPr lang="es-ES" altLang="es-CO" sz="1800" b="1" dirty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Tasa global de participación, ocupación y desempleo</a:t>
            </a:r>
          </a:p>
          <a:p>
            <a:pPr eaLnBrk="1" hangingPunct="1">
              <a:spcBef>
                <a:spcPct val="0"/>
              </a:spcBef>
              <a:buFont typeface="Arial" charset="0"/>
              <a:buNone/>
              <a:defRPr/>
            </a:pPr>
            <a:r>
              <a:rPr lang="es-ES" altLang="es-CO" sz="1800" b="1" dirty="0" smtClean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Cali A.M.</a:t>
            </a:r>
            <a:endParaRPr lang="es-ES" altLang="es-CO" sz="1800" b="1" dirty="0">
              <a:solidFill>
                <a:schemeClr val="bg1"/>
              </a:solidFill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 typeface="Arial" charset="0"/>
              <a:buNone/>
              <a:defRPr/>
            </a:pPr>
            <a:r>
              <a:rPr lang="es-ES" sz="1800" b="1" dirty="0" smtClean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Abril - junio (2009 </a:t>
            </a:r>
            <a:r>
              <a:rPr lang="es-ES" sz="1800" b="1" dirty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– </a:t>
            </a:r>
            <a:r>
              <a:rPr lang="es-ES" sz="1800" b="1" dirty="0" smtClean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2018)</a:t>
            </a:r>
            <a:endParaRPr lang="es-ES" altLang="es-CO" sz="1800" b="1" dirty="0">
              <a:solidFill>
                <a:schemeClr val="bg1"/>
              </a:solidFill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4813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685800" y="533400"/>
            <a:ext cx="77724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1335088" y="2000250"/>
            <a:ext cx="3921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endParaRPr lang="en-US" altLang="es-CO" sz="2400">
              <a:solidFill>
                <a:schemeClr val="tx1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34821" name="5 CuadroTexto"/>
          <p:cNvSpPr txBox="1">
            <a:spLocks noChangeArrowheads="1"/>
          </p:cNvSpPr>
          <p:nvPr/>
        </p:nvSpPr>
        <p:spPr bwMode="auto">
          <a:xfrm>
            <a:off x="2032897" y="4614396"/>
            <a:ext cx="1587294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Fuente: </a:t>
            </a:r>
            <a:r>
              <a:rPr lang="es-CO" altLang="es-CO" sz="11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DANE, </a:t>
            </a:r>
            <a:r>
              <a:rPr lang="es-CO" altLang="es-CO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GEIH </a:t>
            </a:r>
            <a:endParaRPr lang="es-ES" altLang="es-CO" sz="1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400080785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466850" y="1203325"/>
            <a:ext cx="6210300" cy="3313113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77788" y="42863"/>
            <a:ext cx="391795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s-ES" altLang="es-CO" sz="1800" b="1" dirty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Tasa de desempleo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es-ES" altLang="es-CO" sz="1800" b="1" dirty="0" smtClean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Cali A.M.</a:t>
            </a:r>
            <a:endParaRPr lang="es-ES" altLang="es-CO" sz="1800" b="1" dirty="0">
              <a:solidFill>
                <a:schemeClr val="bg1"/>
              </a:solidFill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es-ES" altLang="es-CO" sz="1800" b="1" dirty="0" smtClean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Trimestres móviles 2014 </a:t>
            </a:r>
            <a:r>
              <a:rPr lang="es-ES" altLang="es-CO" sz="1800" b="1" dirty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- </a:t>
            </a:r>
            <a:r>
              <a:rPr lang="es-ES" altLang="es-CO" sz="1800" b="1" dirty="0" smtClean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2018 </a:t>
            </a:r>
            <a:endParaRPr lang="es-ES" altLang="es-CO" sz="1800" b="1" dirty="0">
              <a:solidFill>
                <a:schemeClr val="bg1"/>
              </a:solidFill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6012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ChangeArrowheads="1"/>
          </p:cNvSpPr>
          <p:nvPr/>
        </p:nvSpPr>
        <p:spPr bwMode="auto">
          <a:xfrm>
            <a:off x="36512" y="26194"/>
            <a:ext cx="5903640" cy="763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 kern="1200">
                <a:solidFill>
                  <a:srgbClr val="B6014C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2pPr>
            <a:lvl3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3pPr>
            <a:lvl4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4pPr>
            <a:lvl5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5pPr>
            <a:lvl6pPr marL="4572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6pPr>
            <a:lvl7pPr marL="9144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7pPr>
            <a:lvl8pPr marL="13716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8pPr>
            <a:lvl9pPr marL="18288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9pPr>
          </a:lstStyle>
          <a:p>
            <a:pPr algn="l">
              <a:lnSpc>
                <a:spcPct val="100000"/>
              </a:lnSpc>
              <a:defRPr/>
            </a:pPr>
            <a:r>
              <a:rPr lang="es-ES" sz="1800" b="1" dirty="0" smtClean="0">
                <a:solidFill>
                  <a:schemeClr val="bg1"/>
                </a:solidFill>
                <a:cs typeface="Arial" charset="0"/>
              </a:rPr>
              <a:t>Población ocupada, desocupada e inactiva </a:t>
            </a:r>
            <a:br>
              <a:rPr lang="es-ES" sz="1800" b="1" dirty="0" smtClean="0">
                <a:solidFill>
                  <a:schemeClr val="bg1"/>
                </a:solidFill>
                <a:cs typeface="Arial" charset="0"/>
              </a:rPr>
            </a:br>
            <a:r>
              <a:rPr lang="es-ES" sz="1800" b="1" dirty="0" smtClean="0">
                <a:solidFill>
                  <a:schemeClr val="bg1"/>
                </a:solidFill>
                <a:cs typeface="Arial" charset="0"/>
              </a:rPr>
              <a:t>Cali A.M.</a:t>
            </a:r>
          </a:p>
          <a:p>
            <a:pPr algn="l">
              <a:lnSpc>
                <a:spcPct val="100000"/>
              </a:lnSpc>
              <a:defRPr/>
            </a:pPr>
            <a:r>
              <a:rPr lang="es-ES" sz="1800" b="1" dirty="0" smtClean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Abril  </a:t>
            </a:r>
            <a:r>
              <a:rPr lang="es-ES" sz="18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– </a:t>
            </a:r>
            <a:r>
              <a:rPr lang="es-ES" sz="1800" b="1" dirty="0" smtClean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junio </a:t>
            </a:r>
            <a:r>
              <a:rPr lang="es-ES" sz="1800" b="1" dirty="0" smtClean="0">
                <a:solidFill>
                  <a:schemeClr val="bg1"/>
                </a:solidFill>
                <a:cs typeface="Arial" charset="0"/>
              </a:rPr>
              <a:t>2018</a:t>
            </a:r>
            <a:br>
              <a:rPr lang="es-ES" sz="1800" b="1" dirty="0" smtClean="0">
                <a:solidFill>
                  <a:schemeClr val="bg1"/>
                </a:solidFill>
                <a:cs typeface="Arial" charset="0"/>
              </a:rPr>
            </a:br>
            <a:endParaRPr lang="es-ES" sz="1800" b="1" dirty="0" smtClean="0">
              <a:solidFill>
                <a:schemeClr val="bg1"/>
              </a:solidFill>
              <a:cs typeface="Arial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543516576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252537" y="1563638"/>
            <a:ext cx="8495927" cy="1785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9842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3"/>
          <p:cNvSpPr>
            <a:spLocks/>
          </p:cNvSpPr>
          <p:nvPr/>
        </p:nvSpPr>
        <p:spPr bwMode="auto">
          <a:xfrm>
            <a:off x="611188" y="1635646"/>
            <a:ext cx="82089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algn="r">
              <a:defRPr/>
            </a:pPr>
            <a:r>
              <a:rPr lang="es-CO" altLang="es-CO" sz="28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COMPORTAMIENTO DEL MERCADO LABORAL</a:t>
            </a:r>
            <a:endParaRPr lang="es-ES" altLang="es-CO" sz="28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  <a:sym typeface="Calibri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899864" y="2139702"/>
            <a:ext cx="78486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16" name="6 Rectángulo"/>
          <p:cNvSpPr>
            <a:spLocks noChangeArrowheads="1"/>
          </p:cNvSpPr>
          <p:nvPr/>
        </p:nvSpPr>
        <p:spPr bwMode="auto">
          <a:xfrm>
            <a:off x="755972" y="2211710"/>
            <a:ext cx="8064500" cy="1065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4291" tIns="32146" rIns="64291" bIns="3214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>
              <a:spcAft>
                <a:spcPts val="600"/>
              </a:spcAft>
            </a:pPr>
            <a:r>
              <a:rPr lang="es-CO" altLang="es-CO" sz="20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POBLACIÓN OCUPADA </a:t>
            </a:r>
            <a:r>
              <a:rPr lang="es-CO" altLang="es-CO" sz="20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SEGÚN RAMA </a:t>
            </a:r>
            <a:r>
              <a:rPr lang="es-CO" altLang="es-CO" sz="20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DE </a:t>
            </a:r>
            <a:r>
              <a:rPr lang="es-CO" altLang="es-CO" sz="20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ACTIVIDAD</a:t>
            </a:r>
            <a:endParaRPr lang="es-CO" altLang="es-CO" sz="20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  <a:sym typeface="Calibri" pitchFamily="34" charset="0"/>
            </a:endParaRPr>
          </a:p>
          <a:p>
            <a:pPr algn="r" eaLnBrk="1" hangingPunct="1"/>
            <a:r>
              <a:rPr lang="es-CO" altLang="es-CO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TRIMESTRE  </a:t>
            </a:r>
            <a:endParaRPr lang="es-CO" altLang="es-CO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Calibri" pitchFamily="34" charset="0"/>
            </a:endParaRPr>
          </a:p>
          <a:p>
            <a:pPr algn="r" eaLnBrk="1" hangingPunct="1"/>
            <a:r>
              <a:rPr lang="es-ES" altLang="es-CO" sz="20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ABRIL - JUNIO 2018</a:t>
            </a:r>
            <a:endParaRPr lang="es-ES" altLang="es-CO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184352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685800" y="303610"/>
            <a:ext cx="77724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251520" y="3867894"/>
            <a:ext cx="835342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Otras ramas: Agricultura, ganadería, caza, silvicultura y pesca; explotación de minas y canteras; suministro de electricidad, gas y agua; e intermediación financiera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Nota: La suma de las participaciones puede diferir de 100%  por la no inclusión de la categoría “no informa” y por efecto de decimales.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(p.p.): puntos porcentuales</a:t>
            </a:r>
            <a:r>
              <a:rPr lang="es-CO" altLang="es-CO" sz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ES" altLang="es-CO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917" name="6 CuadroTexto"/>
          <p:cNvSpPr txBox="1">
            <a:spLocks noChangeArrowheads="1"/>
          </p:cNvSpPr>
          <p:nvPr/>
        </p:nvSpPr>
        <p:spPr bwMode="auto">
          <a:xfrm>
            <a:off x="274764" y="3660309"/>
            <a:ext cx="1587294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Fuente:</a:t>
            </a:r>
            <a:r>
              <a:rPr lang="es-CO" altLang="es-CO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CO" altLang="es-CO" sz="11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DANE, GEIH </a:t>
            </a:r>
            <a:endParaRPr lang="es-ES" altLang="es-CO" sz="1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-36512" y="-7764"/>
            <a:ext cx="684076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s-ES" altLang="es-CO" sz="1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Distribución </a:t>
            </a:r>
            <a:r>
              <a:rPr lang="es-ES" altLang="es-CO" sz="1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porcentual, variación y contribución a la variación </a:t>
            </a:r>
            <a:r>
              <a:rPr lang="es-ES" altLang="es-CO" sz="1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la población ocupada, según ramas de actividad </a:t>
            </a:r>
            <a:endParaRPr lang="es-ES" altLang="es-CO" sz="18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es-ES" sz="1800" b="1" dirty="0" smtClean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Abril - junio 2018</a:t>
            </a:r>
            <a:endParaRPr lang="es-ES" altLang="es-CO" sz="1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630566388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426589" y="1329441"/>
            <a:ext cx="8208714" cy="2328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4497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942</TotalTime>
  <Words>421</Words>
  <Application>Microsoft Office PowerPoint</Application>
  <PresentationFormat>Presentación en pantalla (16:9)</PresentationFormat>
  <Paragraphs>70</Paragraphs>
  <Slides>17</Slides>
  <Notes>7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18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Brandon Steve Rojas Guerra</dc:creator>
  <cp:lastModifiedBy>Oscar Joaquin Villamizar Diaz</cp:lastModifiedBy>
  <cp:revision>107</cp:revision>
  <cp:lastPrinted>2018-07-31T21:25:28Z</cp:lastPrinted>
  <dcterms:created xsi:type="dcterms:W3CDTF">2017-04-24T19:14:11Z</dcterms:created>
  <dcterms:modified xsi:type="dcterms:W3CDTF">2018-08-03T16:04:17Z</dcterms:modified>
</cp:coreProperties>
</file>