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71" r:id="rId18"/>
  </p:sldIdLst>
  <p:sldSz cx="9144000" cy="5143500" type="screen16x9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148" d="100"/>
          <a:sy n="148" d="100"/>
        </p:scale>
        <p:origin x="-63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08/10/2018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2825" cy="3427413"/>
          </a:xfrm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2825" cy="3427413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89B9D99-C671-4BB3-8469-585D0C06BB09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2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491630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Cúcuta AM*</a:t>
            </a:r>
          </a:p>
        </p:txBody>
      </p:sp>
      <p:sp>
        <p:nvSpPr>
          <p:cNvPr id="8" name="object 9"/>
          <p:cNvSpPr txBox="1"/>
          <p:nvPr/>
        </p:nvSpPr>
        <p:spPr>
          <a:xfrm>
            <a:off x="6588224" y="3435846"/>
            <a:ext cx="194780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085696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363838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140" y="4866501"/>
            <a:ext cx="82274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sz="1200" dirty="0"/>
              <a:t>* El área metropolitana (AM) comprende a </a:t>
            </a:r>
            <a:r>
              <a:rPr lang="es-ES" sz="1200" dirty="0" smtClean="0"/>
              <a:t>Villa </a:t>
            </a:r>
            <a:r>
              <a:rPr lang="es-ES" sz="1200" dirty="0"/>
              <a:t>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22214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83250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264554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355726"/>
            <a:ext cx="8064896" cy="106519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OCUPACIONAL</a:t>
            </a: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956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-17636" y="51470"/>
            <a:ext cx="64618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Distribución porcentual </a:t>
            </a:r>
            <a:r>
              <a:rPr lang="es-ES" altLang="es-CO" sz="1800" dirty="0" smtClean="0"/>
              <a:t>, variación y contribución a la variación de la </a:t>
            </a:r>
            <a:r>
              <a:rPr lang="es-ES" altLang="es-CO" sz="1800" dirty="0"/>
              <a:t>población </a:t>
            </a:r>
            <a:r>
              <a:rPr lang="es-ES" altLang="es-CO" sz="1800" dirty="0" smtClean="0"/>
              <a:t> ocupada</a:t>
            </a:r>
            <a:r>
              <a:rPr lang="es-ES" altLang="es-CO" sz="1800" dirty="0"/>
              <a:t>, según posición </a:t>
            </a:r>
            <a:r>
              <a:rPr lang="es-ES" altLang="es-CO" sz="1800" dirty="0" smtClean="0"/>
              <a:t>ocupacional</a:t>
            </a:r>
          </a:p>
          <a:p>
            <a:r>
              <a:rPr lang="es-ES" altLang="es-CO" sz="1800" dirty="0" smtClean="0"/>
              <a:t>Abril – junio 2018</a:t>
            </a:r>
            <a:endParaRPr lang="es-ES" altLang="es-CO" sz="1800" dirty="0"/>
          </a:p>
        </p:txBody>
      </p:sp>
      <p:sp>
        <p:nvSpPr>
          <p:cNvPr id="14340" name="5 CuadroTexto"/>
          <p:cNvSpPr txBox="1">
            <a:spLocks noChangeArrowheads="1"/>
          </p:cNvSpPr>
          <p:nvPr/>
        </p:nvSpPr>
        <p:spPr bwMode="auto">
          <a:xfrm>
            <a:off x="591385" y="338184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6620992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52708" y="1437624"/>
            <a:ext cx="7622561" cy="1739933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8437" y="3637665"/>
            <a:ext cx="81359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None/>
            </a:pPr>
            <a:r>
              <a:rPr lang="es-ES" altLang="es-CO" sz="1200" dirty="0" smtClean="0">
                <a:solidFill>
                  <a:schemeClr val="tx1"/>
                </a:solidFill>
              </a:rPr>
              <a:t>^ </a:t>
            </a:r>
            <a:r>
              <a:rPr lang="es-ES" altLang="es-CO" sz="1200" dirty="0">
                <a:solidFill>
                  <a:schemeClr val="tx1"/>
                </a:solidFill>
              </a:rPr>
              <a:t>Jornalero y peón está incluido en la categoría Obrero, empleado particular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s-ES" altLang="es-CO" sz="1200" dirty="0" smtClean="0">
                <a:solidFill>
                  <a:schemeClr val="tx1"/>
                </a:solidFill>
              </a:rPr>
              <a:t>* Trabajador </a:t>
            </a:r>
            <a:r>
              <a:rPr lang="es-ES" altLang="es-CO" sz="1200" dirty="0">
                <a:solidFill>
                  <a:schemeClr val="tx1"/>
                </a:solidFill>
              </a:rPr>
              <a:t>sin remuneración incluye a los trabajadores familiares sin remuneración y a los trabajadores sin remuneración en empresas de otros hogares</a:t>
            </a:r>
            <a:r>
              <a:rPr lang="es-ES" altLang="es-CO" sz="1200" dirty="0" smtClean="0">
                <a:solidFill>
                  <a:schemeClr val="tx1"/>
                </a:solidFill>
              </a:rPr>
              <a:t>.</a:t>
            </a:r>
          </a:p>
          <a:p>
            <a:pPr marL="171450" indent="-171450"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Arial" charset="0"/>
              <a:buChar char="•"/>
            </a:pPr>
            <a:endParaRPr lang="es-ES" altLang="es-CO" sz="1200" dirty="0">
              <a:solidFill>
                <a:schemeClr val="tx1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r>
              <a:rPr lang="es-ES" altLang="es-CO" sz="1200" dirty="0" smtClean="0"/>
              <a:t>(</a:t>
            </a:r>
            <a:r>
              <a:rPr lang="es-ES" altLang="es-CO" sz="1200" dirty="0"/>
              <a:t>p.p.) : puntos porcentuales</a:t>
            </a:r>
          </a:p>
          <a:p>
            <a:pPr eaLnBrk="1" hangingPunct="1">
              <a:lnSpc>
                <a:spcPct val="100000"/>
              </a:lnSpc>
              <a:spcBef>
                <a:spcPts val="0"/>
              </a:spcBef>
              <a:buClrTx/>
              <a:buSzTx/>
              <a:buNone/>
            </a:pPr>
            <a:endParaRPr lang="es-ES" altLang="es-CO" sz="1200" dirty="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9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83518" y="183250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27584" y="2264554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83543" y="2355726"/>
            <a:ext cx="8064896" cy="106519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INACTIVA SEGÚN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r>
              <a:rPr lang="es-CO" sz="2000" b="1" smtClean="0">
                <a:solidFill>
                  <a:prstClr val="white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  <a:endParaRPr lang="es-CO" sz="2000" b="1" dirty="0" smtClean="0">
              <a:solidFill>
                <a:prstClr val="white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256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0" y="87474"/>
            <a:ext cx="57961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Distribución porcentual y variación de la población </a:t>
            </a:r>
            <a:endParaRPr lang="es-ES" altLang="es-CO" sz="1800" dirty="0" smtClean="0"/>
          </a:p>
          <a:p>
            <a:r>
              <a:rPr lang="es-ES" altLang="es-CO" sz="1800" dirty="0" smtClean="0"/>
              <a:t>inactiva, según </a:t>
            </a:r>
            <a:r>
              <a:rPr lang="es-ES" altLang="es-CO" sz="1800" dirty="0"/>
              <a:t>tipo de actividad </a:t>
            </a:r>
            <a:endParaRPr lang="es-ES" altLang="es-CO" sz="1800" dirty="0" smtClean="0"/>
          </a:p>
          <a:p>
            <a:r>
              <a:rPr lang="es-ES" altLang="es-CO" sz="1800" dirty="0" smtClean="0"/>
              <a:t>Abril – junio 2018</a:t>
            </a:r>
            <a:endParaRPr lang="es-ES" altLang="es-CO" sz="1800" dirty="0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86569" y="4353949"/>
            <a:ext cx="8501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 typeface="Arial" charset="0"/>
              <a:buNone/>
            </a:pPr>
            <a:r>
              <a:rPr lang="es-ES" altLang="es-CO" sz="1200" dirty="0">
                <a:latin typeface="Arial Narrow" pitchFamily="34" charset="0"/>
              </a:rPr>
              <a:t>Nota: </a:t>
            </a:r>
            <a:r>
              <a:rPr lang="es-ES" altLang="es-CO" sz="1200" dirty="0" smtClean="0">
                <a:latin typeface="Arial Narrow" pitchFamily="34" charset="0"/>
              </a:rPr>
              <a:t>La </a:t>
            </a:r>
            <a:r>
              <a:rPr lang="es-ES" altLang="es-CO" sz="1200" dirty="0">
                <a:latin typeface="Arial Narrow" pitchFamily="34" charset="0"/>
              </a:rPr>
              <a:t>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17413" name="5 CuadroTexto"/>
          <p:cNvSpPr txBox="1">
            <a:spLocks noChangeArrowheads="1"/>
          </p:cNvSpPr>
          <p:nvPr/>
        </p:nvSpPr>
        <p:spPr bwMode="auto">
          <a:xfrm>
            <a:off x="286762" y="4110186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446518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93775" y="1063229"/>
            <a:ext cx="7340600" cy="293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7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5 CuadroTexto"/>
          <p:cNvSpPr txBox="1">
            <a:spLocks noChangeArrowheads="1"/>
          </p:cNvSpPr>
          <p:nvPr/>
        </p:nvSpPr>
        <p:spPr bwMode="auto">
          <a:xfrm>
            <a:off x="1187624" y="4404001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832168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87624" y="1290526"/>
            <a:ext cx="6264695" cy="3011441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" y="87474"/>
            <a:ext cx="57241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Proporción del empleo informal en la población ocupada</a:t>
            </a:r>
          </a:p>
          <a:p>
            <a:r>
              <a:rPr lang="es-CO" altLang="es-CO" sz="1600" dirty="0"/>
              <a:t>Total 13 ciudades y áreas metropolitanas y</a:t>
            </a:r>
            <a:r>
              <a:rPr lang="es-ES" altLang="es-CO" sz="1600" dirty="0"/>
              <a:t> Cúcuta AM</a:t>
            </a:r>
          </a:p>
          <a:p>
            <a:r>
              <a:rPr lang="es-ES" altLang="es-CO" sz="1600" dirty="0" smtClean="0"/>
              <a:t>Trimestre abril –  junio 2018</a:t>
            </a:r>
            <a:endParaRPr lang="es-ES" altLang="es-CO" sz="1600" dirty="0"/>
          </a:p>
        </p:txBody>
      </p:sp>
    </p:spTree>
    <p:extLst>
      <p:ext uri="{BB962C8B-B14F-4D97-AF65-F5344CB8AC3E}">
        <p14:creationId xmlns:p14="http://schemas.microsoft.com/office/powerpoint/2010/main" val="232834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CuadroTexto"/>
          <p:cNvSpPr txBox="1">
            <a:spLocks noChangeArrowheads="1"/>
          </p:cNvSpPr>
          <p:nvPr/>
        </p:nvSpPr>
        <p:spPr bwMode="auto">
          <a:xfrm>
            <a:off x="-1" y="87474"/>
            <a:ext cx="57241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Límites de confianza y error relativo de la población de la </a:t>
            </a:r>
            <a:endParaRPr lang="es-ES" altLang="es-CO" sz="1600" dirty="0" smtClean="0"/>
          </a:p>
          <a:p>
            <a:r>
              <a:rPr lang="es-ES" altLang="es-CO" sz="1600" dirty="0" smtClean="0"/>
              <a:t>fuerza de trabajo </a:t>
            </a:r>
            <a:r>
              <a:rPr lang="es-ES" altLang="es-CO" sz="1600" dirty="0"/>
              <a:t>e indicadores de mercado laboral</a:t>
            </a:r>
          </a:p>
          <a:p>
            <a:r>
              <a:rPr lang="es-ES" altLang="es-CO" sz="1600" dirty="0"/>
              <a:t>Cúcuta AM</a:t>
            </a:r>
            <a:endParaRPr lang="es-CO" altLang="es-CO" sz="1600" dirty="0"/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27444229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8563" y="1383507"/>
            <a:ext cx="6692900" cy="1293019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6157037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54100" y="2895600"/>
            <a:ext cx="6962775" cy="129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4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CuadroTexto"/>
          <p:cNvSpPr txBox="1">
            <a:spLocks noChangeArrowheads="1"/>
          </p:cNvSpPr>
          <p:nvPr/>
        </p:nvSpPr>
        <p:spPr bwMode="auto">
          <a:xfrm>
            <a:off x="2704" y="87474"/>
            <a:ext cx="543339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600" dirty="0"/>
              <a:t>Tasa global de participación, ocupación y desempleo</a:t>
            </a:r>
          </a:p>
          <a:p>
            <a:r>
              <a:rPr lang="es-ES" altLang="es-CO" sz="1600" dirty="0"/>
              <a:t>Norte de </a:t>
            </a:r>
            <a:r>
              <a:rPr lang="es-ES" altLang="es-CO" sz="1600" dirty="0" smtClean="0"/>
              <a:t>Santander, Anual</a:t>
            </a:r>
            <a:endParaRPr lang="es-ES" altLang="es-CO" sz="1600" dirty="0"/>
          </a:p>
          <a:p>
            <a:r>
              <a:rPr lang="es-ES" altLang="es-CO" sz="1600" dirty="0"/>
              <a:t> </a:t>
            </a:r>
            <a:r>
              <a:rPr lang="es-ES" altLang="es-CO" sz="1600" dirty="0" smtClean="0"/>
              <a:t>2008 </a:t>
            </a:r>
            <a:r>
              <a:rPr lang="es-ES" altLang="es-CO" sz="1600" dirty="0"/>
              <a:t>- </a:t>
            </a:r>
            <a:r>
              <a:rPr lang="es-ES" altLang="es-CO" sz="1600" dirty="0" smtClean="0"/>
              <a:t>2017</a:t>
            </a:r>
            <a:endParaRPr lang="es-CO" altLang="es-CO" sz="1600" dirty="0"/>
          </a:p>
        </p:txBody>
      </p:sp>
      <p:sp>
        <p:nvSpPr>
          <p:cNvPr id="19459" name="4 CuadroTexto"/>
          <p:cNvSpPr txBox="1">
            <a:spLocks noChangeArrowheads="1"/>
          </p:cNvSpPr>
          <p:nvPr/>
        </p:nvSpPr>
        <p:spPr bwMode="auto">
          <a:xfrm>
            <a:off x="683613" y="4278327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775463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74726" y="1312069"/>
            <a:ext cx="7267575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2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29095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563638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087149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6" y="2333367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endParaRPr lang="es-ES" altLang="es-CO" sz="3500" b="1" dirty="0">
              <a:solidFill>
                <a:srgbClr val="A7A7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033143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21075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" y="249492"/>
            <a:ext cx="42839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dirty="0"/>
              <a:t>Resumen indicadores</a:t>
            </a:r>
          </a:p>
          <a:p>
            <a:r>
              <a:rPr lang="es-ES" altLang="es-CO" dirty="0"/>
              <a:t>Cúcuta AM – 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59526593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3568" y="1635646"/>
            <a:ext cx="7645400" cy="215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0" y="-7764"/>
            <a:ext cx="58681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Indicadores </a:t>
            </a:r>
            <a:r>
              <a:rPr lang="es-ES" altLang="es-CO" sz="1800" dirty="0" smtClean="0"/>
              <a:t>de  </a:t>
            </a:r>
            <a:r>
              <a:rPr lang="es-ES" altLang="es-CO" sz="1800" dirty="0"/>
              <a:t>mercado laboral por ciudad</a:t>
            </a:r>
          </a:p>
          <a:p>
            <a:r>
              <a:rPr lang="es-ES" altLang="es-CO" sz="1800" dirty="0" smtClean="0"/>
              <a:t>Trimestre </a:t>
            </a:r>
            <a:endParaRPr lang="es-ES" altLang="es-CO" sz="1800" dirty="0"/>
          </a:p>
          <a:p>
            <a:r>
              <a:rPr lang="es-ES" altLang="es-CO" sz="1800" dirty="0" smtClean="0"/>
              <a:t>Abril – junio 2018</a:t>
            </a:r>
            <a:endParaRPr lang="es-ES" altLang="es-CO" sz="1800" dirty="0"/>
          </a:p>
        </p:txBody>
      </p:sp>
      <p:sp>
        <p:nvSpPr>
          <p:cNvPr id="4" name="3 Rectángulo"/>
          <p:cNvSpPr/>
          <p:nvPr/>
        </p:nvSpPr>
        <p:spPr>
          <a:xfrm>
            <a:off x="1763688" y="1707654"/>
            <a:ext cx="5976664" cy="14401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853037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35150" y="969963"/>
            <a:ext cx="5761038" cy="404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8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15653" y="87474"/>
            <a:ext cx="6408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Tasa global de participación, ocupación y desempleo</a:t>
            </a:r>
          </a:p>
          <a:p>
            <a:r>
              <a:rPr lang="es-ES" altLang="es-CO" sz="1800" dirty="0"/>
              <a:t>Cúcuta AM</a:t>
            </a:r>
          </a:p>
          <a:p>
            <a:r>
              <a:rPr lang="es-ES" altLang="es-CO" sz="1800" dirty="0" smtClean="0"/>
              <a:t>Abril – junio (2009 </a:t>
            </a:r>
            <a:r>
              <a:rPr lang="es-ES" altLang="es-CO" sz="1800" dirty="0"/>
              <a:t>- </a:t>
            </a:r>
            <a:r>
              <a:rPr lang="es-ES" altLang="es-CO" sz="1800" dirty="0" smtClean="0"/>
              <a:t>2018)</a:t>
            </a:r>
            <a:endParaRPr lang="es-ES" altLang="es-CO" sz="1800" dirty="0"/>
          </a:p>
        </p:txBody>
      </p:sp>
      <p:sp>
        <p:nvSpPr>
          <p:cNvPr id="6150" name="5 CuadroTexto"/>
          <p:cNvSpPr txBox="1">
            <a:spLocks noChangeArrowheads="1"/>
          </p:cNvSpPr>
          <p:nvPr/>
        </p:nvSpPr>
        <p:spPr bwMode="auto">
          <a:xfrm>
            <a:off x="1332106" y="421124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3983282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1347614"/>
            <a:ext cx="7709794" cy="312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3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7392" y="8224"/>
            <a:ext cx="4492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altLang="es-CO" sz="1800" dirty="0"/>
              <a:t>Tasa de desempleo</a:t>
            </a:r>
          </a:p>
          <a:p>
            <a:r>
              <a:rPr lang="es-ES" altLang="es-CO" sz="1800" dirty="0"/>
              <a:t>Cúcuta AM</a:t>
            </a:r>
          </a:p>
          <a:p>
            <a:r>
              <a:rPr lang="es-ES" altLang="es-CO" sz="1800" dirty="0"/>
              <a:t>Trimestres móviles </a:t>
            </a:r>
            <a:r>
              <a:rPr lang="es-ES" altLang="es-CO" sz="1800" dirty="0" smtClean="0"/>
              <a:t>2014-2018 </a:t>
            </a:r>
            <a:endParaRPr lang="es-ES" altLang="es-CO" sz="1800" dirty="0"/>
          </a:p>
        </p:txBody>
      </p:sp>
      <p:sp>
        <p:nvSpPr>
          <p:cNvPr id="7171" name="5 CuadroTexto"/>
          <p:cNvSpPr txBox="1">
            <a:spLocks noChangeArrowheads="1"/>
          </p:cNvSpPr>
          <p:nvPr/>
        </p:nvSpPr>
        <p:spPr bwMode="auto">
          <a:xfrm>
            <a:off x="971395" y="4245936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81812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35519" y="1196242"/>
            <a:ext cx="6728946" cy="316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0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340" y="0"/>
            <a:ext cx="56317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es-ES" sz="1800" dirty="0"/>
              <a:t>Población ocupada, desocupada </a:t>
            </a:r>
            <a:r>
              <a:rPr lang="es-ES" sz="1800" dirty="0" smtClean="0"/>
              <a:t>e inactiva </a:t>
            </a:r>
            <a:r>
              <a:rPr lang="es-ES" sz="1800" dirty="0"/>
              <a:t/>
            </a:r>
            <a:br>
              <a:rPr lang="es-ES" sz="1800" dirty="0"/>
            </a:br>
            <a:r>
              <a:rPr lang="es-ES" sz="1800" dirty="0"/>
              <a:t>Cúcuta AM</a:t>
            </a:r>
            <a:endParaRPr lang="es-ES" altLang="es-CO" sz="1800" dirty="0"/>
          </a:p>
          <a:p>
            <a:r>
              <a:rPr lang="es-ES" sz="1800" dirty="0" smtClean="0"/>
              <a:t>Abril – junio (2017 </a:t>
            </a:r>
            <a:r>
              <a:rPr lang="es-ES" sz="1800" dirty="0"/>
              <a:t>- </a:t>
            </a:r>
            <a:r>
              <a:rPr lang="es-ES" sz="1800" dirty="0" smtClean="0"/>
              <a:t>2018)</a:t>
            </a:r>
            <a:endParaRPr lang="es-ES" sz="18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7031616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1980002"/>
            <a:ext cx="8640960" cy="16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2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827534" y="1688490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34330" y="2120538"/>
            <a:ext cx="8058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343297" y="2283718"/>
            <a:ext cx="8503740" cy="106519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CO" sz="2000" b="1" dirty="0" smtClean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6569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5 CuadroTexto"/>
          <p:cNvSpPr txBox="1">
            <a:spLocks noChangeArrowheads="1"/>
          </p:cNvSpPr>
          <p:nvPr/>
        </p:nvSpPr>
        <p:spPr bwMode="auto">
          <a:xfrm>
            <a:off x="467737" y="3543858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794" y="43048"/>
            <a:ext cx="60129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–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2123903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67543" y="1719504"/>
            <a:ext cx="7848873" cy="1770348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67544" y="3813888"/>
            <a:ext cx="8280722" cy="91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 smtClean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dirty="0" smtClean="0">
                <a:latin typeface="Arial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05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spcBef>
                <a:spcPts val="660"/>
              </a:spcBef>
            </a:pPr>
            <a:r>
              <a:rPr lang="es-ES" altLang="es-CO" sz="1050" dirty="0" smtClean="0">
                <a:latin typeface="Arial" charset="0"/>
              </a:rPr>
              <a:t>(p.p.) : puntos porcentuales.</a:t>
            </a:r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415</Words>
  <Application>Microsoft Office PowerPoint</Application>
  <PresentationFormat>Presentación en pantalla (16:9)</PresentationFormat>
  <Paragraphs>68</Paragraphs>
  <Slides>17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Arles Daniel Mayor Pachon</cp:lastModifiedBy>
  <cp:revision>64</cp:revision>
  <dcterms:created xsi:type="dcterms:W3CDTF">2017-04-24T19:14:11Z</dcterms:created>
  <dcterms:modified xsi:type="dcterms:W3CDTF">2018-08-10T20:35:48Z</dcterms:modified>
</cp:coreProperties>
</file>