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91238" r:id="rId1"/>
  </p:sldMasterIdLst>
  <p:notesMasterIdLst>
    <p:notesMasterId r:id="rId19"/>
  </p:notesMasterIdLst>
  <p:handoutMasterIdLst>
    <p:handoutMasterId r:id="rId20"/>
  </p:handoutMasterIdLst>
  <p:sldIdLst>
    <p:sldId id="340" r:id="rId2"/>
    <p:sldId id="341" r:id="rId3"/>
    <p:sldId id="328" r:id="rId4"/>
    <p:sldId id="329" r:id="rId5"/>
    <p:sldId id="290" r:id="rId6"/>
    <p:sldId id="332" r:id="rId7"/>
    <p:sldId id="292" r:id="rId8"/>
    <p:sldId id="342" r:id="rId9"/>
    <p:sldId id="294" r:id="rId10"/>
    <p:sldId id="343" r:id="rId11"/>
    <p:sldId id="296" r:id="rId12"/>
    <p:sldId id="344" r:id="rId13"/>
    <p:sldId id="300" r:id="rId14"/>
    <p:sldId id="331" r:id="rId15"/>
    <p:sldId id="330" r:id="rId16"/>
    <p:sldId id="318" r:id="rId17"/>
    <p:sldId id="339" r:id="rId18"/>
  </p:sldIdLst>
  <p:sldSz cx="9144000" cy="6858000" type="screen4x3"/>
  <p:notesSz cx="6980238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3A3A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88" autoAdjust="0"/>
    <p:restoredTop sz="92185" autoAdjust="0"/>
  </p:normalViewPr>
  <p:slideViewPr>
    <p:cSldViewPr>
      <p:cViewPr varScale="1">
        <p:scale>
          <a:sx n="74" d="100"/>
          <a:sy n="74" d="100"/>
        </p:scale>
        <p:origin x="-126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5775" cy="45720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52875" y="0"/>
            <a:ext cx="3025775" cy="45720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pPr>
              <a:defRPr/>
            </a:pPr>
            <a:fld id="{40F3554D-9CB4-4AEE-8265-11BBDEA934E5}" type="datetimeFigureOut">
              <a:rPr lang="es-CO"/>
              <a:pPr>
                <a:defRPr/>
              </a:pPr>
              <a:t>03/08/2018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3025775" cy="45720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52875" y="8685213"/>
            <a:ext cx="3025775" cy="45720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pPr>
              <a:defRPr/>
            </a:pPr>
            <a:fld id="{16F890D8-850B-42B7-84ED-B859A9983DF6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723092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5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2875" y="0"/>
            <a:ext cx="3025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4045462E-BF2F-4F03-8442-0555E4E65F7E}" type="datetimeFigureOut">
              <a:rPr lang="es-ES"/>
              <a:pPr>
                <a:defRPr/>
              </a:pPr>
              <a:t>03/08/2018</a:t>
            </a:fld>
            <a:endParaRPr lang="es-E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4913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343400"/>
            <a:ext cx="558482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3025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2875" y="8685213"/>
            <a:ext cx="3025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7D94438B-4B03-425C-85DF-1723DA0612B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667499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altLang="es-CO" smtClean="0"/>
          </a:p>
        </p:txBody>
      </p:sp>
      <p:sp>
        <p:nvSpPr>
          <p:cNvPr id="2765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777AD60-ACCB-4302-97A7-117B4C7FF134}" type="slidenum">
              <a:rPr lang="es-ES" altLang="es-CO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s-ES" altLang="es-CO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4913" y="685800"/>
            <a:ext cx="4570412" cy="3427413"/>
          </a:xfrm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952875" y="8685213"/>
            <a:ext cx="3025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46" tIns="46223" rIns="92446" bIns="46223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4976EFE-050E-40B4-BA8E-F695CD13608B}" type="slidenum">
              <a:rPr lang="es-ES" altLang="es-CO"/>
              <a:pPr algn="r" eaLnBrk="1" hangingPunct="1">
                <a:spcBef>
                  <a:spcPct val="0"/>
                </a:spcBef>
              </a:pPr>
              <a:t>9</a:t>
            </a:fld>
            <a:endParaRPr lang="es-ES" altLang="es-CO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8088" y="685800"/>
            <a:ext cx="4568825" cy="3427413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 txBox="1">
            <a:spLocks noGrp="1" noChangeArrowheads="1"/>
          </p:cNvSpPr>
          <p:nvPr/>
        </p:nvSpPr>
        <p:spPr bwMode="auto">
          <a:xfrm>
            <a:off x="3952875" y="8685213"/>
            <a:ext cx="3025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46" tIns="46223" rIns="92446" bIns="46223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B2E3DA7-E998-4EBF-90E9-E873DE7F4CB5}" type="slidenum">
              <a:rPr lang="es-ES" altLang="es-CO"/>
              <a:pPr algn="r" eaLnBrk="1" hangingPunct="1">
                <a:spcBef>
                  <a:spcPct val="0"/>
                </a:spcBef>
              </a:pPr>
              <a:t>11</a:t>
            </a:fld>
            <a:endParaRPr lang="es-ES" altLang="es-CO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8088" y="685800"/>
            <a:ext cx="4568825" cy="3427413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 txBox="1">
            <a:spLocks noGrp="1" noChangeArrowheads="1"/>
          </p:cNvSpPr>
          <p:nvPr/>
        </p:nvSpPr>
        <p:spPr bwMode="auto">
          <a:xfrm>
            <a:off x="3952875" y="8685213"/>
            <a:ext cx="3025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46" tIns="46223" rIns="92446" bIns="46223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D742A20-DFFE-469C-AB2B-F0411A8E1FF2}" type="slidenum">
              <a:rPr lang="es-ES" altLang="es-CO"/>
              <a:pPr algn="r" eaLnBrk="1" hangingPunct="1">
                <a:spcBef>
                  <a:spcPct val="0"/>
                </a:spcBef>
              </a:pPr>
              <a:t>13</a:t>
            </a:fld>
            <a:endParaRPr lang="es-ES" altLang="es-CO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8088" y="685800"/>
            <a:ext cx="4568825" cy="3427413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17"/>
          <p:cNvSpPr/>
          <p:nvPr userDrawn="1"/>
        </p:nvSpPr>
        <p:spPr>
          <a:xfrm>
            <a:off x="0" y="0"/>
            <a:ext cx="9144000" cy="5253203"/>
          </a:xfrm>
          <a:prstGeom prst="rect">
            <a:avLst/>
          </a:prstGeom>
          <a:solidFill>
            <a:srgbClr val="8C02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8" name="12 Imagen"/>
          <p:cNvPicPr>
            <a:picLocks noChangeAspect="1"/>
          </p:cNvPicPr>
          <p:nvPr userDrawn="1"/>
        </p:nvPicPr>
        <p:blipFill rotWithShape="1">
          <a:blip r:embed="rId2" cstate="print">
            <a:alphaModFix amt="4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r="1177" b="2609"/>
          <a:stretch/>
        </p:blipFill>
        <p:spPr>
          <a:xfrm>
            <a:off x="0" y="1"/>
            <a:ext cx="9144000" cy="5266267"/>
          </a:xfrm>
          <a:prstGeom prst="rect">
            <a:avLst/>
          </a:prstGeom>
        </p:spPr>
      </p:pic>
      <p:sp>
        <p:nvSpPr>
          <p:cNvPr id="19" name="object 934"/>
          <p:cNvSpPr txBox="1"/>
          <p:nvPr userDrawn="1"/>
        </p:nvSpPr>
        <p:spPr>
          <a:xfrm>
            <a:off x="323528" y="6213310"/>
            <a:ext cx="2300848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2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12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20800" r="1177" b="26324"/>
          <a:stretch/>
        </p:blipFill>
        <p:spPr>
          <a:xfrm>
            <a:off x="0" y="1124745"/>
            <a:ext cx="9144000" cy="2859204"/>
          </a:xfrm>
          <a:prstGeom prst="rect">
            <a:avLst/>
          </a:prstGeom>
        </p:spPr>
      </p:pic>
      <p:pic>
        <p:nvPicPr>
          <p:cNvPr id="21" name="13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75838"/>
            <a:ext cx="9144000" cy="189053"/>
          </a:xfrm>
          <a:prstGeom prst="rect">
            <a:avLst/>
          </a:prstGeom>
        </p:spPr>
      </p:pic>
      <p:sp>
        <p:nvSpPr>
          <p:cNvPr id="3" name="CuadroTexto 2"/>
          <p:cNvSpPr txBox="1"/>
          <p:nvPr userDrawn="1"/>
        </p:nvSpPr>
        <p:spPr>
          <a:xfrm>
            <a:off x="10541000" y="13320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pic>
        <p:nvPicPr>
          <p:cNvPr id="15" name="Imagen 14" descr="Logotipo-Coloraaa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5829267"/>
            <a:ext cx="5580000" cy="61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527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9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68947"/>
            <a:ext cx="9144000" cy="189053"/>
          </a:xfrm>
          <a:prstGeom prst="rect">
            <a:avLst/>
          </a:prstGeom>
        </p:spPr>
      </p:pic>
      <p:pic>
        <p:nvPicPr>
          <p:cNvPr id="49" name="12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20800" r="1177" b="26324"/>
          <a:stretch/>
        </p:blipFill>
        <p:spPr>
          <a:xfrm>
            <a:off x="0" y="1892830"/>
            <a:ext cx="9144000" cy="2859204"/>
          </a:xfrm>
          <a:prstGeom prst="rect">
            <a:avLst/>
          </a:prstGeom>
        </p:spPr>
      </p:pic>
      <p:pic>
        <p:nvPicPr>
          <p:cNvPr id="6" name="Imagen 5" descr="Logotipo-Coloraaa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5405256"/>
            <a:ext cx="5580000" cy="61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771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11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68947"/>
            <a:ext cx="9144000" cy="189053"/>
          </a:xfrm>
          <a:prstGeom prst="rect">
            <a:avLst/>
          </a:prstGeom>
        </p:spPr>
      </p:pic>
      <p:pic>
        <p:nvPicPr>
          <p:cNvPr id="6" name="8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31" b="56149"/>
          <a:stretch/>
        </p:blipFill>
        <p:spPr>
          <a:xfrm>
            <a:off x="0" y="3"/>
            <a:ext cx="9144000" cy="1250949"/>
          </a:xfrm>
          <a:prstGeom prst="rect">
            <a:avLst/>
          </a:prstGeom>
        </p:spPr>
      </p:pic>
      <p:grpSp>
        <p:nvGrpSpPr>
          <p:cNvPr id="2" name="Agrupar 1"/>
          <p:cNvGrpSpPr/>
          <p:nvPr userDrawn="1"/>
        </p:nvGrpSpPr>
        <p:grpSpPr>
          <a:xfrm>
            <a:off x="6585424" y="2"/>
            <a:ext cx="2558577" cy="1199999"/>
            <a:chOff x="6477423" y="0"/>
            <a:chExt cx="2666577" cy="967036"/>
          </a:xfrm>
        </p:grpSpPr>
        <p:pic>
          <p:nvPicPr>
            <p:cNvPr id="7" name="9 Imagen"/>
            <p:cNvPicPr>
              <a:picLocks noChangeAspect="1"/>
            </p:cNvPicPr>
            <p:nvPr userDrawn="1"/>
          </p:nvPicPr>
          <p:blipFill rotWithShape="1"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439" r="5369"/>
            <a:stretch/>
          </p:blipFill>
          <p:spPr>
            <a:xfrm>
              <a:off x="6477423" y="0"/>
              <a:ext cx="2666577" cy="967036"/>
            </a:xfrm>
            <a:prstGeom prst="rect">
              <a:avLst/>
            </a:prstGeom>
          </p:spPr>
        </p:pic>
        <p:pic>
          <p:nvPicPr>
            <p:cNvPr id="8" name="Imagen 7" descr="logo-dane.png"/>
            <p:cNvPicPr>
              <a:picLocks noChangeAspect="1"/>
            </p:cNvPicPr>
            <p:nvPr userDrawn="1"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38" r="2648"/>
            <a:stretch/>
          </p:blipFill>
          <p:spPr>
            <a:xfrm>
              <a:off x="6851861" y="102940"/>
              <a:ext cx="1917700" cy="55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93237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12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48" b="60210"/>
          <a:stretch/>
        </p:blipFill>
        <p:spPr>
          <a:xfrm>
            <a:off x="0" y="2"/>
            <a:ext cx="9144000" cy="812799"/>
          </a:xfrm>
          <a:prstGeom prst="rect">
            <a:avLst/>
          </a:prstGeom>
        </p:spPr>
      </p:pic>
      <p:pic>
        <p:nvPicPr>
          <p:cNvPr id="14" name="13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949" b="40215"/>
          <a:stretch/>
        </p:blipFill>
        <p:spPr>
          <a:xfrm>
            <a:off x="0" y="5925279"/>
            <a:ext cx="9144000" cy="932723"/>
          </a:xfrm>
          <a:prstGeom prst="rect">
            <a:avLst/>
          </a:prstGeom>
        </p:spPr>
      </p:pic>
      <p:grpSp>
        <p:nvGrpSpPr>
          <p:cNvPr id="10" name="Agrupar 9"/>
          <p:cNvGrpSpPr>
            <a:grpSpLocks noChangeAspect="1"/>
          </p:cNvGrpSpPr>
          <p:nvPr userDrawn="1"/>
        </p:nvGrpSpPr>
        <p:grpSpPr>
          <a:xfrm>
            <a:off x="1547665" y="4965171"/>
            <a:ext cx="6004333" cy="480000"/>
            <a:chOff x="1117433" y="4155926"/>
            <a:chExt cx="6169252" cy="369888"/>
          </a:xfrm>
        </p:grpSpPr>
        <p:pic>
          <p:nvPicPr>
            <p:cNvPr id="11" name="10 Imagen"/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1" t="19898" r="82423" b="37769"/>
            <a:stretch/>
          </p:blipFill>
          <p:spPr>
            <a:xfrm>
              <a:off x="1117433" y="4155926"/>
              <a:ext cx="593124" cy="369888"/>
            </a:xfrm>
            <a:prstGeom prst="rect">
              <a:avLst/>
            </a:prstGeom>
          </p:spPr>
        </p:pic>
        <p:pic>
          <p:nvPicPr>
            <p:cNvPr id="12" name="10 Imagen"/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2" t="64603" r="81369" b="10703"/>
            <a:stretch/>
          </p:blipFill>
          <p:spPr>
            <a:xfrm>
              <a:off x="1559575" y="4295742"/>
              <a:ext cx="871892" cy="215768"/>
            </a:xfrm>
            <a:prstGeom prst="rect">
              <a:avLst/>
            </a:prstGeom>
          </p:spPr>
        </p:pic>
        <p:pic>
          <p:nvPicPr>
            <p:cNvPr id="15" name="10 Imagen"/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974" t="19898" r="62830" b="37769"/>
            <a:stretch/>
          </p:blipFill>
          <p:spPr>
            <a:xfrm>
              <a:off x="2736406" y="4155926"/>
              <a:ext cx="593124" cy="369888"/>
            </a:xfrm>
            <a:prstGeom prst="rect">
              <a:avLst/>
            </a:prstGeom>
          </p:spPr>
        </p:pic>
        <p:pic>
          <p:nvPicPr>
            <p:cNvPr id="19" name="10 Imagen"/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08" t="65198" r="61559" b="10703"/>
            <a:stretch/>
          </p:blipFill>
          <p:spPr>
            <a:xfrm>
              <a:off x="3178547" y="4300943"/>
              <a:ext cx="907557" cy="210566"/>
            </a:xfrm>
            <a:prstGeom prst="rect">
              <a:avLst/>
            </a:prstGeom>
          </p:spPr>
        </p:pic>
        <p:pic>
          <p:nvPicPr>
            <p:cNvPr id="20" name="10 Imagen"/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903" t="19898" r="42901" b="37769"/>
            <a:stretch/>
          </p:blipFill>
          <p:spPr>
            <a:xfrm>
              <a:off x="4416152" y="4155926"/>
              <a:ext cx="593124" cy="369888"/>
            </a:xfrm>
            <a:prstGeom prst="rect">
              <a:avLst/>
            </a:prstGeom>
          </p:spPr>
        </p:pic>
        <p:pic>
          <p:nvPicPr>
            <p:cNvPr id="21" name="10 Imagen"/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474" t="64603" r="41067" b="10703"/>
            <a:stretch/>
          </p:blipFill>
          <p:spPr>
            <a:xfrm>
              <a:off x="4860032" y="4295742"/>
              <a:ext cx="871892" cy="215768"/>
            </a:xfrm>
            <a:prstGeom prst="rect">
              <a:avLst/>
            </a:prstGeom>
          </p:spPr>
        </p:pic>
        <p:pic>
          <p:nvPicPr>
            <p:cNvPr id="22" name="10 Imagen"/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981" t="19898" r="22823" b="37769"/>
            <a:stretch/>
          </p:blipFill>
          <p:spPr>
            <a:xfrm>
              <a:off x="5970913" y="4155926"/>
              <a:ext cx="593124" cy="369888"/>
            </a:xfrm>
            <a:prstGeom prst="rect">
              <a:avLst/>
            </a:prstGeom>
          </p:spPr>
        </p:pic>
        <p:pic>
          <p:nvPicPr>
            <p:cNvPr id="23" name="10 Imagen"/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369" t="64603" r="21172" b="10703"/>
            <a:stretch/>
          </p:blipFill>
          <p:spPr>
            <a:xfrm>
              <a:off x="6414793" y="4295742"/>
              <a:ext cx="871892" cy="215768"/>
            </a:xfrm>
            <a:prstGeom prst="rect">
              <a:avLst/>
            </a:prstGeom>
          </p:spPr>
        </p:pic>
      </p:grpSp>
      <p:pic>
        <p:nvPicPr>
          <p:cNvPr id="16" name="Imagen 15" descr="Logotipo-Colorasdasf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3" y="1604798"/>
            <a:ext cx="5778419" cy="2496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211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0945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1239" r:id="rId1"/>
    <p:sldLayoutId id="2147491240" r:id="rId2"/>
    <p:sldLayoutId id="2147491241" r:id="rId3"/>
    <p:sldLayoutId id="2147491242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4 Rectángulo"/>
          <p:cNvSpPr>
            <a:spLocks noChangeArrowheads="1"/>
          </p:cNvSpPr>
          <p:nvPr/>
        </p:nvSpPr>
        <p:spPr bwMode="auto">
          <a:xfrm>
            <a:off x="468313" y="2205038"/>
            <a:ext cx="8207375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291" tIns="32146" rIns="64291" bIns="3214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n-US" altLang="es-CO" sz="3400" dirty="0">
                <a:solidFill>
                  <a:srgbClr val="FFFFFF"/>
                </a:solidFill>
                <a:latin typeface="Arial" charset="0"/>
              </a:rPr>
              <a:t>MERCADO LABORAL</a:t>
            </a:r>
            <a:endParaRPr lang="en-US" altLang="es-CO" sz="3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7172" name="5 Rectángulo"/>
          <p:cNvSpPr>
            <a:spLocks noChangeArrowheads="1"/>
          </p:cNvSpPr>
          <p:nvPr/>
        </p:nvSpPr>
        <p:spPr bwMode="auto">
          <a:xfrm>
            <a:off x="468313" y="2874963"/>
            <a:ext cx="82073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s-CO" sz="2800" b="1" dirty="0">
                <a:solidFill>
                  <a:srgbClr val="FFFFFF"/>
                </a:solidFill>
                <a:latin typeface="Arial" charset="0"/>
              </a:rPr>
              <a:t>QUIBDÓ</a:t>
            </a:r>
          </a:p>
        </p:txBody>
      </p:sp>
      <p:sp>
        <p:nvSpPr>
          <p:cNvPr id="7173" name="object 9"/>
          <p:cNvSpPr txBox="1">
            <a:spLocks noChangeArrowheads="1"/>
          </p:cNvSpPr>
          <p:nvPr/>
        </p:nvSpPr>
        <p:spPr bwMode="auto">
          <a:xfrm>
            <a:off x="6444209" y="4652962"/>
            <a:ext cx="209178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r>
              <a:rPr lang="es-CO" altLang="es-CO" dirty="0" smtClean="0">
                <a:solidFill>
                  <a:srgbClr val="FFFFFF"/>
                </a:solidFill>
                <a:latin typeface="Arial" charset="0"/>
                <a:cs typeface="Open Sans" pitchFamily="34" charset="0"/>
              </a:rPr>
              <a:t>Agosto 2018</a:t>
            </a:r>
            <a:endParaRPr lang="es-CO" altLang="es-CO" dirty="0">
              <a:solidFill>
                <a:srgbClr val="FFFFFF"/>
              </a:solidFill>
              <a:latin typeface="Arial" charset="0"/>
              <a:cs typeface="Open Sans" pitchFamily="34" charset="0"/>
            </a:endParaRPr>
          </a:p>
        </p:txBody>
      </p:sp>
      <p:cxnSp>
        <p:nvCxnSpPr>
          <p:cNvPr id="11" name="10 Conector recto"/>
          <p:cNvCxnSpPr/>
          <p:nvPr/>
        </p:nvCxnSpPr>
        <p:spPr>
          <a:xfrm>
            <a:off x="684213" y="2781300"/>
            <a:ext cx="792003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Rectángulo"/>
          <p:cNvSpPr/>
          <p:nvPr/>
        </p:nvSpPr>
        <p:spPr>
          <a:xfrm>
            <a:off x="323850" y="4652963"/>
            <a:ext cx="3084513" cy="3698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69215" eaLnBrk="0" hangingPunct="0">
              <a:spcBef>
                <a:spcPts val="2940"/>
              </a:spcBef>
              <a:defRPr/>
            </a:pPr>
            <a:r>
              <a:rPr lang="es-MX" spc="70" dirty="0" smtClean="0">
                <a:solidFill>
                  <a:prstClr val="white"/>
                </a:solidFill>
                <a:latin typeface="Arial"/>
                <a:cs typeface="Arial"/>
              </a:rPr>
              <a:t>Bogotá D.C., Colombia</a:t>
            </a:r>
            <a:endParaRPr lang="es-MX" dirty="0">
              <a:solidFill>
                <a:prstClr val="white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/>
          </p:cNvSpPr>
          <p:nvPr/>
        </p:nvSpPr>
        <p:spPr bwMode="auto">
          <a:xfrm>
            <a:off x="251842" y="2276475"/>
            <a:ext cx="871264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45720" r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CO" altLang="es-CO" sz="3000" b="1" dirty="0">
                <a:solidFill>
                  <a:srgbClr val="FFFFFF"/>
                </a:solidFill>
                <a:latin typeface="Arial" charset="0"/>
              </a:rPr>
              <a:t>COMPORTAMIENTO DEL MERCADO LABORAL</a:t>
            </a:r>
            <a:endParaRPr lang="es-ES" altLang="es-CO" sz="3000" b="1" dirty="0">
              <a:solidFill>
                <a:srgbClr val="FFFFFF"/>
              </a:solidFill>
              <a:latin typeface="Arial" charset="0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650" y="2852738"/>
            <a:ext cx="7848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12" name="6 Rectángulo"/>
          <p:cNvSpPr>
            <a:spLocks noChangeArrowheads="1"/>
          </p:cNvSpPr>
          <p:nvPr/>
        </p:nvSpPr>
        <p:spPr bwMode="auto">
          <a:xfrm>
            <a:off x="611188" y="2852738"/>
            <a:ext cx="8064500" cy="1449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291" tIns="32146" rIns="64291" bIns="3214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s-CO" altLang="es-CO" sz="20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  <a:sym typeface="Calibri" pitchFamily="34" charset="0"/>
              </a:rPr>
              <a:t>POBLACIÓN OCUPADA SEGÚN </a:t>
            </a:r>
          </a:p>
          <a:p>
            <a:pPr algn="r">
              <a:spcAft>
                <a:spcPts val="600"/>
              </a:spcAft>
            </a:pPr>
            <a:r>
              <a:rPr lang="es-CO" altLang="es-CO" sz="20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  <a:sym typeface="Calibri" pitchFamily="34" charset="0"/>
              </a:rPr>
              <a:t>POSICIÓN OCUPACIONAL</a:t>
            </a:r>
          </a:p>
          <a:p>
            <a:pPr algn="r"/>
            <a:r>
              <a:rPr lang="es-CO" altLang="es-CO" sz="20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TRIMESTRE</a:t>
            </a:r>
          </a:p>
          <a:p>
            <a:pPr algn="r"/>
            <a:r>
              <a:rPr lang="es-ES" altLang="es-CO" sz="20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ABRIL - JUNIO 2018</a:t>
            </a:r>
            <a:endParaRPr lang="es-ES" altLang="es-CO" sz="20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n-US" altLang="es-CO" sz="2400">
              <a:solidFill>
                <a:srgbClr val="FF0066"/>
              </a:solidFill>
              <a:latin typeface="Times New Roman" pitchFamily="18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1020763" y="6096000"/>
            <a:ext cx="188912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altLang="es-CO" sz="2200" b="1">
              <a:cs typeface="Calibri" pitchFamily="34" charset="0"/>
              <a:sym typeface="Calibri" pitchFamily="34" charset="0"/>
            </a:endParaRPr>
          </a:p>
        </p:txBody>
      </p:sp>
      <p:sp>
        <p:nvSpPr>
          <p:cNvPr id="18439" name="7 CuadroTexto"/>
          <p:cNvSpPr txBox="1">
            <a:spLocks noChangeArrowheads="1"/>
          </p:cNvSpPr>
          <p:nvPr/>
        </p:nvSpPr>
        <p:spPr bwMode="auto">
          <a:xfrm>
            <a:off x="506597" y="4509120"/>
            <a:ext cx="140615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 b="1" dirty="0">
                <a:cs typeface="Calibri" pitchFamily="34" charset="0"/>
                <a:sym typeface="Calibri" pitchFamily="34" charset="0"/>
              </a:rPr>
              <a:t>Fuente: </a:t>
            </a:r>
            <a:r>
              <a:rPr lang="es-CO" altLang="es-CO" sz="1100" dirty="0" smtClean="0">
                <a:cs typeface="Calibri" pitchFamily="34" charset="0"/>
                <a:sym typeface="Calibri" pitchFamily="34" charset="0"/>
              </a:rPr>
              <a:t>DANE, GEIH. </a:t>
            </a:r>
            <a:endParaRPr lang="es-ES" altLang="es-CO" sz="1100" dirty="0">
              <a:cs typeface="Calibri" pitchFamily="34" charset="0"/>
              <a:sym typeface="Calibri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07726" y="44624"/>
            <a:ext cx="684053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Distribución porcentual , variación y contribución a </a:t>
            </a:r>
            <a:endParaRPr lang="es-ES" altLang="es-CO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ES" altLang="es-CO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 </a:t>
            </a:r>
            <a:r>
              <a:rPr lang="es-ES" altLang="es-CO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variación de la población ocupada</a:t>
            </a:r>
            <a:r>
              <a:rPr lang="es-ES" altLang="es-CO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ES" altLang="es-CO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según </a:t>
            </a:r>
            <a:endParaRPr lang="es-ES" altLang="es-CO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ES" altLang="es-CO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posición ocupacional</a:t>
            </a:r>
          </a:p>
          <a:p>
            <a:r>
              <a:rPr lang="es-ES" altLang="es-CO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Abril – junio 2018</a:t>
            </a:r>
          </a:p>
          <a:p>
            <a:endParaRPr lang="es-ES" altLang="es-CO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31346818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60225" y="2348880"/>
            <a:ext cx="8423549" cy="2074715"/>
          </a:xfrm>
          <a:prstGeom prst="rect">
            <a:avLst/>
          </a:prstGeom>
        </p:spPr>
      </p:pic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15801" y="5097462"/>
            <a:ext cx="8496300" cy="934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es-CO" sz="1050" dirty="0" smtClean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Otras </a:t>
            </a:r>
            <a:r>
              <a:rPr lang="es-ES" altLang="es-CO" sz="1050" dirty="0" err="1" smtClean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posiciones°</a:t>
            </a:r>
            <a:r>
              <a:rPr lang="es-ES" altLang="es-CO" sz="1050" dirty="0" smtClean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: </a:t>
            </a:r>
            <a:r>
              <a:rPr lang="es-ES" altLang="es-CO" sz="1050" dirty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Obrero, empleado del gobierno; Empleado doméstico; Patrón o empleador; Trabajador familiar sin remuneración; Trabajadores sin remuneración en empresas de otros hogares; Jornalero o Peón y otro</a:t>
            </a:r>
            <a:r>
              <a:rPr lang="es-ES" altLang="es-CO" sz="1050" dirty="0" smtClean="0"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.</a:t>
            </a:r>
          </a:p>
          <a:p>
            <a:pPr eaLnBrk="1" hangingPunct="1">
              <a:spcBef>
                <a:spcPct val="50000"/>
              </a:spcBef>
            </a:pPr>
            <a:r>
              <a:rPr lang="es-ES" altLang="es-CO" sz="1050" dirty="0">
                <a:latin typeface="Arial" panose="020B0604020202020204" pitchFamily="34" charset="0"/>
                <a:cs typeface="Arial" panose="020B0604020202020204" pitchFamily="34" charset="0"/>
              </a:rPr>
              <a:t>(p.p.) : puntos porcentuales</a:t>
            </a:r>
          </a:p>
          <a:p>
            <a:pPr eaLnBrk="1" hangingPunct="1">
              <a:spcBef>
                <a:spcPct val="50000"/>
              </a:spcBef>
            </a:pPr>
            <a:endParaRPr lang="es-ES" altLang="es-CO" sz="1200" dirty="0">
              <a:sym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/>
          </p:cNvSpPr>
          <p:nvPr/>
        </p:nvSpPr>
        <p:spPr bwMode="auto">
          <a:xfrm>
            <a:off x="251842" y="2276475"/>
            <a:ext cx="871264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45720" r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CO" altLang="es-CO" sz="3000" b="1" dirty="0">
                <a:solidFill>
                  <a:srgbClr val="FFFFFF"/>
                </a:solidFill>
                <a:latin typeface="Arial" charset="0"/>
              </a:rPr>
              <a:t>COMPORTAMIENTO DEL MERCADO LABORAL</a:t>
            </a:r>
            <a:endParaRPr lang="es-ES" altLang="es-CO" sz="3000" b="1" dirty="0">
              <a:solidFill>
                <a:srgbClr val="FFFFFF"/>
              </a:solidFill>
              <a:latin typeface="Arial" charset="0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650" y="2852738"/>
            <a:ext cx="7848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84" name="6 Rectángulo"/>
          <p:cNvSpPr>
            <a:spLocks noChangeArrowheads="1"/>
          </p:cNvSpPr>
          <p:nvPr/>
        </p:nvSpPr>
        <p:spPr bwMode="auto">
          <a:xfrm>
            <a:off x="611188" y="2852738"/>
            <a:ext cx="8064500" cy="1449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291" tIns="32146" rIns="64291" bIns="3214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s-CO" altLang="es-CO" sz="20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  <a:sym typeface="Calibri" pitchFamily="34" charset="0"/>
              </a:rPr>
              <a:t>POBLACIÓN INACTIVA </a:t>
            </a:r>
          </a:p>
          <a:p>
            <a:pPr algn="r">
              <a:spcAft>
                <a:spcPts val="600"/>
              </a:spcAft>
            </a:pPr>
            <a:r>
              <a:rPr lang="es-CO" altLang="es-CO" sz="20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  <a:sym typeface="Calibri" pitchFamily="34" charset="0"/>
              </a:rPr>
              <a:t>SEGÚN TIPO DE </a:t>
            </a:r>
            <a:r>
              <a:rPr lang="es-CO" altLang="es-CO" sz="20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  <a:sym typeface="Calibri" pitchFamily="34" charset="0"/>
              </a:rPr>
              <a:t>ACTIVIDAD</a:t>
            </a:r>
            <a:endParaRPr lang="es-CO" altLang="es-CO" sz="20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  <a:p>
            <a:pPr algn="r"/>
            <a:r>
              <a:rPr lang="es-CO" altLang="es-CO" sz="20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TRIMESTRE </a:t>
            </a:r>
          </a:p>
          <a:p>
            <a:pPr algn="r"/>
            <a:r>
              <a:rPr lang="es-ES" altLang="es-CO" sz="20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ABRIL - JUNIO 2018</a:t>
            </a:r>
            <a:endParaRPr lang="es-ES" altLang="es-CO" sz="20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n-US" altLang="es-CO" sz="2400">
              <a:solidFill>
                <a:srgbClr val="FF0066"/>
              </a:solidFill>
              <a:latin typeface="Times New Roman" pitchFamily="18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144760" y="129406"/>
            <a:ext cx="58674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b="1" dirty="0">
                <a:solidFill>
                  <a:schemeClr val="bg1"/>
                </a:solidFill>
                <a:latin typeface="Arial" charset="0"/>
              </a:rPr>
              <a:t>Distribución porcentual y variación de la población </a:t>
            </a:r>
          </a:p>
          <a:p>
            <a:r>
              <a:rPr lang="es-ES" altLang="es-CO" b="1" dirty="0">
                <a:solidFill>
                  <a:schemeClr val="bg1"/>
                </a:solidFill>
                <a:latin typeface="Arial" charset="0"/>
              </a:rPr>
              <a:t>inactiva, según tipo de </a:t>
            </a:r>
            <a:r>
              <a:rPr lang="es-ES" altLang="es-CO" b="1" dirty="0" smtClean="0">
                <a:solidFill>
                  <a:schemeClr val="bg1"/>
                </a:solidFill>
                <a:latin typeface="Arial" charset="0"/>
              </a:rPr>
              <a:t>actividad</a:t>
            </a:r>
          </a:p>
          <a:p>
            <a:r>
              <a:rPr lang="es-ES" altLang="es-CO" b="1" dirty="0" smtClean="0">
                <a:solidFill>
                  <a:schemeClr val="bg1"/>
                </a:solidFill>
                <a:latin typeface="Arial" charset="0"/>
              </a:rPr>
              <a:t>Abril – junio 2018</a:t>
            </a:r>
            <a:endParaRPr lang="es-ES" altLang="es-CO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1508" name="6 CuadroTexto"/>
          <p:cNvSpPr txBox="1">
            <a:spLocks noChangeArrowheads="1"/>
          </p:cNvSpPr>
          <p:nvPr/>
        </p:nvSpPr>
        <p:spPr bwMode="auto">
          <a:xfrm>
            <a:off x="279400" y="5373688"/>
            <a:ext cx="83296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CO" altLang="es-CO" sz="1200" b="1" dirty="0">
                <a:cs typeface="Calibri" pitchFamily="34" charset="0"/>
                <a:sym typeface="Calibri" pitchFamily="34" charset="0"/>
              </a:rPr>
              <a:t>Nota: </a:t>
            </a:r>
            <a:r>
              <a:rPr lang="es-CO" altLang="es-CO" sz="1200" dirty="0">
                <a:cs typeface="Calibri" pitchFamily="34" charset="0"/>
                <a:sym typeface="Calibri" pitchFamily="34" charset="0"/>
              </a:rPr>
              <a:t>La categoría “Otros” incluye: Incapacitado permanente para trabajar, rentista, pensionado, jubilado, personas que no le llama la atención o creen que no vale la pena trabajar.</a:t>
            </a:r>
          </a:p>
        </p:txBody>
      </p:sp>
      <p:sp>
        <p:nvSpPr>
          <p:cNvPr id="21510" name="5 CuadroTexto"/>
          <p:cNvSpPr txBox="1">
            <a:spLocks noChangeArrowheads="1"/>
          </p:cNvSpPr>
          <p:nvPr/>
        </p:nvSpPr>
        <p:spPr bwMode="auto">
          <a:xfrm>
            <a:off x="1258279" y="5072063"/>
            <a:ext cx="140615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 b="1" dirty="0">
                <a:cs typeface="Calibri" pitchFamily="34" charset="0"/>
                <a:sym typeface="Calibri" pitchFamily="34" charset="0"/>
              </a:rPr>
              <a:t>Fuente: </a:t>
            </a:r>
            <a:r>
              <a:rPr lang="es-CO" altLang="es-CO" sz="1100" dirty="0" smtClean="0">
                <a:cs typeface="Calibri" pitchFamily="34" charset="0"/>
                <a:sym typeface="Calibri" pitchFamily="34" charset="0"/>
              </a:rPr>
              <a:t>DANE, </a:t>
            </a:r>
            <a:r>
              <a:rPr lang="es-CO" altLang="es-CO" sz="1100" dirty="0">
                <a:cs typeface="Calibri" pitchFamily="34" charset="0"/>
                <a:sym typeface="Calibri" pitchFamily="34" charset="0"/>
              </a:rPr>
              <a:t>GEIH </a:t>
            </a:r>
            <a:r>
              <a:rPr lang="es-CO" altLang="es-CO" sz="1100" dirty="0" smtClean="0">
                <a:cs typeface="Calibri" pitchFamily="34" charset="0"/>
                <a:sym typeface="Calibri" pitchFamily="34" charset="0"/>
              </a:rPr>
              <a:t>.</a:t>
            </a:r>
            <a:endParaRPr lang="es-ES" altLang="es-CO" sz="1100" dirty="0">
              <a:cs typeface="Calibri" pitchFamily="34" charset="0"/>
              <a:sym typeface="Calibri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85861754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50825" y="1490663"/>
            <a:ext cx="8629650" cy="3330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5 CuadroTexto"/>
          <p:cNvSpPr txBox="1">
            <a:spLocks noChangeArrowheads="1"/>
          </p:cNvSpPr>
          <p:nvPr/>
        </p:nvSpPr>
        <p:spPr bwMode="auto">
          <a:xfrm>
            <a:off x="2374292" y="5616575"/>
            <a:ext cx="140615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 b="1" dirty="0">
                <a:cs typeface="Calibri" pitchFamily="34" charset="0"/>
                <a:sym typeface="Calibri" pitchFamily="34" charset="0"/>
              </a:rPr>
              <a:t>Fuente: </a:t>
            </a:r>
            <a:r>
              <a:rPr lang="es-CO" altLang="es-CO" sz="1100" dirty="0" smtClean="0">
                <a:cs typeface="Calibri" pitchFamily="34" charset="0"/>
                <a:sym typeface="Calibri" pitchFamily="34" charset="0"/>
              </a:rPr>
              <a:t>DANE, GEIH. </a:t>
            </a:r>
            <a:endParaRPr lang="es-ES" altLang="es-CO" sz="1100" dirty="0">
              <a:cs typeface="Calibri" pitchFamily="34" charset="0"/>
              <a:sym typeface="Calibri" pitchFamily="34" charset="0"/>
            </a:endParaRP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215627" y="44624"/>
            <a:ext cx="57245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buFont typeface="Arial" charset="0"/>
              <a:buNone/>
            </a:pPr>
            <a:r>
              <a:rPr lang="es-CO" altLang="es-CO" b="1" dirty="0">
                <a:solidFill>
                  <a:schemeClr val="bg1"/>
                </a:solidFill>
                <a:latin typeface="Arial" charset="0"/>
              </a:rPr>
              <a:t>Proporción del empleo informal en la población ocupada</a:t>
            </a:r>
          </a:p>
          <a:p>
            <a:pPr>
              <a:buFont typeface="Arial" charset="0"/>
              <a:buNone/>
            </a:pPr>
            <a:r>
              <a:rPr lang="es-CO" altLang="es-CO" b="1" dirty="0">
                <a:solidFill>
                  <a:schemeClr val="bg1"/>
                </a:solidFill>
                <a:latin typeface="Arial" charset="0"/>
              </a:rPr>
              <a:t>Quibdó</a:t>
            </a:r>
          </a:p>
          <a:p>
            <a:pPr>
              <a:buFont typeface="Arial" charset="0"/>
              <a:buNone/>
            </a:pPr>
            <a:r>
              <a:rPr lang="es-CO" altLang="es-CO" b="1" dirty="0" smtClean="0">
                <a:solidFill>
                  <a:schemeClr val="bg1"/>
                </a:solidFill>
                <a:latin typeface="Arial" charset="0"/>
              </a:rPr>
              <a:t>Trimestre </a:t>
            </a:r>
            <a:r>
              <a:rPr lang="es-ES" altLang="es-CO" b="1" dirty="0" smtClean="0">
                <a:solidFill>
                  <a:schemeClr val="bg1"/>
                </a:solidFill>
                <a:latin typeface="Arial" charset="0"/>
              </a:rPr>
              <a:t>abril - junio </a:t>
            </a:r>
            <a:r>
              <a:rPr lang="es-CO" altLang="es-CO" b="1" dirty="0" smtClean="0">
                <a:solidFill>
                  <a:schemeClr val="bg1"/>
                </a:solidFill>
                <a:latin typeface="Arial" charset="0"/>
              </a:rPr>
              <a:t>(2017 </a:t>
            </a:r>
            <a:r>
              <a:rPr lang="es-CO" altLang="es-CO" b="1" dirty="0">
                <a:solidFill>
                  <a:schemeClr val="bg1"/>
                </a:solidFill>
                <a:latin typeface="Arial" charset="0"/>
              </a:rPr>
              <a:t>– </a:t>
            </a:r>
            <a:r>
              <a:rPr lang="es-CO" altLang="es-CO" b="1" dirty="0" smtClean="0">
                <a:solidFill>
                  <a:schemeClr val="bg1"/>
                </a:solidFill>
                <a:latin typeface="Arial" charset="0"/>
              </a:rPr>
              <a:t>2018)</a:t>
            </a:r>
            <a:endParaRPr lang="es-CO" altLang="es-CO" b="1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617552957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23728" y="2060848"/>
            <a:ext cx="5305425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879472925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23913" y="1767291"/>
            <a:ext cx="7348487" cy="2071688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144189" y="44624"/>
            <a:ext cx="579596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CO" altLang="es-CO" b="1" dirty="0">
                <a:solidFill>
                  <a:schemeClr val="bg1"/>
                </a:solidFill>
                <a:latin typeface="Arial" charset="0"/>
              </a:rPr>
              <a:t>Límites de confianza y error relativo de la población de la </a:t>
            </a:r>
            <a:r>
              <a:rPr lang="es-CO" altLang="es-CO" b="1" dirty="0" smtClean="0">
                <a:solidFill>
                  <a:schemeClr val="bg1"/>
                </a:solidFill>
                <a:latin typeface="Arial" charset="0"/>
              </a:rPr>
              <a:t>fuerza </a:t>
            </a:r>
            <a:r>
              <a:rPr lang="es-CO" altLang="es-CO" b="1" dirty="0">
                <a:solidFill>
                  <a:schemeClr val="bg1"/>
                </a:solidFill>
                <a:latin typeface="Arial" charset="0"/>
              </a:rPr>
              <a:t>de trabajo e indicadores de mercado laboral</a:t>
            </a:r>
          </a:p>
          <a:p>
            <a:pPr eaLnBrk="1" hangingPunct="1"/>
            <a:r>
              <a:rPr lang="es-CO" altLang="es-CO" b="1" dirty="0">
                <a:solidFill>
                  <a:schemeClr val="bg1"/>
                </a:solidFill>
                <a:latin typeface="Arial" charset="0"/>
              </a:rPr>
              <a:t>Quibdó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925401683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23913" y="3860800"/>
            <a:ext cx="7451725" cy="2024063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1 CuadroTexto"/>
          <p:cNvSpPr txBox="1">
            <a:spLocks noChangeArrowheads="1"/>
          </p:cNvSpPr>
          <p:nvPr/>
        </p:nvSpPr>
        <p:spPr bwMode="auto">
          <a:xfrm>
            <a:off x="141460" y="57398"/>
            <a:ext cx="637475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b="1" dirty="0">
                <a:solidFill>
                  <a:schemeClr val="bg1"/>
                </a:solidFill>
                <a:latin typeface="Arial" charset="0"/>
              </a:rPr>
              <a:t>Tasa global de participación, ocupación </a:t>
            </a:r>
            <a:r>
              <a:rPr lang="es-ES" altLang="es-CO" b="1" dirty="0" smtClean="0">
                <a:solidFill>
                  <a:schemeClr val="bg1"/>
                </a:solidFill>
                <a:latin typeface="Arial" charset="0"/>
              </a:rPr>
              <a:t>y desempleo</a:t>
            </a:r>
            <a:endParaRPr lang="es-ES" altLang="es-CO" b="1" dirty="0">
              <a:solidFill>
                <a:schemeClr val="bg1"/>
              </a:solidFill>
              <a:latin typeface="Arial" charset="0"/>
            </a:endParaRPr>
          </a:p>
          <a:p>
            <a:r>
              <a:rPr lang="es-ES" altLang="es-CO" b="1" dirty="0">
                <a:solidFill>
                  <a:schemeClr val="bg1"/>
                </a:solidFill>
                <a:latin typeface="Arial" charset="0"/>
              </a:rPr>
              <a:t>Chocó, Anual</a:t>
            </a:r>
          </a:p>
          <a:p>
            <a:r>
              <a:rPr lang="es-ES" altLang="es-CO" b="1" dirty="0">
                <a:solidFill>
                  <a:schemeClr val="bg1"/>
                </a:solidFill>
                <a:latin typeface="Arial" charset="0"/>
              </a:rPr>
              <a:t>2008 - </a:t>
            </a:r>
            <a:r>
              <a:rPr lang="es-ES" altLang="es-CO" b="1" dirty="0" smtClean="0">
                <a:solidFill>
                  <a:schemeClr val="bg1"/>
                </a:solidFill>
                <a:latin typeface="Arial" charset="0"/>
              </a:rPr>
              <a:t>2017</a:t>
            </a:r>
            <a:endParaRPr lang="es-CO" altLang="es-CO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4579" name="4 CuadroTexto"/>
          <p:cNvSpPr txBox="1">
            <a:spLocks noChangeArrowheads="1"/>
          </p:cNvSpPr>
          <p:nvPr/>
        </p:nvSpPr>
        <p:spPr bwMode="auto">
          <a:xfrm>
            <a:off x="1258888" y="5716588"/>
            <a:ext cx="140335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 b="1" dirty="0">
                <a:cs typeface="Calibri" pitchFamily="34" charset="0"/>
                <a:sym typeface="Calibri" pitchFamily="34" charset="0"/>
              </a:rPr>
              <a:t>Fuente: </a:t>
            </a:r>
            <a:r>
              <a:rPr lang="es-CO" altLang="es-CO" sz="1100" dirty="0">
                <a:cs typeface="Calibri" pitchFamily="34" charset="0"/>
                <a:sym typeface="Calibri" pitchFamily="34" charset="0"/>
              </a:rPr>
              <a:t>DANE - GEIH </a:t>
            </a:r>
            <a:endParaRPr lang="es-ES" altLang="es-CO" sz="1100" dirty="0">
              <a:cs typeface="Calibri" pitchFamily="34" charset="0"/>
              <a:sym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068198431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79513" y="1700213"/>
            <a:ext cx="7286625" cy="392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/>
          </p:cNvSpPr>
          <p:nvPr/>
        </p:nvSpPr>
        <p:spPr bwMode="auto">
          <a:xfrm>
            <a:off x="979488" y="2514600"/>
            <a:ext cx="77692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800" b="1" dirty="0">
                <a:solidFill>
                  <a:srgbClr val="FFFFFF"/>
                </a:solidFill>
                <a:latin typeface="Arial" charset="0"/>
                <a:sym typeface="Calibri" pitchFamily="34" charset="0"/>
              </a:rPr>
              <a:t>INDICADORES DEL MERCADO LABORAL</a:t>
            </a:r>
          </a:p>
        </p:txBody>
      </p:sp>
      <p:sp>
        <p:nvSpPr>
          <p:cNvPr id="8195" name="Rectangle 3"/>
          <p:cNvSpPr>
            <a:spLocks/>
          </p:cNvSpPr>
          <p:nvPr/>
        </p:nvSpPr>
        <p:spPr bwMode="auto">
          <a:xfrm>
            <a:off x="1835696" y="3167981"/>
            <a:ext cx="6696075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0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  <a:sym typeface="Calibri" pitchFamily="34" charset="0"/>
              </a:rPr>
              <a:t>23 CIUDADES Y ÁREAS </a:t>
            </a:r>
            <a:r>
              <a:rPr lang="es-ES" altLang="es-CO" sz="20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  <a:sym typeface="Calibri" pitchFamily="34" charset="0"/>
              </a:rPr>
              <a:t>METROPOLITANAS</a:t>
            </a:r>
          </a:p>
          <a:p>
            <a:pPr algn="r" eaLnBrk="1" hangingPunct="1"/>
            <a:r>
              <a:rPr lang="es-ES" altLang="es-CO" sz="20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  <a:sym typeface="Calibri" pitchFamily="34" charset="0"/>
              </a:rPr>
              <a:t>TRIMESTRE </a:t>
            </a:r>
            <a:endParaRPr lang="es-ES" altLang="es-CO" sz="2000" b="1" dirty="0">
              <a:solidFill>
                <a:srgbClr val="FFFFFF"/>
              </a:solidFill>
              <a:latin typeface="Arial" pitchFamily="34" charset="0"/>
              <a:cs typeface="Arial" pitchFamily="34" charset="0"/>
              <a:sym typeface="Calibri" pitchFamily="34" charset="0"/>
            </a:endParaRPr>
          </a:p>
          <a:p>
            <a:pPr algn="r" eaLnBrk="1" hangingPunct="1"/>
            <a:r>
              <a:rPr lang="es-ES" altLang="es-CO" sz="20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ABRIL - JUNIO 2018</a:t>
            </a:r>
          </a:p>
          <a:p>
            <a:pPr algn="r" eaLnBrk="1" hangingPunct="1"/>
            <a:endParaRPr lang="es-ES" altLang="es-CO" sz="20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  <a:p>
            <a:pPr algn="r" eaLnBrk="1" hangingPunct="1"/>
            <a:endParaRPr lang="es-ES" altLang="es-CO" sz="2000" b="1" dirty="0">
              <a:solidFill>
                <a:srgbClr val="FFFFFF"/>
              </a:solidFill>
              <a:latin typeface="Arial" pitchFamily="34" charset="0"/>
              <a:cs typeface="Arial" pitchFamily="34" charset="0"/>
              <a:sym typeface="Calibri" pitchFamily="34" charset="0"/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755650" y="3141663"/>
            <a:ext cx="7848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3"/>
          <p:cNvSpPr txBox="1">
            <a:spLocks noChangeArrowheads="1"/>
          </p:cNvSpPr>
          <p:nvPr/>
        </p:nvSpPr>
        <p:spPr bwMode="auto">
          <a:xfrm>
            <a:off x="178693" y="188913"/>
            <a:ext cx="41052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2000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Resumen indicadores</a:t>
            </a:r>
          </a:p>
          <a:p>
            <a:pPr eaLnBrk="1" hangingPunct="1"/>
            <a:r>
              <a:rPr lang="es-ES" altLang="es-CO" sz="2000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Quibdó – Total Nacional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4132673539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5536" y="2060848"/>
            <a:ext cx="8297490" cy="2592114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  <a:cs typeface="Calibri" pitchFamily="34" charset="0"/>
              <a:sym typeface="Calibri" pitchFamily="34" charset="0"/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07504" y="187224"/>
            <a:ext cx="667536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2000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Indicadores de mercado laboral por ciudad</a:t>
            </a:r>
          </a:p>
          <a:p>
            <a:pPr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Abril – junio 2018</a:t>
            </a:r>
            <a:endParaRPr lang="es-ES" altLang="es-CO" sz="2000" b="1" dirty="0">
              <a:solidFill>
                <a:schemeClr val="bg1"/>
              </a:solidFill>
              <a:latin typeface="Arial" charset="0"/>
              <a:cs typeface="Open Sans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619672" y="1988840"/>
            <a:ext cx="6192000" cy="14400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831492506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693863" y="1497013"/>
            <a:ext cx="6116637" cy="4927600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973296487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0375" y="1455738"/>
            <a:ext cx="8161338" cy="429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-36512" y="37073"/>
            <a:ext cx="684076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s-ES" altLang="es-CO" sz="2000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Tasa global de participación, ocupación y desempleo</a:t>
            </a:r>
          </a:p>
          <a:p>
            <a:pPr eaLnBrk="1" hangingPunct="1">
              <a:buFont typeface="Arial" charset="0"/>
              <a:buNone/>
            </a:pPr>
            <a:r>
              <a:rPr lang="es-ES" altLang="es-CO" sz="2000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Quibdó</a:t>
            </a:r>
          </a:p>
          <a:p>
            <a:pPr eaLnBrk="1" hangingPunct="1">
              <a:buFont typeface="Arial" charset="0"/>
              <a:buNone/>
            </a:pPr>
            <a:r>
              <a:rPr lang="es-ES" altLang="es-CO" sz="2000" b="1" dirty="0" smtClean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Abril </a:t>
            </a:r>
            <a:r>
              <a:rPr lang="es-ES" altLang="es-CO" sz="2000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- </a:t>
            </a:r>
            <a:r>
              <a:rPr lang="es-ES" altLang="es-CO" sz="2000" b="1" dirty="0" smtClean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junio </a:t>
            </a:r>
            <a:r>
              <a:rPr lang="es-ES" altLang="es-CO" sz="2000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(</a:t>
            </a:r>
            <a:r>
              <a:rPr lang="es-ES" altLang="es-CO" sz="2000" b="1" dirty="0" smtClean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2009 </a:t>
            </a:r>
            <a:r>
              <a:rPr lang="es-ES" altLang="es-CO" sz="2000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- </a:t>
            </a:r>
            <a:r>
              <a:rPr lang="es-ES" altLang="es-CO" sz="2000" b="1" dirty="0" smtClean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2018)</a:t>
            </a:r>
            <a:endParaRPr lang="es-ES" altLang="es-CO" sz="2000" b="1" dirty="0">
              <a:solidFill>
                <a:schemeClr val="bg1"/>
              </a:solidFill>
              <a:latin typeface="Arial" charset="0"/>
              <a:cs typeface="Open Sans" pitchFamily="34" charset="0"/>
            </a:endParaRPr>
          </a:p>
        </p:txBody>
      </p:sp>
      <p:sp>
        <p:nvSpPr>
          <p:cNvPr id="11268" name="5 CuadroTexto"/>
          <p:cNvSpPr txBox="1">
            <a:spLocks noChangeArrowheads="1"/>
          </p:cNvSpPr>
          <p:nvPr/>
        </p:nvSpPr>
        <p:spPr bwMode="auto">
          <a:xfrm>
            <a:off x="1202872" y="5589588"/>
            <a:ext cx="137409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 b="1" dirty="0">
                <a:cs typeface="Calibri" pitchFamily="34" charset="0"/>
                <a:sym typeface="Calibri" pitchFamily="34" charset="0"/>
              </a:rPr>
              <a:t>Fuente: </a:t>
            </a:r>
            <a:r>
              <a:rPr lang="es-CO" altLang="es-CO" sz="1100" dirty="0" smtClean="0">
                <a:cs typeface="Calibri" pitchFamily="34" charset="0"/>
                <a:sym typeface="Calibri" pitchFamily="34" charset="0"/>
              </a:rPr>
              <a:t>DANE, GEIH.</a:t>
            </a:r>
            <a:endParaRPr lang="es-ES" altLang="es-CO" sz="1100" dirty="0">
              <a:cs typeface="Calibri" pitchFamily="34" charset="0"/>
              <a:sym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3"/>
          <p:cNvSpPr txBox="1">
            <a:spLocks noChangeArrowheads="1"/>
          </p:cNvSpPr>
          <p:nvPr/>
        </p:nvSpPr>
        <p:spPr bwMode="auto">
          <a:xfrm>
            <a:off x="35496" y="44624"/>
            <a:ext cx="546258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s-ES" altLang="es-CO" sz="2000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Tasa de desempleo</a:t>
            </a:r>
          </a:p>
          <a:p>
            <a:pPr eaLnBrk="1" hangingPunct="1">
              <a:buFont typeface="Arial" charset="0"/>
              <a:buNone/>
            </a:pPr>
            <a:r>
              <a:rPr lang="es-ES" altLang="es-CO" sz="2000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Quibdó</a:t>
            </a:r>
          </a:p>
          <a:p>
            <a:pPr eaLnBrk="1" hangingPunct="1">
              <a:buFont typeface="Arial" charset="0"/>
              <a:buNone/>
            </a:pPr>
            <a:r>
              <a:rPr lang="es-ES" altLang="es-CO" sz="2000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Trimestres </a:t>
            </a:r>
            <a:r>
              <a:rPr lang="es-ES" altLang="es-CO" sz="2000" b="1" dirty="0" smtClean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móviles 2014 </a:t>
            </a:r>
            <a:r>
              <a:rPr lang="es-ES" altLang="es-CO" sz="2000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- </a:t>
            </a:r>
            <a:r>
              <a:rPr lang="es-ES" altLang="es-CO" sz="2000" b="1" dirty="0" smtClean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2018 </a:t>
            </a:r>
            <a:endParaRPr lang="es-ES" altLang="es-CO" sz="2000" b="1" dirty="0">
              <a:solidFill>
                <a:schemeClr val="bg1"/>
              </a:solidFill>
              <a:latin typeface="Arial" charset="0"/>
              <a:cs typeface="Open Sans" pitchFamily="34" charset="0"/>
            </a:endParaRPr>
          </a:p>
        </p:txBody>
      </p:sp>
      <p:sp>
        <p:nvSpPr>
          <p:cNvPr id="12291" name="5 CuadroTexto"/>
          <p:cNvSpPr txBox="1">
            <a:spLocks noChangeArrowheads="1"/>
          </p:cNvSpPr>
          <p:nvPr/>
        </p:nvSpPr>
        <p:spPr bwMode="auto">
          <a:xfrm>
            <a:off x="468313" y="5715000"/>
            <a:ext cx="140493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 b="1" dirty="0">
                <a:cs typeface="Calibri" pitchFamily="34" charset="0"/>
                <a:sym typeface="Calibri" pitchFamily="34" charset="0"/>
              </a:rPr>
              <a:t>Fuente: </a:t>
            </a:r>
            <a:r>
              <a:rPr lang="es-CO" altLang="es-CO" sz="1100" dirty="0">
                <a:cs typeface="Calibri" pitchFamily="34" charset="0"/>
                <a:sym typeface="Calibri" pitchFamily="34" charset="0"/>
              </a:rPr>
              <a:t>DANE - GEIH </a:t>
            </a:r>
            <a:endParaRPr lang="es-ES" altLang="es-CO" sz="1100" dirty="0">
              <a:cs typeface="Calibri" pitchFamily="34" charset="0"/>
              <a:sym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643605610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92188" y="1487488"/>
            <a:ext cx="7008812" cy="404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128588"/>
            <a:ext cx="5414963" cy="1015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Población ocupada, desocupada e inactiva </a:t>
            </a:r>
            <a:br>
              <a:rPr lang="es-ES" altLang="es-CO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s-ES" altLang="es-CO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Quibdó</a:t>
            </a:r>
            <a:br>
              <a:rPr lang="es-ES" altLang="es-CO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s-ES" altLang="es-CO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Abril - junio (2017 - 2018)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933007825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00025" y="2565400"/>
            <a:ext cx="8607425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286768" y="2295874"/>
            <a:ext cx="871334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45720" rIns="45720">
            <a:spAutoFit/>
          </a:bodyPr>
          <a:lstStyle/>
          <a:p>
            <a:pPr algn="r">
              <a:defRPr/>
            </a:pPr>
            <a:r>
              <a:rPr lang="es-CO" altLang="es-CO" sz="30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COMPORTAMIENTO DEL MERCADO LABORAL</a:t>
            </a:r>
            <a:endParaRPr lang="es-ES" altLang="es-CO" sz="3000" b="1" dirty="0">
              <a:solidFill>
                <a:srgbClr val="FFFFFF"/>
              </a:solidFill>
              <a:latin typeface="Arial" pitchFamily="34" charset="0"/>
              <a:cs typeface="Arial" pitchFamily="34" charset="0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650" y="2852738"/>
            <a:ext cx="7848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0" name="6 Rectángulo"/>
          <p:cNvSpPr>
            <a:spLocks noChangeArrowheads="1"/>
          </p:cNvSpPr>
          <p:nvPr/>
        </p:nvSpPr>
        <p:spPr bwMode="auto">
          <a:xfrm>
            <a:off x="611188" y="2852738"/>
            <a:ext cx="8064500" cy="1449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291" tIns="32146" rIns="64291" bIns="3214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>
              <a:spcAft>
                <a:spcPts val="600"/>
              </a:spcAft>
            </a:pPr>
            <a:r>
              <a:rPr lang="es-CO" altLang="es-CO" sz="20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  <a:sym typeface="Calibri" pitchFamily="34" charset="0"/>
              </a:rPr>
              <a:t>POBLACIÓN OCUPADA SEGÚN </a:t>
            </a:r>
          </a:p>
          <a:p>
            <a:pPr algn="r" eaLnBrk="1" hangingPunct="1">
              <a:spcAft>
                <a:spcPts val="600"/>
              </a:spcAft>
            </a:pPr>
            <a:r>
              <a:rPr lang="es-CO" altLang="es-CO" sz="20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  <a:sym typeface="Calibri" pitchFamily="34" charset="0"/>
              </a:rPr>
              <a:t>RAMA DE ACTIVIDAD</a:t>
            </a:r>
          </a:p>
          <a:p>
            <a:pPr algn="r" eaLnBrk="1" hangingPunct="1"/>
            <a:r>
              <a:rPr lang="es-CO" altLang="es-CO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TRIMESTRE</a:t>
            </a:r>
          </a:p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ABRIL - JUNIO 2018</a:t>
            </a:r>
            <a:endParaRPr lang="es-ES" altLang="es-CO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6 CuadroTexto"/>
          <p:cNvSpPr txBox="1">
            <a:spLocks noChangeArrowheads="1"/>
          </p:cNvSpPr>
          <p:nvPr/>
        </p:nvSpPr>
        <p:spPr bwMode="auto">
          <a:xfrm>
            <a:off x="1118610" y="4868863"/>
            <a:ext cx="139974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 b="1" dirty="0">
                <a:cs typeface="Calibri" pitchFamily="34" charset="0"/>
                <a:sym typeface="Calibri" pitchFamily="34" charset="0"/>
              </a:rPr>
              <a:t>Fuente: </a:t>
            </a:r>
            <a:r>
              <a:rPr lang="es-CO" altLang="es-CO" sz="1100" dirty="0" smtClean="0">
                <a:cs typeface="Calibri" pitchFamily="34" charset="0"/>
                <a:sym typeface="Calibri" pitchFamily="34" charset="0"/>
              </a:rPr>
              <a:t>DANE, GEIH.</a:t>
            </a:r>
            <a:endParaRPr lang="es-ES" altLang="es-CO" sz="1100" dirty="0">
              <a:cs typeface="Calibri" pitchFamily="34" charset="0"/>
              <a:sym typeface="Calibri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43222" y="44624"/>
            <a:ext cx="601295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Distribución porcentual </a:t>
            </a:r>
            <a:r>
              <a:rPr lang="es-ES" altLang="es-CO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variación y contribución a la variación de la población ocupada</a:t>
            </a:r>
            <a:r>
              <a:rPr lang="es-ES" altLang="es-CO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según ramas de actividad </a:t>
            </a:r>
            <a:endParaRPr lang="es-ES" altLang="es-CO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es-ES" altLang="es-CO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Abril – junio 2018</a:t>
            </a:r>
            <a:endParaRPr lang="es-ES" altLang="es-CO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503413" y="5283979"/>
            <a:ext cx="8280722" cy="1241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spcBef>
                <a:spcPts val="660"/>
              </a:spcBef>
            </a:pPr>
            <a:r>
              <a:rPr lang="es-ES" altLang="es-CO" sz="1050" dirty="0" smtClean="0">
                <a:latin typeface="Arial" pitchFamily="34" charset="0"/>
                <a:cs typeface="Arial" pitchFamily="34" charset="0"/>
              </a:rPr>
              <a:t>*Otras ramas: Agricultura, ganadería, caza, silvicultura y pesca; explotación de minas y canteras; suministro de electricidad, gas y agua e intermediación financiera </a:t>
            </a:r>
          </a:p>
          <a:p>
            <a:pPr>
              <a:spcBef>
                <a:spcPts val="660"/>
              </a:spcBef>
            </a:pPr>
            <a:r>
              <a:rPr lang="es-CO" altLang="es-CO" sz="1050" b="1" dirty="0" smtClean="0">
                <a:latin typeface="Arial" pitchFamily="34" charset="0"/>
                <a:cs typeface="Arial" pitchFamily="34" charset="0"/>
              </a:rPr>
              <a:t>Nota: </a:t>
            </a:r>
            <a:r>
              <a:rPr lang="es-CO" altLang="es-CO" sz="1050" dirty="0" smtClean="0">
                <a:latin typeface="Arial" pitchFamily="34" charset="0"/>
                <a:cs typeface="Arial" pitchFamily="34" charset="0"/>
              </a:rPr>
              <a:t>La suma de las participaciones puede diferir de 100%  por la no inclusión de la categoría “no informa” y por efecto de decimales.</a:t>
            </a:r>
            <a:r>
              <a:rPr lang="es-ES" altLang="es-CO" sz="1050" dirty="0" smtClean="0">
                <a:latin typeface="Arial" pitchFamily="34" charset="0"/>
                <a:cs typeface="Arial" pitchFamily="34" charset="0"/>
              </a:rPr>
              <a:t>  </a:t>
            </a:r>
          </a:p>
          <a:p>
            <a:pPr>
              <a:spcBef>
                <a:spcPts val="660"/>
              </a:spcBef>
            </a:pPr>
            <a:r>
              <a:rPr lang="es-ES" altLang="es-CO" sz="1050" dirty="0" smtClean="0">
                <a:latin typeface="Arial" charset="0"/>
              </a:rPr>
              <a:t>(p.p.) : puntos porcentuales</a:t>
            </a:r>
          </a:p>
          <a:p>
            <a:endParaRPr lang="es-ES" altLang="es-CO" sz="1050" dirty="0" smtClean="0">
              <a:latin typeface="Arial" pitchFamily="34" charset="0"/>
              <a:cs typeface="Arial" pitchFamily="34" charset="0"/>
            </a:endParaRPr>
          </a:p>
          <a:p>
            <a:endParaRPr lang="es-ES" altLang="es-CO" sz="105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58990203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7504" y="2276872"/>
            <a:ext cx="8745972" cy="23614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8310</TotalTime>
  <Words>391</Words>
  <Application>Microsoft Office PowerPoint</Application>
  <PresentationFormat>Presentación en pantalla (4:3)</PresentationFormat>
  <Paragraphs>68</Paragraphs>
  <Slides>17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Población ocupada, desocupada e inactiva  Quibdó Abril - junio (2017 - 2018)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lcastanedap</dc:creator>
  <cp:lastModifiedBy>Diana Smith Lopez Amado</cp:lastModifiedBy>
  <cp:revision>356</cp:revision>
  <cp:lastPrinted>2017-03-16T20:59:46Z</cp:lastPrinted>
  <dcterms:created xsi:type="dcterms:W3CDTF">2012-08-22T15:55:17Z</dcterms:created>
  <dcterms:modified xsi:type="dcterms:W3CDTF">2018-08-03T13:33:04Z</dcterms:modified>
</cp:coreProperties>
</file>