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1" autoAdjust="0"/>
    <p:restoredTop sz="94674"/>
  </p:normalViewPr>
  <p:slideViewPr>
    <p:cSldViewPr>
      <p:cViewPr varScale="1">
        <p:scale>
          <a:sx n="89" d="100"/>
          <a:sy n="89" d="100"/>
        </p:scale>
        <p:origin x="-91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871BA-1282-4692-8560-A73B29057433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25F82-4460-4224-8160-9D8AF4A712A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8938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CB7AE-DAB4-444A-8D4C-01AEF4526621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3970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8550" y="514350"/>
            <a:ext cx="4570413" cy="257016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68352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8550" y="514350"/>
            <a:ext cx="4570413" cy="2570163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139383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66963" y="514350"/>
            <a:ext cx="4573587" cy="2571750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813579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B5378F8-98C0-4ABB-8DEC-96682EA58962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70138" y="514350"/>
            <a:ext cx="4570412" cy="2570163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192864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E89AAD-2EF6-4438-968A-CBF109AD9885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70138" y="514350"/>
            <a:ext cx="4570412" cy="257016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dirty="0" smtClean="0"/>
          </a:p>
        </p:txBody>
      </p:sp>
    </p:spTree>
    <p:extLst>
      <p:ext uri="{BB962C8B-B14F-4D97-AF65-F5344CB8AC3E}">
        <p14:creationId xmlns:p14="http://schemas.microsoft.com/office/powerpoint/2010/main" val="4277697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5272620" y="6513910"/>
            <a:ext cx="4032249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89EDBD4-A915-494B-9B98-52F79F11A1F0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70138" y="514350"/>
            <a:ext cx="4570412" cy="257016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780154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9 Rectángulo"/>
          <p:cNvSpPr>
            <a:spLocks noChangeArrowheads="1"/>
          </p:cNvSpPr>
          <p:nvPr/>
        </p:nvSpPr>
        <p:spPr bwMode="auto">
          <a:xfrm>
            <a:off x="14097" y="4011910"/>
            <a:ext cx="6407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solidFill>
                  <a:srgbClr val="000000"/>
                </a:solidFill>
                <a:latin typeface="Arial Narrow" pitchFamily="34" charset="0"/>
              </a:rPr>
              <a:t>* El Área Metropolitana de Barranquilla incluye a Soledad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084168" y="3189625"/>
            <a:ext cx="259588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Agosto, 2018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23528" y="3219822"/>
            <a:ext cx="30854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z="1600" spc="7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Bogotá D.C., Colombia</a:t>
            </a:r>
            <a:endParaRPr lang="es-MX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11560" y="1029385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s-CO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s-CO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467544" y="1707654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11560" y="1749465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BARRANQUILLA A.M.*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9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3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POSICIÓN OCUPACIONAL</a:t>
            </a:r>
            <a:endParaRPr lang="es-CO" altLang="es-CO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735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022060" y="4572000"/>
            <a:ext cx="1847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  <a:sym typeface="Calibri" pitchFamily="34" charset="0"/>
            </a:endParaRP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395536" y="3867894"/>
            <a:ext cx="81359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^ Obrero, empleado particular incluye Jornalero o Peón.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* Trabajador sin remuneración:  Incluye al trabajador familiar sin remuneración y al trabajador sin remuneración en empresas de otros hogares.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(p.p.): puntos porcentuales.</a:t>
            </a:r>
          </a:p>
        </p:txBody>
      </p:sp>
      <p:sp>
        <p:nvSpPr>
          <p:cNvPr id="16389" name="8 CuadroTexto"/>
          <p:cNvSpPr txBox="1">
            <a:spLocks noChangeArrowheads="1"/>
          </p:cNvSpPr>
          <p:nvPr/>
        </p:nvSpPr>
        <p:spPr bwMode="auto">
          <a:xfrm>
            <a:off x="413144" y="3557641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-36514" y="84569"/>
            <a:ext cx="74888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porcentual, variación y contribución a la variación de </a:t>
            </a: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población ocupada, según posición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ocupacional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4056124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1275606"/>
            <a:ext cx="8064500" cy="221411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34992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INACTIVA SEGÚN TIPO DE INACTIVIDAD</a:t>
            </a: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830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81890" y="4515966"/>
            <a:ext cx="87105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Nota: La categoría “otros” incluye: incapacitado permanente para trabajar, rentista, pensionado, jubilado, personas que no les</a:t>
            </a:r>
          </a:p>
          <a:p>
            <a:pPr eaLnBrk="1" hangingPunct="1"/>
            <a:r>
              <a:rPr lang="es-ES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llama la atención o creen que no vale la pena trabajar</a:t>
            </a:r>
          </a:p>
        </p:txBody>
      </p:sp>
      <p:sp>
        <p:nvSpPr>
          <p:cNvPr id="18436" name="6 CuadroTexto"/>
          <p:cNvSpPr txBox="1">
            <a:spLocks noChangeArrowheads="1"/>
          </p:cNvSpPr>
          <p:nvPr/>
        </p:nvSpPr>
        <p:spPr bwMode="auto">
          <a:xfrm>
            <a:off x="198031" y="4083918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163" y="51470"/>
            <a:ext cx="57959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actividad </a:t>
            </a:r>
            <a:endParaRPr lang="es-ES" altLang="es-CO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6382301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8031" y="962025"/>
            <a:ext cx="8575675" cy="33547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88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5 CuadroTexto"/>
          <p:cNvSpPr txBox="1">
            <a:spLocks noChangeArrowheads="1"/>
          </p:cNvSpPr>
          <p:nvPr/>
        </p:nvSpPr>
        <p:spPr bwMode="auto">
          <a:xfrm>
            <a:off x="1744325" y="4686404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7039217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7664" y="1131590"/>
            <a:ext cx="6264275" cy="34828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58341"/>
            <a:ext cx="5867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Barranquilla A.M.</a:t>
            </a:r>
            <a:endParaRPr 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(2017 – 2018)</a:t>
            </a:r>
            <a:endParaRPr 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01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359444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1105138"/>
            <a:ext cx="7848872" cy="1610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9098519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98488" y="3076575"/>
            <a:ext cx="7804150" cy="16557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28575" y="51470"/>
            <a:ext cx="59118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indicadores de mercado laboral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Barranquilla A.M.</a:t>
            </a:r>
            <a:endParaRPr lang="es-CO" altLang="es-CO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55576" y="2790266"/>
            <a:ext cx="504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DANE</a:t>
            </a:r>
            <a:r>
              <a:rPr lang="es-CO" sz="1050" smtClean="0">
                <a:latin typeface="Arial" panose="020B0604020202020204" pitchFamily="34" charset="0"/>
                <a:cs typeface="Arial" panose="020B0604020202020204" pitchFamily="34" charset="0"/>
              </a:rPr>
              <a:t>, Metodología 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Estadística</a:t>
            </a:r>
            <a:endParaRPr lang="es-CO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7584" y="4731990"/>
            <a:ext cx="50405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Fuente:</a:t>
            </a:r>
            <a:r>
              <a:rPr lang="es-CO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 DANE, Metodología Estadística</a:t>
            </a:r>
            <a:endParaRPr lang="es-CO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37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4 CuadroTexto"/>
          <p:cNvSpPr txBox="1">
            <a:spLocks noChangeArrowheads="1"/>
          </p:cNvSpPr>
          <p:nvPr/>
        </p:nvSpPr>
        <p:spPr bwMode="auto">
          <a:xfrm>
            <a:off x="1363767" y="4542388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</a:t>
            </a:r>
            <a:r>
              <a:rPr lang="es-CO" altLang="es-CO" sz="1100" b="1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:</a:t>
            </a:r>
            <a:r>
              <a:rPr lang="es-CO" altLang="es-CO" sz="110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4352109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1204685"/>
            <a:ext cx="7704138" cy="33832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CuadroTexto"/>
          <p:cNvSpPr txBox="1"/>
          <p:nvPr/>
        </p:nvSpPr>
        <p:spPr>
          <a:xfrm>
            <a:off x="-36513" y="42863"/>
            <a:ext cx="5976938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Tasa global de participación, ocupación y desempleo</a:t>
            </a: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Atlántico</a:t>
            </a:r>
          </a:p>
          <a:p>
            <a:pPr>
              <a:defRPr/>
            </a:pP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nual</a:t>
            </a:r>
            <a:endParaRPr lang="es-ES" alt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ES" altLang="es-CO" sz="1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2008 </a:t>
            </a: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80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8111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/>
          </p:cNvSpPr>
          <p:nvPr/>
        </p:nvSpPr>
        <p:spPr bwMode="auto">
          <a:xfrm>
            <a:off x="979489" y="17796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1979613" y="245967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3423505" y="2285880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2321446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4527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388" y="98823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Resumen indicadores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Barranquilla A.M.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– </a:t>
            </a:r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Total Nacional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4434506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419622"/>
            <a:ext cx="792088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4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005325" y="4115091"/>
            <a:ext cx="5112568" cy="10650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9222" name="Text Box 3"/>
          <p:cNvSpPr txBox="1">
            <a:spLocks noChangeArrowheads="1"/>
          </p:cNvSpPr>
          <p:nvPr/>
        </p:nvSpPr>
        <p:spPr bwMode="auto">
          <a:xfrm>
            <a:off x="179389" y="-20538"/>
            <a:ext cx="69128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 de mercado laboral por ciudad</a:t>
            </a:r>
          </a:p>
          <a:p>
            <a:pPr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</a:t>
            </a:r>
          </a:p>
          <a:p>
            <a:pPr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143853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124075" y="925513"/>
            <a:ext cx="4824413" cy="403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58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684877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0113" y="1222375"/>
            <a:ext cx="7527925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5 CuadroTexto"/>
          <p:cNvSpPr txBox="1">
            <a:spLocks noChangeArrowheads="1"/>
          </p:cNvSpPr>
          <p:nvPr/>
        </p:nvSpPr>
        <p:spPr bwMode="auto">
          <a:xfrm>
            <a:off x="1255022" y="4481512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6513" y="33338"/>
            <a:ext cx="63198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Barranquilla A.M.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– junio (2009 </a:t>
            </a:r>
            <a:r>
              <a:rPr lang="es-ES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2018)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6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5 CuadroTexto"/>
          <p:cNvSpPr txBox="1">
            <a:spLocks noChangeArrowheads="1"/>
          </p:cNvSpPr>
          <p:nvPr/>
        </p:nvSpPr>
        <p:spPr bwMode="auto">
          <a:xfrm>
            <a:off x="1456635" y="4601185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0627013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2188" y="1239838"/>
            <a:ext cx="7142162" cy="32305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7788" y="-20538"/>
            <a:ext cx="3917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Tasa de desempleo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Barranquilla A.M.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Trimestres móviles 2014 </a:t>
            </a: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2018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3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6513" y="26194"/>
            <a:ext cx="5472112" cy="88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Barranquilla A.M.</a:t>
            </a:r>
          </a:p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</a:p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5076173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529" y="1563638"/>
            <a:ext cx="8640960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41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RAMA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DE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ACTIVIDAD</a:t>
            </a: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435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467544" y="3795886"/>
            <a:ext cx="83534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* Otras ramas: Agricultura, ganadería, caza, silvicultura y pesca; explotación de minas y canteras; suministro de electricidad, gas y agua; e intermediación financiera </a:t>
            </a:r>
          </a:p>
          <a:p>
            <a:pPr eaLnBrk="1" hangingPunct="1"/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Nota: La suma de las participaciones puede diferir de 100%  por la no inclusión de la categoría “no informa” y por efecto de decimales. </a:t>
            </a:r>
          </a:p>
          <a:p>
            <a:pPr eaLnBrk="1" hangingPunct="1"/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(p.p.): puntos porcentuales.</a:t>
            </a:r>
          </a:p>
        </p:txBody>
      </p:sp>
      <p:sp>
        <p:nvSpPr>
          <p:cNvPr id="14339" name="6 CuadroTexto"/>
          <p:cNvSpPr txBox="1">
            <a:spLocks noChangeArrowheads="1"/>
          </p:cNvSpPr>
          <p:nvPr/>
        </p:nvSpPr>
        <p:spPr bwMode="auto">
          <a:xfrm>
            <a:off x="448181" y="3462268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6512" y="84569"/>
            <a:ext cx="71373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porcentual, variación y contribución a la variación de </a:t>
            </a: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población ocupada, según ramas de actividad </a:t>
            </a:r>
            <a:endParaRPr lang="es-ES" altLang="es-CO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2323144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31590"/>
            <a:ext cx="8135938" cy="22890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09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415</Words>
  <Application>Microsoft Office PowerPoint</Application>
  <PresentationFormat>Presentación en pantalla (16:9)</PresentationFormat>
  <Paragraphs>72</Paragraphs>
  <Slides>17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Oscar Joaquin Villamizar Diaz</cp:lastModifiedBy>
  <cp:revision>107</cp:revision>
  <dcterms:created xsi:type="dcterms:W3CDTF">2017-04-24T19:14:11Z</dcterms:created>
  <dcterms:modified xsi:type="dcterms:W3CDTF">2018-08-03T15:59:27Z</dcterms:modified>
</cp:coreProperties>
</file>