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8879" r:id="rId1"/>
  </p:sldMasterIdLst>
  <p:notesMasterIdLst>
    <p:notesMasterId r:id="rId19"/>
  </p:notesMasterIdLst>
  <p:handoutMasterIdLst>
    <p:handoutMasterId r:id="rId20"/>
  </p:handoutMasterIdLst>
  <p:sldIdLst>
    <p:sldId id="730" r:id="rId2"/>
    <p:sldId id="731" r:id="rId3"/>
    <p:sldId id="705" r:id="rId4"/>
    <p:sldId id="704" r:id="rId5"/>
    <p:sldId id="706" r:id="rId6"/>
    <p:sldId id="707" r:id="rId7"/>
    <p:sldId id="708" r:id="rId8"/>
    <p:sldId id="732" r:id="rId9"/>
    <p:sldId id="711" r:id="rId10"/>
    <p:sldId id="733" r:id="rId11"/>
    <p:sldId id="714" r:id="rId12"/>
    <p:sldId id="734" r:id="rId13"/>
    <p:sldId id="717" r:id="rId14"/>
    <p:sldId id="718" r:id="rId15"/>
    <p:sldId id="721" r:id="rId16"/>
    <p:sldId id="719" r:id="rId17"/>
    <p:sldId id="735" r:id="rId18"/>
  </p:sldIdLst>
  <p:sldSz cx="9144000" cy="6858000" type="screen4x3"/>
  <p:notesSz cx="6980238" cy="91440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00"/>
    <a:srgbClr val="B6014C"/>
    <a:srgbClr val="3A3A3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67" autoAdjust="0"/>
    <p:restoredTop sz="86323" autoAdjust="0"/>
  </p:normalViewPr>
  <p:slideViewPr>
    <p:cSldViewPr>
      <p:cViewPr varScale="1">
        <p:scale>
          <a:sx n="74" d="100"/>
          <a:sy n="74" d="100"/>
        </p:scale>
        <p:origin x="-14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69F4D4FE-EC19-4D73-B4E3-3DE34C3ADD92}" type="datetimeFigureOut">
              <a:rPr lang="es-ES"/>
              <a:pPr>
                <a:defRPr/>
              </a:pPr>
              <a:t>10/08/2018</a:t>
            </a:fld>
            <a:endParaRPr lang="es-E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FD8E17D0-97CB-4E82-8807-CC69AF38B83F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584882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3853" y="0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03A1F16E-869D-491E-8A1A-2C0BC0FF6971}" type="datetimeFigureOut">
              <a:rPr lang="es-ES"/>
              <a:pPr>
                <a:defRPr/>
              </a:pPr>
              <a:t>10/08/2018</a:t>
            </a:fld>
            <a:endParaRPr lang="es-E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3325" y="685800"/>
            <a:ext cx="4573588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024" y="4343400"/>
            <a:ext cx="558419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45C96474-0621-48C3-A618-153B990CDC56}" type="slidenum">
              <a:rPr lang="es-ES" altLang="es-CO"/>
              <a:pPr>
                <a:defRPr/>
              </a:pPr>
              <a:t>‹Nº›</a:t>
            </a:fld>
            <a:endParaRPr lang="es-ES" altLang="es-CO"/>
          </a:p>
        </p:txBody>
      </p:sp>
    </p:spTree>
    <p:extLst>
      <p:ext uri="{BB962C8B-B14F-4D97-AF65-F5344CB8AC3E}">
        <p14:creationId xmlns:p14="http://schemas.microsoft.com/office/powerpoint/2010/main" val="6255067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/>
              <a:pPr/>
              <a:t>1</a:t>
            </a:fld>
            <a:endParaRPr lang="es-E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6700C561-AF87-4C18-9342-486313DAC2E0}" type="slidenum">
              <a:rPr lang="es-ES" altLang="es-CO" sz="1200"/>
              <a:pPr algn="r"/>
              <a:t>13</a:t>
            </a:fld>
            <a:endParaRPr lang="es-ES" altLang="es-CO" sz="120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685800"/>
            <a:ext cx="4570413" cy="3427413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5253203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5266267"/>
          </a:xfrm>
          <a:prstGeom prst="rect">
            <a:avLst/>
          </a:prstGeom>
        </p:spPr>
      </p:pic>
      <p:sp>
        <p:nvSpPr>
          <p:cNvPr id="19" name="object 934"/>
          <p:cNvSpPr txBox="1"/>
          <p:nvPr userDrawn="1"/>
        </p:nvSpPr>
        <p:spPr>
          <a:xfrm>
            <a:off x="323528" y="6213310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124745"/>
            <a:ext cx="9144000" cy="2859204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75838"/>
            <a:ext cx="9144000" cy="189053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0" y="13320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14" name="Imagen 13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5781341"/>
            <a:ext cx="5605532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417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68947"/>
            <a:ext cx="9144000" cy="189053"/>
          </a:xfrm>
          <a:prstGeom prst="rect">
            <a:avLst/>
          </a:prstGeom>
        </p:spPr>
      </p:pic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892830"/>
            <a:ext cx="9144000" cy="2859204"/>
          </a:xfrm>
          <a:prstGeom prst="rect">
            <a:avLst/>
          </a:prstGeom>
        </p:spPr>
      </p:pic>
      <p:pic>
        <p:nvPicPr>
          <p:cNvPr id="20" name="Imagen 19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5349213"/>
            <a:ext cx="5605532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052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68947"/>
            <a:ext cx="9144000" cy="189053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3"/>
            <a:ext cx="9144000" cy="1250949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4" y="2"/>
            <a:ext cx="2558577" cy="11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31505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2"/>
            <a:ext cx="9144000" cy="8127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5925279"/>
            <a:ext cx="9144000" cy="932723"/>
          </a:xfrm>
          <a:prstGeom prst="rect">
            <a:avLst/>
          </a:prstGeom>
        </p:spPr>
      </p:pic>
      <p:grpSp>
        <p:nvGrpSpPr>
          <p:cNvPr id="10" name="Agrupar 9"/>
          <p:cNvGrpSpPr>
            <a:grpSpLocks noChangeAspect="1"/>
          </p:cNvGrpSpPr>
          <p:nvPr userDrawn="1"/>
        </p:nvGrpSpPr>
        <p:grpSpPr>
          <a:xfrm>
            <a:off x="1547665" y="4965171"/>
            <a:ext cx="6004333" cy="480000"/>
            <a:chOff x="1117433" y="4155926"/>
            <a:chExt cx="6169252" cy="369888"/>
          </a:xfrm>
        </p:grpSpPr>
        <p:pic>
          <p:nvPicPr>
            <p:cNvPr id="1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15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19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0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3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3" name="Imagen 2" descr="Logotipo_DANE-Gobierno_2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930" y="1413091"/>
            <a:ext cx="6043398" cy="278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9621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8839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880" r:id="rId1"/>
    <p:sldLayoutId id="2147488881" r:id="rId2"/>
    <p:sldLayoutId id="2147488882" r:id="rId3"/>
    <p:sldLayoutId id="2147488883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467544" y="2204864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ctr"/>
            <a:r>
              <a:rPr lang="en-US" sz="3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LABORAL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4" y="2875002"/>
            <a:ext cx="82089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SINCELEJO</a:t>
            </a:r>
            <a:endParaRPr lang="es-MX" sz="3000" b="1" dirty="0">
              <a:solidFill>
                <a:schemeClr val="bg1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611560" y="3560360"/>
            <a:ext cx="8064896" cy="557362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endParaRPr lang="es-CO" sz="3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5940152" y="4653136"/>
            <a:ext cx="25958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 algn="r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Agosto, 2018</a:t>
            </a:r>
            <a:endParaRPr lang="es-CO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3568" y="2780928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528" y="4653136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>
              <a:spcBef>
                <a:spcPts val="2940"/>
              </a:spcBef>
              <a:defRPr/>
            </a:pPr>
            <a:r>
              <a:rPr lang="es-MX" spc="70" dirty="0">
                <a:solidFill>
                  <a:schemeClr val="bg1"/>
                </a:solidFill>
                <a:cs typeface="Arial"/>
              </a:rPr>
              <a:t>Bogotá D.C., Colombia</a:t>
            </a:r>
          </a:p>
        </p:txBody>
      </p:sp>
    </p:spTree>
    <p:extLst>
      <p:ext uri="{BB962C8B-B14F-4D97-AF65-F5344CB8AC3E}">
        <p14:creationId xmlns:p14="http://schemas.microsoft.com/office/powerpoint/2010/main" val="13711661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 pitchFamily="34" charset="0"/>
              <a:cs typeface="Arial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1296026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SEGÚN </a:t>
            </a:r>
          </a:p>
          <a:p>
            <a:pPr algn="r"/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POSICIÓN </a:t>
            </a: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OCUPACIONAL</a:t>
            </a:r>
            <a:endParaRPr lang="es-CO" sz="2000" b="1" dirty="0" smtClean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TRIMESTRE  </a:t>
            </a:r>
          </a:p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itchFamily="34" charset="0"/>
                <a:ea typeface="Open Sans" pitchFamily="34" charset="0"/>
                <a:cs typeface="Arial" pitchFamily="34" charset="0"/>
              </a:rPr>
              <a:t>ABRIL – JUNIO 2018</a:t>
            </a:r>
          </a:p>
        </p:txBody>
      </p:sp>
    </p:spTree>
    <p:extLst>
      <p:ext uri="{BB962C8B-B14F-4D97-AF65-F5344CB8AC3E}">
        <p14:creationId xmlns:p14="http://schemas.microsoft.com/office/powerpoint/2010/main" val="414133772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732236" y="4149080"/>
            <a:ext cx="133882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>
                <a:cs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</a:rPr>
              <a:t>DANE, GEIH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58396476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89946" y="1988840"/>
            <a:ext cx="7626469" cy="1728192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3525" y="44624"/>
            <a:ext cx="756061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Distribución porcentual , variación y contribución a l</a:t>
            </a:r>
            <a:r>
              <a:rPr lang="es-ES" altLang="es-CO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</a:t>
            </a:r>
          </a:p>
          <a:p>
            <a:r>
              <a:rPr lang="es-ES" altLang="es-CO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s-ES" altLang="es-CO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ariación de la </a:t>
            </a:r>
            <a:r>
              <a:rPr lang="es-ES" altLang="es-CO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población ocupada</a:t>
            </a:r>
            <a:r>
              <a:rPr lang="es-ES" altLang="es-CO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según posición ocupacional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Abril - junio 2018</a:t>
            </a:r>
            <a:endParaRPr lang="es-ES" altLang="es-CO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713099" y="4441850"/>
            <a:ext cx="7344816" cy="936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ES" altLang="es-CO" sz="1050" dirty="0">
                <a:latin typeface="Arial" charset="0"/>
              </a:rPr>
              <a:t>Otras posiciones º : Obrero, empleado del gobierno; Empleado doméstico; Patrón o empleador; Trabajador familiar sin remuneración; Trabajadores sin remuneración en empresas de otros hogares; Jornalero o Peón y </a:t>
            </a:r>
            <a:r>
              <a:rPr lang="es-ES" altLang="es-CO" sz="1050" dirty="0" smtClean="0">
                <a:latin typeface="Arial" charset="0"/>
              </a:rPr>
              <a:t>otro.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" altLang="es-CO" sz="1050" dirty="0" smtClean="0">
                <a:latin typeface="Arial" charset="0"/>
              </a:rPr>
              <a:t> (</a:t>
            </a:r>
            <a:r>
              <a:rPr lang="es-ES" altLang="es-CO" sz="1050" dirty="0">
                <a:latin typeface="Arial" charset="0"/>
              </a:rPr>
              <a:t>p.p.) : puntos porcentuales</a:t>
            </a:r>
          </a:p>
          <a:p>
            <a:pPr algn="just" eaLnBrk="1" hangingPunct="1">
              <a:spcBef>
                <a:spcPct val="50000"/>
              </a:spcBef>
            </a:pPr>
            <a:endParaRPr lang="es-ES" altLang="es-CO" sz="1050" dirty="0">
              <a:latin typeface="Arial" charset="0"/>
            </a:endParaRPr>
          </a:p>
          <a:p>
            <a:pPr algn="just" eaLnBrk="1" hangingPunct="1">
              <a:spcBef>
                <a:spcPct val="50000"/>
              </a:spcBef>
            </a:pPr>
            <a:endParaRPr lang="es-ES" altLang="es-CO" sz="1100" dirty="0" smtClean="0">
              <a:latin typeface="Arial" charset="0"/>
            </a:endParaRPr>
          </a:p>
          <a:p>
            <a:pPr algn="just" eaLnBrk="1" hangingPunct="1">
              <a:spcBef>
                <a:spcPct val="50000"/>
              </a:spcBef>
            </a:pPr>
            <a:endParaRPr lang="es-ES" altLang="es-CO" sz="1100" dirty="0">
              <a:latin typeface="Arial" charset="0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</a:pPr>
            <a:endParaRPr lang="es-ES" altLang="es-CO" sz="11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 pitchFamily="34" charset="0"/>
              <a:cs typeface="Arial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1296026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Calibri" pitchFamily="34" charset="0"/>
              </a:rPr>
              <a:t>POBLACIÓN INACTIVA </a:t>
            </a:r>
            <a:endParaRPr lang="es-CO" altLang="es-CO" sz="20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  <a:sym typeface="Calibri" pitchFamily="34" charset="0"/>
            </a:endParaRPr>
          </a:p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Calibri" pitchFamily="34" charset="0"/>
              </a:rPr>
              <a:t>SEGÚN </a:t>
            </a:r>
            <a:r>
              <a:rPr lang="es-CO" altLang="es-CO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Calibri" pitchFamily="34" charset="0"/>
              </a:rPr>
              <a:t>TIPO DE ACTIVIDAD</a:t>
            </a: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Arial" pitchFamily="34" charset="0"/>
                <a:ea typeface="Open Sans" panose="020B0606030504020204" pitchFamily="34" charset="0"/>
                <a:cs typeface="Arial" pitchFamily="34" charset="0"/>
              </a:rPr>
              <a:t>TRIMESTRE  </a:t>
            </a:r>
          </a:p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itchFamily="34" charset="0"/>
                <a:ea typeface="Open Sans" pitchFamily="34" charset="0"/>
                <a:cs typeface="Arial" pitchFamily="34" charset="0"/>
              </a:rPr>
              <a:t>ABRIL – JUNIO 2018</a:t>
            </a:r>
          </a:p>
        </p:txBody>
      </p:sp>
    </p:spTree>
    <p:extLst>
      <p:ext uri="{BB962C8B-B14F-4D97-AF65-F5344CB8AC3E}">
        <p14:creationId xmlns:p14="http://schemas.microsoft.com/office/powerpoint/2010/main" val="297100276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s-E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07504" y="116632"/>
            <a:ext cx="68754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 porcentual y variación de la </a:t>
            </a:r>
            <a:r>
              <a:rPr lang="es-ES" altLang="es-CO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población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inactiva, </a:t>
            </a:r>
            <a:r>
              <a:rPr lang="es-ES" altLang="es-C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según tipo de actividad </a:t>
            </a:r>
            <a:endParaRPr lang="es-ES" altLang="es-CO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altLang="es-CO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60" name="5 CuadroTexto"/>
          <p:cNvSpPr txBox="1">
            <a:spLocks noChangeArrowheads="1"/>
          </p:cNvSpPr>
          <p:nvPr/>
        </p:nvSpPr>
        <p:spPr bwMode="auto">
          <a:xfrm>
            <a:off x="428591" y="5400898"/>
            <a:ext cx="133882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>
                <a:cs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</a:rPr>
              <a:t>DANE, GEIH</a:t>
            </a:r>
            <a:endParaRPr lang="es-ES" altLang="es-CO" sz="1100" dirty="0">
              <a:cs typeface="Calibri" pitchFamily="34" charset="0"/>
            </a:endParaRPr>
          </a:p>
        </p:txBody>
      </p:sp>
      <p:sp>
        <p:nvSpPr>
          <p:cNvPr id="45061" name="Text Box 4"/>
          <p:cNvSpPr txBox="1">
            <a:spLocks noChangeArrowheads="1"/>
          </p:cNvSpPr>
          <p:nvPr/>
        </p:nvSpPr>
        <p:spPr bwMode="auto">
          <a:xfrm>
            <a:off x="395536" y="5691169"/>
            <a:ext cx="850106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050" b="1" dirty="0">
                <a:latin typeface="Arial Narrow" pitchFamily="34" charset="0"/>
                <a:cs typeface="Calibri" pitchFamily="34" charset="0"/>
              </a:rPr>
              <a:t>Nota °: </a:t>
            </a:r>
            <a:r>
              <a:rPr lang="es-ES" altLang="es-CO" sz="1050" dirty="0">
                <a:latin typeface="Arial Narrow" pitchFamily="34" charset="0"/>
                <a:cs typeface="Calibri" pitchFamily="34" charset="0"/>
              </a:rPr>
              <a:t>La categoría “otros” incluye: incapacitado permanente para trabajar, rentista, pensionado, jubilado, personas que no les llama la atención o creen que no vale la pena trabajar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56615902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-21953" y="1858963"/>
            <a:ext cx="8266361" cy="3442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1719431" y="5513037"/>
            <a:ext cx="133882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>
                <a:cs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</a:rPr>
              <a:t>DANE, GEIH</a:t>
            </a:r>
            <a:endParaRPr lang="es-ES" altLang="es-CO" sz="1100" dirty="0">
              <a:cs typeface="Calibri" pitchFamily="34" charset="0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35496" y="116632"/>
            <a:ext cx="68754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Proporción del empleo informal en la población ocupada</a:t>
            </a:r>
            <a:endParaRPr lang="es-ES" altLang="es-CO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charset="0"/>
              <a:buNone/>
            </a:pPr>
            <a:r>
              <a:rPr lang="es-CO" altLang="es-C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Sincelejo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2017 - 2018</a:t>
            </a:r>
            <a:endParaRPr lang="es-ES" altLang="es-CO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711741036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44688" y="1844824"/>
            <a:ext cx="5723234" cy="366821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4 CuadroTexto"/>
          <p:cNvSpPr txBox="1">
            <a:spLocks noChangeArrowheads="1"/>
          </p:cNvSpPr>
          <p:nvPr/>
        </p:nvSpPr>
        <p:spPr bwMode="auto">
          <a:xfrm>
            <a:off x="1476375" y="981075"/>
            <a:ext cx="714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>
              <a:cs typeface="Calibri" pitchFamily="34" charset="0"/>
            </a:endParaRPr>
          </a:p>
        </p:txBody>
      </p:sp>
      <p:sp>
        <p:nvSpPr>
          <p:cNvPr id="47107" name="5 CuadroTexto"/>
          <p:cNvSpPr txBox="1">
            <a:spLocks noChangeArrowheads="1"/>
          </p:cNvSpPr>
          <p:nvPr/>
        </p:nvSpPr>
        <p:spPr bwMode="auto">
          <a:xfrm>
            <a:off x="35496" y="119534"/>
            <a:ext cx="635302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Límites de confianza y error relativo de la </a:t>
            </a:r>
            <a:r>
              <a:rPr lang="es-ES" altLang="es-CO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población</a:t>
            </a: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altLang="es-C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fuerza </a:t>
            </a:r>
            <a:r>
              <a:rPr lang="es-ES" altLang="es-CO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trabajo </a:t>
            </a:r>
            <a:r>
              <a:rPr lang="es-ES" altLang="es-C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indicadores de mercado laboral</a:t>
            </a:r>
          </a:p>
          <a:p>
            <a:pPr eaLnBrk="1" hangingPunct="1"/>
            <a:r>
              <a:rPr lang="es-CO" altLang="es-C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Sincelejo</a:t>
            </a:r>
            <a:endParaRPr lang="es-CO" altLang="es-CO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s-CO" altLang="es-CO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26072471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59632" y="1700808"/>
            <a:ext cx="6610350" cy="202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89177006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54100" y="4076700"/>
            <a:ext cx="703897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107504" y="116632"/>
            <a:ext cx="78486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Tasa global de participación, ocupación y desempleo</a:t>
            </a: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Sucre, </a:t>
            </a:r>
            <a:r>
              <a:rPr lang="es-ES" altLang="es-C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ES" altLang="es-CO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nual</a:t>
            </a:r>
            <a:endParaRPr lang="es-ES" altLang="es-CO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2008 </a:t>
            </a:r>
            <a:r>
              <a:rPr lang="es-ES" altLang="es-C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endParaRPr lang="es-ES" altLang="es-CO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s-CO" altLang="es-CO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219885" y="5805264"/>
            <a:ext cx="133882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cs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</a:rPr>
              <a:t>DANE, GEIH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0376236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088" y="1557338"/>
            <a:ext cx="7505700" cy="418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104092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827584" y="2514962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3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Calibri" pitchFamily="34" charset="0"/>
              </a:rPr>
              <a:t>INDICADORES DEL MERCADO LABORAL</a:t>
            </a:r>
            <a:endParaRPr lang="es-ES" altLang="es-CO" sz="3000" b="1" dirty="0">
              <a:solidFill>
                <a:schemeClr val="bg1"/>
              </a:solidFill>
              <a:latin typeface="Arial" pitchFamily="34" charset="0"/>
              <a:cs typeface="Arial" pitchFamily="34" charset="0"/>
              <a:sym typeface="Calibri" pitchFamily="34" charset="0"/>
            </a:endParaRP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1980381" y="3212976"/>
            <a:ext cx="669607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Arial" pitchFamily="34" charset="0"/>
                <a:ea typeface="Open Sans" pitchFamily="34" charset="0"/>
                <a:cs typeface="Arial" pitchFamily="34" charset="0"/>
                <a:sym typeface="Calibri" pitchFamily="34" charset="0"/>
              </a:rPr>
              <a:t>23 CIUDADES Y ÁREAS METROPOLITANAS</a:t>
            </a: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itchFamily="34" charset="0"/>
                <a:ea typeface="Open Sans" pitchFamily="34" charset="0"/>
                <a:cs typeface="Arial" pitchFamily="34" charset="0"/>
                <a:sym typeface="Calibri" pitchFamily="34" charset="0"/>
              </a:rPr>
              <a:t>TRIMESTRE   </a:t>
            </a:r>
            <a:endParaRPr lang="es-ES" altLang="es-CO" sz="2000" b="1" dirty="0">
              <a:solidFill>
                <a:schemeClr val="bg1"/>
              </a:solidFill>
              <a:latin typeface="Arial" pitchFamily="34" charset="0"/>
              <a:ea typeface="Open Sans" pitchFamily="34" charset="0"/>
              <a:cs typeface="Arial" pitchFamily="34" charset="0"/>
              <a:sym typeface="Calibri" pitchFamily="34" charset="0"/>
            </a:endParaRPr>
          </a:p>
          <a:p>
            <a:pPr algn="r"/>
            <a:r>
              <a:rPr lang="es-ES" altLang="es-CO" sz="2000" b="1" dirty="0" smtClean="0">
                <a:solidFill>
                  <a:schemeClr val="bg1"/>
                </a:solidFill>
                <a:latin typeface="Arial" pitchFamily="34" charset="0"/>
                <a:ea typeface="Open Sans" pitchFamily="34" charset="0"/>
                <a:cs typeface="Arial" pitchFamily="34" charset="0"/>
              </a:rPr>
              <a:t>		</a:t>
            </a:r>
            <a:r>
              <a:rPr lang="es-ES" altLang="es-CO" sz="2000" b="1" dirty="0">
                <a:solidFill>
                  <a:schemeClr val="bg1"/>
                </a:solidFill>
                <a:latin typeface="Arial" pitchFamily="34" charset="0"/>
                <a:ea typeface="Open Sans" pitchFamily="34" charset="0"/>
                <a:cs typeface="Arial" pitchFamily="34" charset="0"/>
              </a:rPr>
              <a:t> </a:t>
            </a:r>
            <a:r>
              <a:rPr lang="es-ES" altLang="es-CO" sz="2000" b="1" dirty="0" smtClean="0">
                <a:solidFill>
                  <a:schemeClr val="bg1"/>
                </a:solidFill>
                <a:latin typeface="Arial" pitchFamily="34" charset="0"/>
                <a:ea typeface="Open Sans" pitchFamily="34" charset="0"/>
                <a:cs typeface="Arial" pitchFamily="34" charset="0"/>
              </a:rPr>
              <a:t>       ABRIL – JUNIO 2018</a:t>
            </a:r>
          </a:p>
          <a:p>
            <a:pPr algn="r" eaLnBrk="1" hangingPunct="1"/>
            <a:endParaRPr lang="es-ES" altLang="es-CO" sz="2000" b="1" dirty="0">
              <a:solidFill>
                <a:srgbClr val="FFFFFF"/>
              </a:solidFill>
              <a:latin typeface="Arial" pitchFamily="34" charset="0"/>
              <a:ea typeface="Open Sans" pitchFamily="34" charset="0"/>
              <a:cs typeface="Arial" pitchFamily="34" charset="0"/>
              <a:sym typeface="Calibri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576" y="3140968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380108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179461" y="190381"/>
            <a:ext cx="82089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Resumen indicadores</a:t>
            </a:r>
          </a:p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Sincelejo  – Total Nacional</a:t>
            </a:r>
          </a:p>
        </p:txBody>
      </p:sp>
      <p:sp>
        <p:nvSpPr>
          <p:cNvPr id="31747" name="5 CuadroTexto"/>
          <p:cNvSpPr txBox="1">
            <a:spLocks noChangeArrowheads="1"/>
          </p:cNvSpPr>
          <p:nvPr/>
        </p:nvSpPr>
        <p:spPr bwMode="auto">
          <a:xfrm>
            <a:off x="932647" y="4725144"/>
            <a:ext cx="133882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>
                <a:cs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</a:rPr>
              <a:t>DANE, GEIH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131340294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0411" y="1988840"/>
            <a:ext cx="7434263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150827" y="332656"/>
            <a:ext cx="534538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Indicadores de mercado laboral por </a:t>
            </a:r>
            <a:r>
              <a:rPr lang="es-ES" altLang="es-CO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ciudad</a:t>
            </a:r>
            <a:endParaRPr lang="es-ES" altLang="es-CO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altLang="es-CO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Abril - junio 2018</a:t>
            </a:r>
            <a:endParaRPr lang="es-ES" altLang="es-CO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709106" y="4941168"/>
            <a:ext cx="6589216" cy="180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74213392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89113" y="1335088"/>
            <a:ext cx="6670675" cy="53101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107478" y="129406"/>
            <a:ext cx="640873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Tasa global de participación, ocupación y desempleo</a:t>
            </a:r>
          </a:p>
          <a:p>
            <a:pPr eaLnBrk="1" hangingPunct="1">
              <a:buFont typeface="Arial" charset="0"/>
              <a:buNone/>
            </a:pPr>
            <a:r>
              <a:rPr lang="es-ES" altLang="es-CO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Sincelejo</a:t>
            </a: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Arial" pitchFamily="34" charset="0"/>
                <a:ea typeface="Open Sans" pitchFamily="34" charset="0"/>
                <a:cs typeface="Arial" pitchFamily="34" charset="0"/>
              </a:rPr>
              <a:t>Abril – junio </a:t>
            </a:r>
            <a:r>
              <a:rPr lang="es-ES" altLang="es-CO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(2009 – 2018)</a:t>
            </a:r>
            <a:endParaRPr lang="es-ES" altLang="es-CO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797" name="5 CuadroTexto"/>
          <p:cNvSpPr txBox="1">
            <a:spLocks noChangeArrowheads="1"/>
          </p:cNvSpPr>
          <p:nvPr/>
        </p:nvSpPr>
        <p:spPr bwMode="auto">
          <a:xfrm>
            <a:off x="968092" y="5661248"/>
            <a:ext cx="133882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>
                <a:cs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</a:rPr>
              <a:t>DANE, GEIH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82879932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95313" y="1854200"/>
            <a:ext cx="7953375" cy="377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251520" y="129406"/>
            <a:ext cx="71421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Tasa de desempleo</a:t>
            </a:r>
          </a:p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Sincelejo</a:t>
            </a:r>
          </a:p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Trimestres </a:t>
            </a:r>
            <a:r>
              <a:rPr lang="es-ES" altLang="es-CO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móviles 2014 </a:t>
            </a:r>
            <a:r>
              <a:rPr lang="es-ES" altLang="es-CO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2018 </a:t>
            </a:r>
            <a:endParaRPr lang="es-ES" altLang="es-CO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1004654" y="5805264"/>
            <a:ext cx="133882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>
                <a:cs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</a:rPr>
              <a:t>DANE, GEIH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636572854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82657" y="1412776"/>
            <a:ext cx="7407872" cy="439248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179512" y="107157"/>
            <a:ext cx="5400600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Población ocupada, desocupada e inactiva </a:t>
            </a:r>
            <a:br>
              <a:rPr lang="es-ES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s-ES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Sincelejo</a:t>
            </a:r>
            <a:endParaRPr lang="es-ES" altLang="es-CO" sz="1800" b="1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algn="l">
              <a:defRPr/>
            </a:pPr>
            <a:r>
              <a:rPr lang="es-ES" altLang="es-CO" sz="1800" b="1" dirty="0" smtClean="0">
                <a:solidFill>
                  <a:schemeClr val="bg1"/>
                </a:solidFill>
                <a:latin typeface="Arial" pitchFamily="34" charset="0"/>
                <a:ea typeface="Open Sans" pitchFamily="34" charset="0"/>
                <a:cs typeface="Arial" pitchFamily="34" charset="0"/>
              </a:rPr>
              <a:t>Abril – junio </a:t>
            </a:r>
            <a:r>
              <a:rPr lang="es-ES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(2017 </a:t>
            </a:r>
            <a:r>
              <a:rPr lang="es-ES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es-ES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2018)</a:t>
            </a:r>
            <a:r>
              <a:rPr lang="es-ES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s-ES" altLang="es-CO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altLang="es-CO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es-ES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09678623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8376" y="2708920"/>
            <a:ext cx="8893564" cy="2304256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2276872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 pitchFamily="34" charset="0"/>
              <a:cs typeface="Arial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85293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852936"/>
            <a:ext cx="8064896" cy="1296026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Calibri" pitchFamily="34" charset="0"/>
              </a:rPr>
              <a:t>POBLACIÓN OCUPADA SEGÚN </a:t>
            </a:r>
          </a:p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Calibri" pitchFamily="34" charset="0"/>
              </a:rPr>
              <a:t>RAMA DE ACTIVIDAD</a:t>
            </a:r>
            <a:endParaRPr lang="es-CO" sz="2000" b="1" dirty="0" smtClean="0">
              <a:solidFill>
                <a:schemeClr val="bg1"/>
              </a:solidFill>
              <a:latin typeface="Arial" pitchFamily="34" charset="0"/>
              <a:ea typeface="Open Sans" panose="020B0606030504020204" pitchFamily="34" charset="0"/>
              <a:cs typeface="Arial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Arial" pitchFamily="34" charset="0"/>
                <a:ea typeface="Open Sans" panose="020B0606030504020204" pitchFamily="34" charset="0"/>
                <a:cs typeface="Arial" pitchFamily="34" charset="0"/>
              </a:rPr>
              <a:t>TRIMESTRE  </a:t>
            </a:r>
          </a:p>
          <a:p>
            <a:pPr algn="r"/>
            <a:r>
              <a:rPr lang="es-ES" altLang="es-CO" sz="2000" b="1" dirty="0" smtClean="0">
                <a:solidFill>
                  <a:schemeClr val="bg1"/>
                </a:solidFill>
                <a:latin typeface="Arial" pitchFamily="34" charset="0"/>
                <a:ea typeface="Open Sans" pitchFamily="34" charset="0"/>
                <a:cs typeface="Arial" pitchFamily="34" charset="0"/>
              </a:rPr>
              <a:t>Abril – junio 2018</a:t>
            </a:r>
            <a:endParaRPr lang="es-ES" altLang="es-CO" sz="2000" b="1" dirty="0">
              <a:solidFill>
                <a:schemeClr val="bg1"/>
              </a:solidFill>
              <a:latin typeface="Arial" pitchFamily="34" charset="0"/>
              <a:ea typeface="Open Sans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51278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5 CuadroTexto"/>
          <p:cNvSpPr txBox="1">
            <a:spLocks noChangeArrowheads="1"/>
          </p:cNvSpPr>
          <p:nvPr/>
        </p:nvSpPr>
        <p:spPr bwMode="auto">
          <a:xfrm>
            <a:off x="781070" y="4843065"/>
            <a:ext cx="133882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>
                <a:cs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</a:rPr>
              <a:t>DANE, GEIH</a:t>
            </a:r>
            <a:endParaRPr lang="es-ES" altLang="es-CO" sz="1100" dirty="0">
              <a:cs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20771599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590942" y="1988840"/>
            <a:ext cx="7742132" cy="2448272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07504" y="44624"/>
            <a:ext cx="601295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Distribución porcentual </a:t>
            </a:r>
            <a:r>
              <a:rPr lang="es-ES" altLang="es-CO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variación y contribución a la variación de la población ocupada</a:t>
            </a:r>
            <a:r>
              <a:rPr lang="es-ES" altLang="es-CO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según ramas de actividad </a:t>
            </a:r>
            <a:endParaRPr lang="es-ES" altLang="es-CO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Abril - junio 2018</a:t>
            </a:r>
            <a:endParaRPr lang="es-ES" altLang="es-CO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14341" y="5157192"/>
            <a:ext cx="7495335" cy="1151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spcBef>
                <a:spcPts val="660"/>
              </a:spcBef>
            </a:pPr>
            <a:r>
              <a:rPr lang="es-ES" altLang="es-CO" sz="1050" dirty="0">
                <a:latin typeface="Arial" pitchFamily="34" charset="0"/>
                <a:cs typeface="Arial" pitchFamily="34" charset="0"/>
              </a:rPr>
              <a:t>*Otras ramas: Agricultura, ganadería, caza, silvicultura y pesca; explotación de minas y canteras; suministro de electricidad, gas y agua e intermediación financiera </a:t>
            </a:r>
          </a:p>
          <a:p>
            <a:pPr>
              <a:spcBef>
                <a:spcPts val="660"/>
              </a:spcBef>
            </a:pPr>
            <a:r>
              <a:rPr lang="es-CO" altLang="es-CO" sz="1050" b="1" dirty="0">
                <a:latin typeface="Arial" pitchFamily="34" charset="0"/>
                <a:cs typeface="Arial" pitchFamily="34" charset="0"/>
              </a:rPr>
              <a:t>Nota: </a:t>
            </a:r>
            <a:r>
              <a:rPr lang="es-CO" altLang="es-CO" sz="1050" dirty="0">
                <a:latin typeface="Arial" pitchFamily="34" charset="0"/>
                <a:cs typeface="Arial" pitchFamily="34" charset="0"/>
              </a:rPr>
              <a:t>La suma de las participaciones puede diferir de 100%  por la no inclusión de la categoría “no informa” y por efecto de decimales.</a:t>
            </a:r>
            <a:r>
              <a:rPr lang="es-ES" altLang="es-CO" sz="1050" dirty="0">
                <a:latin typeface="Arial" pitchFamily="34" charset="0"/>
                <a:cs typeface="Arial" pitchFamily="34" charset="0"/>
              </a:rPr>
              <a:t>  </a:t>
            </a:r>
            <a:r>
              <a:rPr lang="es-ES" altLang="es-CO" sz="1050" dirty="0" smtClean="0">
                <a:latin typeface="Arial" charset="0"/>
              </a:rPr>
              <a:t>(</a:t>
            </a:r>
            <a:r>
              <a:rPr lang="es-ES" altLang="es-CO" sz="1050" dirty="0">
                <a:latin typeface="Arial" charset="0"/>
              </a:rPr>
              <a:t>p.p.) : puntos porcentuales</a:t>
            </a:r>
          </a:p>
          <a:p>
            <a:endParaRPr lang="es-ES" altLang="es-CO" sz="1050" dirty="0" smtClean="0">
              <a:latin typeface="Arial" pitchFamily="34" charset="0"/>
              <a:cs typeface="Arial" pitchFamily="34" charset="0"/>
            </a:endParaRPr>
          </a:p>
          <a:p>
            <a:endParaRPr lang="es-ES" altLang="es-CO" sz="105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13435</TotalTime>
  <Words>384</Words>
  <Application>Microsoft Office PowerPoint</Application>
  <PresentationFormat>Presentación en pantalla (4:3)</PresentationFormat>
  <Paragraphs>71</Paragraphs>
  <Slides>17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2_Tema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PRINCIPALES RESULTADOS DEL MERCADO LABORAL JUNIO de 2012 Resultados Marco 2005.  Datos expandidos con proyecciones de población elaboradas con base en los resultados del Censo 2005  Julio 31 de 2012</dc:title>
  <dc:creator>jcolarteb</dc:creator>
  <cp:lastModifiedBy>Diego Alejandro Martinez Jimenez</cp:lastModifiedBy>
  <cp:revision>1090</cp:revision>
  <cp:lastPrinted>2018-03-15T21:30:34Z</cp:lastPrinted>
  <dcterms:created xsi:type="dcterms:W3CDTF">2012-08-27T13:39:03Z</dcterms:created>
  <dcterms:modified xsi:type="dcterms:W3CDTF">2018-08-10T20:31:01Z</dcterms:modified>
</cp:coreProperties>
</file>