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5143500" type="screen16x9"/>
  <p:notesSz cx="6980238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81" autoAdjust="0"/>
    <p:restoredTop sz="94674"/>
  </p:normalViewPr>
  <p:slideViewPr>
    <p:cSldViewPr>
      <p:cViewPr varScale="1">
        <p:scale>
          <a:sx n="139" d="100"/>
          <a:sy n="139" d="100"/>
        </p:scale>
        <p:origin x="816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E73872-CE2C-43B0-B451-D64223DF777D}" type="datetimeFigureOut">
              <a:rPr lang="es-CO" smtClean="0"/>
              <a:t>9/08/2018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685800"/>
            <a:ext cx="6097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5FEB3-32D8-40AC-A323-44C0342337F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102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/>
              <a:pPr/>
              <a:t>1</a:t>
            </a:fld>
            <a:endParaRPr lang="es-E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2825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2825" cy="3427413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954257" y="8684408"/>
            <a:ext cx="3024770" cy="45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BC0657C4-B28B-487D-9454-3A7E8A0D15D6}" type="slidenum">
              <a:rPr lang="es-ES" altLang="es-CO" sz="1200"/>
              <a:pPr algn="r"/>
              <a:t>13</a:t>
            </a:fld>
            <a:endParaRPr lang="es-ES" altLang="es-CO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6088" y="685800"/>
            <a:ext cx="6092825" cy="3427413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1635646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n-US" sz="3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5" y="2233776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FLORENCIA</a:t>
            </a:r>
            <a:endParaRPr lang="es-MX" sz="3000" b="1" dirty="0">
              <a:solidFill>
                <a:schemeClr val="bg1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3363838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176080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3489852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Bogotá, Colombia.</a:t>
            </a:r>
            <a:endParaRPr lang="es-MX" dirty="0">
              <a:solidFill>
                <a:schemeClr val="bg1"/>
              </a:solidFill>
              <a:latin typeface="+mj-l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21804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 smtClean="0">
                <a:solidFill>
                  <a:srgbClr val="FFFFFF"/>
                </a:solidFill>
                <a:latin typeface="+mj-lt"/>
              </a:rPr>
              <a:t>                COMPORTAMIENTO </a:t>
            </a:r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144991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38501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-6270" y="-7764"/>
            <a:ext cx="68405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, variación y contribución a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la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variación de la población ocupada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posición ocupacional</a:t>
            </a: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junio 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466937" y="3724871"/>
            <a:ext cx="14061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 </a:t>
            </a:r>
            <a:endParaRPr lang="es-ES" altLang="es-CO" sz="1100" dirty="0"/>
          </a:p>
        </p:txBody>
      </p:sp>
      <p:sp>
        <p:nvSpPr>
          <p:cNvPr id="41989" name="Rectangle 6"/>
          <p:cNvSpPr txBox="1">
            <a:spLocks noChangeArrowheads="1"/>
          </p:cNvSpPr>
          <p:nvPr/>
        </p:nvSpPr>
        <p:spPr bwMode="auto">
          <a:xfrm>
            <a:off x="467544" y="3921324"/>
            <a:ext cx="7992888" cy="702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CO" sz="1100" dirty="0">
                <a:latin typeface="Arial" charset="0"/>
              </a:rPr>
              <a:t>Otras posiciones º : Obrero, empleado del gobierno; Empleado doméstico; Patrón o empleador; Trabajador familiar sin remuneración; Trabajadores sin remuneración en empresas de otros hogares; Jornalero o Peón y otro</a:t>
            </a:r>
            <a:r>
              <a:rPr lang="es-ES" altLang="es-CO" sz="1100" dirty="0" smtClean="0">
                <a:latin typeface="Arial" charset="0"/>
              </a:rPr>
              <a:t>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" altLang="es-CO" sz="1100" dirty="0" smtClean="0">
                <a:latin typeface="Arial" charset="0"/>
              </a:rPr>
              <a:t>(p.p.) : puntos porcentuales</a:t>
            </a:r>
            <a:endParaRPr lang="es-ES" altLang="es-CO" sz="1100" dirty="0"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endParaRPr lang="es-ES" altLang="es-CO" sz="1100" dirty="0" smtClean="0"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endParaRPr lang="es-ES" altLang="es-CO" sz="1100" dirty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CO" sz="1100" dirty="0">
              <a:latin typeface="Arial" charset="0"/>
            </a:endParaRP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262101742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67544" y="1563638"/>
            <a:ext cx="7958440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071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smtClean="0">
                <a:solidFill>
                  <a:srgbClr val="FFFFFF"/>
                </a:solidFill>
                <a:latin typeface="+mj-lt"/>
              </a:rPr>
              <a:t>                COMPORTAMIENTO </a:t>
            </a:r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144991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Bef>
                <a:spcPts val="0"/>
              </a:spcBef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>
              <a:spcBef>
                <a:spcPts val="0"/>
              </a:spcBef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</a:t>
            </a: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ACTIVIDAD</a:t>
            </a:r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0741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0" y="8409"/>
            <a:ext cx="59375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y variación de la población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inactiva, según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tipo de actividad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junio 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425427" y="4430891"/>
            <a:ext cx="83529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200" b="1" dirty="0">
                <a:latin typeface="+mn-lt"/>
              </a:rPr>
              <a:t>Nota: </a:t>
            </a:r>
            <a:r>
              <a:rPr lang="es-ES" altLang="es-CO" sz="1200" dirty="0">
                <a:latin typeface="+mn-lt"/>
              </a:rPr>
              <a:t>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442452" y="4226923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</a:t>
            </a:r>
            <a:endParaRPr lang="es-ES" altLang="es-CO" sz="1100" dirty="0"/>
          </a:p>
        </p:txBody>
      </p:sp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56617374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4363" y="1279922"/>
            <a:ext cx="7758112" cy="269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362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1348665" y="4561326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</a:t>
            </a:r>
            <a:endParaRPr lang="es-ES" altLang="es-CO" sz="1100" dirty="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" y="89215"/>
            <a:ext cx="68754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CO" altLang="es-CO" sz="1600" b="1" dirty="0">
                <a:solidFill>
                  <a:schemeClr val="bg1"/>
                </a:solidFill>
                <a:latin typeface="+mj-lt"/>
              </a:rPr>
              <a:t>Proporción del empleo informal en la población ocupada</a:t>
            </a:r>
          </a:p>
          <a:p>
            <a:pPr>
              <a:buFont typeface="Arial" charset="0"/>
              <a:buNone/>
            </a:pPr>
            <a:r>
              <a:rPr lang="es-CO" altLang="es-CO" sz="1600" b="1" dirty="0" smtClean="0">
                <a:solidFill>
                  <a:schemeClr val="bg1"/>
                </a:solidFill>
                <a:latin typeface="+mj-lt"/>
              </a:rPr>
              <a:t>Florencia</a:t>
            </a:r>
            <a:endParaRPr lang="es-CO" altLang="es-CO" sz="1600" b="1" dirty="0">
              <a:solidFill>
                <a:schemeClr val="bg1"/>
              </a:solidFill>
              <a:latin typeface="+mj-lt"/>
            </a:endParaRPr>
          </a:p>
          <a:p>
            <a:pPr>
              <a:buFont typeface="Arial" charset="0"/>
              <a:buNone/>
            </a:pPr>
            <a:r>
              <a:rPr lang="es-CO" altLang="es-CO" sz="1600" b="1" dirty="0" smtClean="0">
                <a:solidFill>
                  <a:schemeClr val="bg1"/>
                </a:solidFill>
                <a:latin typeface="+mj-lt"/>
              </a:rPr>
              <a:t>Trimestre abril - junio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s-CO" altLang="es-CO" sz="1600" b="1" dirty="0" smtClean="0">
                <a:solidFill>
                  <a:schemeClr val="bg1"/>
                </a:solidFill>
                <a:latin typeface="+mj-lt"/>
              </a:rPr>
              <a:t>(2017 </a:t>
            </a:r>
            <a:r>
              <a:rPr lang="es-CO" altLang="es-CO" sz="1600" b="1" dirty="0">
                <a:solidFill>
                  <a:schemeClr val="bg1"/>
                </a:solidFill>
                <a:latin typeface="+mj-lt"/>
              </a:rPr>
              <a:t>– </a:t>
            </a:r>
            <a:r>
              <a:rPr lang="es-CO" altLang="es-CO" sz="1600" b="1" dirty="0" smtClean="0">
                <a:solidFill>
                  <a:schemeClr val="bg1"/>
                </a:solidFill>
                <a:latin typeface="+mj-lt"/>
              </a:rPr>
              <a:t>2018)</a:t>
            </a:r>
            <a:endParaRPr lang="es-CO" altLang="es-CO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1814414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3568" y="1033706"/>
            <a:ext cx="7495724" cy="351039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99820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12944" y="89650"/>
            <a:ext cx="507395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Límites de confianza y error relativo de la población de la </a:t>
            </a:r>
            <a:endParaRPr lang="es-ES" altLang="es-CO" sz="1600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fuerza de trabajo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e indicadores de mercado laboral</a:t>
            </a:r>
          </a:p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Florencia</a:t>
            </a:r>
            <a:endParaRPr lang="es-CO" altLang="es-CO" sz="1600" i="1" dirty="0">
              <a:solidFill>
                <a:schemeClr val="bg1"/>
              </a:solidFill>
              <a:latin typeface="+mj-lt"/>
            </a:endParaRPr>
          </a:p>
          <a:p>
            <a:pPr eaLnBrk="1" hangingPunct="1"/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7080008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560" y="1012031"/>
            <a:ext cx="7802062" cy="164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n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9469401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0075" y="2949575"/>
            <a:ext cx="7743825" cy="167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7225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35496" y="51470"/>
            <a:ext cx="672232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Caquetá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2008 </a:t>
            </a:r>
            <a:r>
              <a:rPr lang="es-ES" altLang="es-CO" sz="1600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sz="1600" b="1" dirty="0" smtClean="0">
                <a:solidFill>
                  <a:schemeClr val="bg1"/>
                </a:solidFill>
                <a:latin typeface="+mj-lt"/>
              </a:rPr>
              <a:t>2017</a:t>
            </a:r>
            <a:endParaRPr lang="es-CO" altLang="es-CO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771807" y="4407954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</a:t>
            </a:r>
            <a:endParaRPr lang="es-ES" altLang="es-CO" sz="1100" dirty="0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9369380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3075" y="1112838"/>
            <a:ext cx="818832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7799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53842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40" y="1886221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000" b="1" dirty="0" smtClean="0">
                <a:solidFill>
                  <a:schemeClr val="bg1"/>
                </a:solidFill>
                <a:latin typeface="+mn-lt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schemeClr val="bg1"/>
              </a:solidFill>
              <a:latin typeface="+mn-lt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2" y="2409732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6" y="2733769"/>
            <a:ext cx="52562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235572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8571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111950" y="104459"/>
            <a:ext cx="554017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latin typeface="+mj-lt"/>
              </a:rPr>
              <a:t>Resumen indicadores</a:t>
            </a:r>
          </a:p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latin typeface="+mj-lt"/>
              </a:rPr>
              <a:t>Florencia  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439412" y="3435846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</a:t>
            </a:r>
            <a:r>
              <a:rPr lang="es-CO" altLang="es-CO" sz="1100" dirty="0"/>
              <a:t>GEIH </a:t>
            </a:r>
            <a:endParaRPr lang="es-ES" altLang="es-CO" sz="1100" dirty="0"/>
          </a:p>
        </p:txBody>
      </p:sp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363970118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22580" y="1491630"/>
            <a:ext cx="8197489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0296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55868843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77925" y="977900"/>
            <a:ext cx="6418263" cy="4029075"/>
          </a:xfrm>
          <a:prstGeom prst="rect">
            <a:avLst/>
          </a:prstGeom>
        </p:spPr>
      </p:pic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34925" y="33469"/>
            <a:ext cx="540117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Indicadores de mercado laboral por ciudad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Trimestre 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971600" y="1779662"/>
            <a:ext cx="6552728" cy="22058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6732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1" y="2000250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-36537" y="43048"/>
            <a:ext cx="64087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+mj-lt"/>
              </a:rPr>
              <a:t>Florencia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- junio (2009 - 2018)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542150" y="4515966"/>
            <a:ext cx="139974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 </a:t>
            </a:r>
            <a:endParaRPr lang="es-ES" altLang="es-CO" sz="1100" dirty="0"/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3253213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8449" y="1113588"/>
            <a:ext cx="8667102" cy="334837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657333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35496" y="43048"/>
            <a:ext cx="71421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de desempleo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Florencia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Trimestres móviles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2014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2018 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628834" y="4681836"/>
            <a:ext cx="14061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 </a:t>
            </a:r>
            <a:endParaRPr lang="es-ES" altLang="es-CO" sz="1100" dirty="0"/>
          </a:p>
        </p:txBody>
      </p:sp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251043961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55576" y="1154970"/>
            <a:ext cx="7932893" cy="343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4253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2773" y="26362"/>
            <a:ext cx="4895850" cy="76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Florencia</a:t>
            </a:r>
            <a:endParaRPr lang="es-ES" sz="1800" b="1" dirty="0">
              <a:solidFill>
                <a:schemeClr val="bg1"/>
              </a:solidFill>
              <a:ea typeface="+mn-ea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defRPr/>
            </a:pPr>
            <a:r>
              <a:rPr lang="es-ES" altLang="es-CO" sz="1800" b="1" dirty="0" smtClean="0">
                <a:solidFill>
                  <a:schemeClr val="bg1"/>
                </a:solidFill>
              </a:rPr>
              <a:t>Abril - junio (2017 - 2018)</a:t>
            </a:r>
            <a:r>
              <a:rPr lang="es-ES" sz="1800" b="1" dirty="0">
                <a:solidFill>
                  <a:schemeClr val="bg1"/>
                </a:solidFill>
                <a:cs typeface="Arial" charset="0"/>
              </a:rPr>
              <a:t/>
            </a:r>
            <a:br>
              <a:rPr lang="es-ES" sz="1800" b="1" dirty="0">
                <a:solidFill>
                  <a:schemeClr val="bg1"/>
                </a:solidFill>
                <a:cs typeface="Arial" charset="0"/>
              </a:rPr>
            </a:br>
            <a:r>
              <a:rPr lang="es-ES" altLang="es-CO" sz="1800" b="1" dirty="0" smtClean="0">
                <a:solidFill>
                  <a:schemeClr val="bg1"/>
                </a:solidFill>
              </a:rPr>
              <a:t/>
            </a:r>
            <a:br>
              <a:rPr lang="es-ES" altLang="es-CO" sz="1800" b="1" dirty="0" smtClean="0">
                <a:solidFill>
                  <a:schemeClr val="bg1"/>
                </a:solidFill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5704235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7940" y="1599846"/>
            <a:ext cx="7980484" cy="183600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697071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 smtClean="0">
                <a:solidFill>
                  <a:srgbClr val="FFFFFF"/>
                </a:solidFill>
                <a:latin typeface="+mj-lt"/>
              </a:rPr>
              <a:t>                COMPORTAMIENTO </a:t>
            </a:r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144991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13779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-794" y="-7764"/>
            <a:ext cx="601295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, variación y contribución a la variación de la población 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según ramas de actividad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518835" y="3759882"/>
            <a:ext cx="137409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GEIH.</a:t>
            </a:r>
            <a:endParaRPr lang="es-ES" altLang="es-CO" sz="1100" dirty="0"/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503413" y="3945284"/>
            <a:ext cx="8280722" cy="1241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ts val="660"/>
              </a:spcBef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pPr>
              <a:spcBef>
                <a:spcPts val="660"/>
              </a:spcBef>
            </a:pPr>
            <a:r>
              <a:rPr lang="es-CO" altLang="es-CO" sz="1050" b="1" dirty="0">
                <a:latin typeface="Arial" pitchFamily="34" charset="0"/>
                <a:cs typeface="Arial" pitchFamily="34" charset="0"/>
              </a:rPr>
              <a:t>Nota: </a:t>
            </a:r>
            <a:r>
              <a:rPr lang="es-CO" altLang="es-CO" sz="1050" dirty="0">
                <a:latin typeface="Arial" pitchFamily="34" charset="0"/>
                <a:cs typeface="Arial" pitchFamily="34" charset="0"/>
              </a:rPr>
              <a:t>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Arial" pitchFamily="34" charset="0"/>
                <a:cs typeface="Arial" pitchFamily="34" charset="0"/>
              </a:rPr>
              <a:t>  </a:t>
            </a:r>
            <a:endParaRPr lang="es-ES" altLang="es-CO" sz="105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60"/>
              </a:spcBef>
            </a:pPr>
            <a:r>
              <a:rPr lang="es-ES" altLang="es-CO" sz="1050" dirty="0">
                <a:latin typeface="Arial" charset="0"/>
              </a:rPr>
              <a:t>(p.p.) : puntos porcentuales</a:t>
            </a:r>
          </a:p>
          <a:p>
            <a:endParaRPr lang="es-ES" altLang="es-CO" sz="1050" dirty="0" smtClean="0">
              <a:latin typeface="Arial" pitchFamily="34" charset="0"/>
              <a:cs typeface="Arial" pitchFamily="34" charset="0"/>
            </a:endParaRPr>
          </a:p>
          <a:p>
            <a:endParaRPr lang="es-ES" altLang="es-CO" sz="105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360939685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250807" y="1347614"/>
            <a:ext cx="8533329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5946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1769</TotalTime>
  <Words>400</Words>
  <Application>Microsoft Office PowerPoint</Application>
  <PresentationFormat>Presentación en pantalla (16:9)</PresentationFormat>
  <Paragraphs>70</Paragraphs>
  <Slides>17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Calibri</vt:lpstr>
      <vt:lpstr>Open Sans</vt:lpstr>
      <vt:lpstr>Times New Roman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Ivan Mauricio Zubieta Ortiz</cp:lastModifiedBy>
  <cp:revision>64</cp:revision>
  <cp:lastPrinted>2018-05-30T15:47:58Z</cp:lastPrinted>
  <dcterms:created xsi:type="dcterms:W3CDTF">2017-04-24T19:14:11Z</dcterms:created>
  <dcterms:modified xsi:type="dcterms:W3CDTF">2018-08-09T21:29:13Z</dcterms:modified>
</cp:coreProperties>
</file>