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9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</p:sldIdLst>
  <p:sldSz cx="9144000" cy="5143500" type="screen16x9"/>
  <p:notesSz cx="9144000" cy="6980238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3981" autoAdjust="0"/>
    <p:restoredTop sz="94674"/>
  </p:normalViewPr>
  <p:slideViewPr>
    <p:cSldViewPr>
      <p:cViewPr>
        <p:scale>
          <a:sx n="100" d="100"/>
          <a:sy n="100" d="100"/>
        </p:scale>
        <p:origin x="-1014" y="-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03/08/2018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179484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C473B-C19A-40C0-959E-ADD8C0581BBD}" type="datetimeFigureOut">
              <a:rPr lang="es-CO" smtClean="0"/>
              <a:t>03/08/2018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246313" y="523875"/>
            <a:ext cx="4651375" cy="2617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14400" y="3315613"/>
            <a:ext cx="7315200" cy="31411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179484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11D95-B22E-4CE8-8711-9AB6E7B303E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0955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46313" y="523875"/>
            <a:ext cx="4651375" cy="2617788"/>
          </a:xfrm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05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7900" y="523875"/>
            <a:ext cx="4648200" cy="2616200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074157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7900" y="523875"/>
            <a:ext cx="4648200" cy="26162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234836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7900" y="523875"/>
            <a:ext cx="4648200" cy="2616200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739341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9488" y="523875"/>
            <a:ext cx="4649787" cy="26162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610592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9488" y="523875"/>
            <a:ext cx="4649787" cy="26162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708663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5179484" y="6630015"/>
            <a:ext cx="3962400" cy="34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13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9488" y="523875"/>
            <a:ext cx="4649787" cy="2616200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537901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5179484" y="6630015"/>
            <a:ext cx="3962400" cy="34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14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9488" y="523875"/>
            <a:ext cx="4649787" cy="26162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659551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7900" y="523875"/>
            <a:ext cx="4648200" cy="2616200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408039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71950"/>
            <a:ext cx="5580000" cy="4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5" name="Imagen 4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53942"/>
            <a:ext cx="5580000" cy="4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6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7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8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24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2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6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7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8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0" name="Imagen 29" descr="Logotipo-Colorasdasf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203598"/>
            <a:ext cx="5778419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9"/>
          <p:cNvSpPr txBox="1"/>
          <p:nvPr/>
        </p:nvSpPr>
        <p:spPr>
          <a:xfrm>
            <a:off x="6080126" y="3374871"/>
            <a:ext cx="2595563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Agosto, 2018</a:t>
            </a: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11 Rectángulo"/>
          <p:cNvSpPr/>
          <p:nvPr/>
        </p:nvSpPr>
        <p:spPr>
          <a:xfrm>
            <a:off x="323851" y="3291830"/>
            <a:ext cx="308451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215">
              <a:spcBef>
                <a:spcPts val="2940"/>
              </a:spcBef>
              <a:defRPr/>
            </a:pPr>
            <a:r>
              <a:rPr lang="es-MX" spc="70" dirty="0" smtClean="0">
                <a:solidFill>
                  <a:schemeClr val="bg1"/>
                </a:solidFill>
                <a:latin typeface="+mj-lt"/>
                <a:cs typeface="Arial"/>
              </a:rPr>
              <a:t>Bogotá D.C., Colombia</a:t>
            </a:r>
          </a:p>
        </p:txBody>
      </p:sp>
      <p:cxnSp>
        <p:nvCxnSpPr>
          <p:cNvPr id="12" name="5 Conector recto"/>
          <p:cNvCxnSpPr/>
          <p:nvPr/>
        </p:nvCxnSpPr>
        <p:spPr>
          <a:xfrm>
            <a:off x="395536" y="1653187"/>
            <a:ext cx="83529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6 Rectángulo"/>
          <p:cNvSpPr/>
          <p:nvPr/>
        </p:nvSpPr>
        <p:spPr>
          <a:xfrm>
            <a:off x="467544" y="98757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/>
            <a:r>
              <a:rPr lang="en-US" sz="3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MERCADO LABORAL</a:t>
            </a:r>
            <a:endParaRPr lang="en-US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8 Rectángulo"/>
          <p:cNvSpPr/>
          <p:nvPr/>
        </p:nvSpPr>
        <p:spPr>
          <a:xfrm>
            <a:off x="467544" y="1760498"/>
            <a:ext cx="82089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ARMENIA</a:t>
            </a:r>
            <a:endParaRPr lang="es-MX" sz="2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4200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 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POSICIÓN OCUPACIONAL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6 Conector recto"/>
          <p:cNvCxnSpPr/>
          <p:nvPr/>
        </p:nvCxnSpPr>
        <p:spPr>
          <a:xfrm>
            <a:off x="395536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937114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74402" y="3507854"/>
            <a:ext cx="134484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>
            <a:spAutoFit/>
          </a:bodyPr>
          <a:lstStyle/>
          <a:p>
            <a:r>
              <a:rPr lang="es-CO" sz="1100" b="1" dirty="0">
                <a:latin typeface="Arial Narrow" panose="020B0606020202030204" pitchFamily="34" charset="0"/>
              </a:rPr>
              <a:t>Fuente:</a:t>
            </a:r>
            <a:r>
              <a:rPr lang="es-CO" sz="1100" dirty="0">
                <a:latin typeface="Arial Narrow" panose="020B0606020202030204" pitchFamily="34" charset="0"/>
              </a:rPr>
              <a:t> </a:t>
            </a:r>
            <a:r>
              <a:rPr lang="es-CO" sz="1100" dirty="0" smtClean="0">
                <a:latin typeface="Arial Narrow" panose="020B0606020202030204" pitchFamily="34" charset="0"/>
              </a:rPr>
              <a:t>DANE, 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74402" y="3746525"/>
            <a:ext cx="8202054" cy="76944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7200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100" dirty="0" smtClean="0">
                <a:latin typeface="Arial Narrow" pitchFamily="34" charset="0"/>
              </a:rPr>
              <a:t>Otras </a:t>
            </a:r>
            <a:r>
              <a:rPr lang="es-ES" altLang="es-CO" sz="1100" dirty="0" err="1" smtClean="0">
                <a:latin typeface="Arial Narrow" pitchFamily="34" charset="0"/>
              </a:rPr>
              <a:t>posiciones°</a:t>
            </a:r>
            <a:r>
              <a:rPr lang="es-ES" altLang="es-CO" sz="1100" dirty="0">
                <a:latin typeface="Arial Narrow" pitchFamily="34" charset="0"/>
              </a:rPr>
              <a:t> </a:t>
            </a:r>
            <a:r>
              <a:rPr lang="es-ES" altLang="es-CO" sz="1100" dirty="0" smtClean="0">
                <a:latin typeface="Arial Narrow" pitchFamily="34" charset="0"/>
              </a:rPr>
              <a:t>incluye las categorías obrero</a:t>
            </a:r>
            <a:r>
              <a:rPr lang="es-ES" altLang="es-CO" sz="1100" dirty="0">
                <a:latin typeface="Arial Narrow" pitchFamily="34" charset="0"/>
              </a:rPr>
              <a:t>, empleado del </a:t>
            </a:r>
            <a:r>
              <a:rPr lang="es-ES" altLang="es-CO" sz="1100" dirty="0" smtClean="0">
                <a:latin typeface="Arial Narrow" pitchFamily="34" charset="0"/>
              </a:rPr>
              <a:t>gobierno, empleado doméstico</a:t>
            </a:r>
            <a:r>
              <a:rPr lang="es-ES" altLang="es-CO" sz="1100" dirty="0">
                <a:latin typeface="Arial Narrow" pitchFamily="34" charset="0"/>
              </a:rPr>
              <a:t>, </a:t>
            </a:r>
            <a:r>
              <a:rPr lang="es-ES" altLang="es-CO" sz="1100" dirty="0" smtClean="0">
                <a:latin typeface="Arial Narrow" pitchFamily="34" charset="0"/>
              </a:rPr>
              <a:t>patrón </a:t>
            </a:r>
            <a:r>
              <a:rPr lang="es-ES" altLang="es-CO" sz="1100" dirty="0">
                <a:latin typeface="Arial Narrow" pitchFamily="34" charset="0"/>
              </a:rPr>
              <a:t>o empleador, </a:t>
            </a:r>
            <a:r>
              <a:rPr lang="es-ES" altLang="es-CO" sz="1100" dirty="0" smtClean="0">
                <a:latin typeface="Arial Narrow" pitchFamily="34" charset="0"/>
              </a:rPr>
              <a:t>trabajador </a:t>
            </a:r>
            <a:r>
              <a:rPr lang="es-ES" altLang="es-CO" sz="1100" dirty="0">
                <a:latin typeface="Arial Narrow" pitchFamily="34" charset="0"/>
              </a:rPr>
              <a:t>familiar sin </a:t>
            </a:r>
            <a:r>
              <a:rPr lang="es-ES" altLang="es-CO" sz="1100" dirty="0" smtClean="0">
                <a:latin typeface="Arial Narrow" pitchFamily="34" charset="0"/>
              </a:rPr>
              <a:t>remuneración, trabajador sin remuneración en empresas de </a:t>
            </a:r>
            <a:r>
              <a:rPr lang="es-ES" altLang="es-CO" sz="1100" dirty="0">
                <a:latin typeface="Arial Narrow" pitchFamily="34" charset="0"/>
              </a:rPr>
              <a:t>otros hogares y </a:t>
            </a:r>
            <a:r>
              <a:rPr lang="es-ES" altLang="es-CO" sz="1100" dirty="0" smtClean="0">
                <a:latin typeface="Arial Narrow" pitchFamily="34" charset="0"/>
              </a:rPr>
              <a:t>jornalero </a:t>
            </a:r>
            <a:r>
              <a:rPr lang="es-ES" altLang="es-CO" sz="1100" dirty="0">
                <a:latin typeface="Arial Narrow" pitchFamily="34" charset="0"/>
              </a:rPr>
              <a:t>o </a:t>
            </a:r>
            <a:r>
              <a:rPr lang="es-ES" altLang="es-CO" sz="1100" dirty="0" smtClean="0">
                <a:latin typeface="Arial Narrow" pitchFamily="34" charset="0"/>
              </a:rPr>
              <a:t>peón.</a:t>
            </a:r>
            <a:endParaRPr lang="es-ES" altLang="es-CO" sz="1100" dirty="0">
              <a:latin typeface="Arial Narrow" pitchFamily="34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100" dirty="0" smtClean="0">
                <a:latin typeface="Arial Narrow" pitchFamily="34" charset="0"/>
              </a:rPr>
              <a:t>(</a:t>
            </a:r>
            <a:r>
              <a:rPr lang="es-ES" altLang="es-CO" sz="1100" dirty="0">
                <a:latin typeface="Arial Narrow" pitchFamily="34" charset="0"/>
              </a:rPr>
              <a:t>p.p</a:t>
            </a:r>
            <a:r>
              <a:rPr lang="es-ES" altLang="es-CO" sz="1100" dirty="0" smtClean="0">
                <a:latin typeface="Arial Narrow" pitchFamily="34" charset="0"/>
              </a:rPr>
              <a:t>.): </a:t>
            </a:r>
            <a:r>
              <a:rPr lang="es-ES" altLang="es-CO" sz="1100" dirty="0">
                <a:latin typeface="Arial Narrow" pitchFamily="34" charset="0"/>
              </a:rPr>
              <a:t>p</a:t>
            </a:r>
            <a:r>
              <a:rPr lang="es-ES" altLang="es-CO" sz="1100" dirty="0" smtClean="0">
                <a:latin typeface="Arial Narrow" pitchFamily="34" charset="0"/>
              </a:rPr>
              <a:t>untos </a:t>
            </a:r>
            <a:r>
              <a:rPr lang="es-ES" altLang="es-CO" sz="1100" dirty="0">
                <a:latin typeface="Arial Narrow" pitchFamily="34" charset="0"/>
              </a:rPr>
              <a:t>porcentuales.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endParaRPr lang="es-ES" altLang="es-CO" sz="1100" dirty="0">
              <a:latin typeface="Arial Narrow" pitchFamily="34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sz="1600" dirty="0" smtClean="0"/>
              <a:t>Distribución porcentual, variación y contribución a la variación de la población ocupada, según posición ocupacional</a:t>
            </a:r>
            <a:br>
              <a:rPr lang="es-ES" altLang="es-CO" sz="1600" dirty="0" smtClean="0"/>
            </a:br>
            <a:r>
              <a:rPr lang="es-CO" sz="1600" dirty="0"/>
              <a:t>Abril - junio 2018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36013928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43608" y="1707654"/>
            <a:ext cx="7008547" cy="142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2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 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INACTIVA SEGÚN TIPO DE ACTIVIDAD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6 Conector recto"/>
          <p:cNvCxnSpPr/>
          <p:nvPr/>
        </p:nvCxnSpPr>
        <p:spPr>
          <a:xfrm>
            <a:off x="432464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948925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477864" y="4373111"/>
            <a:ext cx="616162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  <a:cs typeface="Arial" panose="020B0604020202020204" pitchFamily="34" charset="0"/>
              </a:rPr>
              <a:t>Nota: </a:t>
            </a:r>
            <a:r>
              <a:rPr lang="es-ES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La </a:t>
            </a:r>
            <a:r>
              <a:rPr lang="es-ES" sz="1100" dirty="0">
                <a:latin typeface="Arial Narrow" panose="020B0606020202030204" pitchFamily="34" charset="0"/>
                <a:cs typeface="Arial" panose="020B0604020202020204" pitchFamily="34" charset="0"/>
              </a:rPr>
              <a:t>categoría “otros” incluye: incapacitado permanente para trabajar, rentista, pensionado, jubilado, personas que no les llama la atención o creen que no vale la pena </a:t>
            </a:r>
            <a:r>
              <a:rPr lang="es-ES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trabajar.</a:t>
            </a:r>
            <a:endParaRPr lang="es-ES" sz="11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477864" y="4181201"/>
            <a:ext cx="134484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>
            <a:spAutoFit/>
          </a:bodyPr>
          <a:lstStyle/>
          <a:p>
            <a:r>
              <a:rPr lang="es-CO" sz="1100" b="1" dirty="0">
                <a:latin typeface="Arial Narrow" panose="020B0606020202030204" pitchFamily="34" charset="0"/>
                <a:cs typeface="Arial" panose="020B0604020202020204" pitchFamily="34" charset="0"/>
              </a:rPr>
              <a:t>Fuente:</a:t>
            </a:r>
            <a:r>
              <a:rPr lang="es-CO" sz="11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s-CO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DANE, GEIH. </a:t>
            </a:r>
            <a:endParaRPr lang="es-ES" sz="11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dirty="0" smtClean="0"/>
              <a:t>Distribución porcentual y variación de la población inactiva, según tipo de actividad </a:t>
            </a:r>
            <a:br>
              <a:rPr lang="es-ES" altLang="es-CO" dirty="0" smtClean="0"/>
            </a:br>
            <a:r>
              <a:rPr lang="es-CO" dirty="0"/>
              <a:t>Abril - junio 2018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2275747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74775" y="1185863"/>
            <a:ext cx="6804025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692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365258" y="4398372"/>
            <a:ext cx="134484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>
            <a:spAutoFit/>
          </a:bodyPr>
          <a:lstStyle/>
          <a:p>
            <a:r>
              <a:rPr lang="es-CO" sz="1100" b="1" dirty="0">
                <a:latin typeface="Arial Narrow" panose="020B0606020202030204" pitchFamily="34" charset="0"/>
              </a:rPr>
              <a:t>Fuente:</a:t>
            </a:r>
            <a:r>
              <a:rPr lang="es-CO" sz="1100" dirty="0">
                <a:latin typeface="Arial Narrow" panose="020B0606020202030204" pitchFamily="34" charset="0"/>
              </a:rPr>
              <a:t> </a:t>
            </a:r>
            <a:r>
              <a:rPr lang="es-CO" sz="1100" dirty="0" smtClean="0">
                <a:latin typeface="Arial Narrow" panose="020B0606020202030204" pitchFamily="34" charset="0"/>
              </a:rPr>
              <a:t>DANE, 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5" name="Título 2"/>
          <p:cNvSpPr txBox="1">
            <a:spLocks/>
          </p:cNvSpPr>
          <p:nvPr/>
        </p:nvSpPr>
        <p:spPr>
          <a:xfrm>
            <a:off x="-1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altLang="es-CO" dirty="0" smtClean="0"/>
              <a:t>Proporción del empleo informal en la población ocupada</a:t>
            </a:r>
            <a:r>
              <a:rPr lang="es-ES" altLang="es-CO" dirty="0" smtClean="0"/>
              <a:t/>
            </a:r>
            <a:br>
              <a:rPr lang="es-ES" altLang="es-CO" dirty="0" smtClean="0"/>
            </a:br>
            <a:r>
              <a:rPr lang="es-CO" altLang="es-CO" dirty="0" smtClean="0"/>
              <a:t>Armenia</a:t>
            </a:r>
            <a:br>
              <a:rPr lang="es-CO" altLang="es-CO" dirty="0" smtClean="0"/>
            </a:br>
            <a:r>
              <a:rPr lang="es-CO" dirty="0"/>
              <a:t>Abril - junio 2018</a:t>
            </a: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2550769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19250" y="1330325"/>
            <a:ext cx="6067425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83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2610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Límites de confianza y error relativo de la población,</a:t>
            </a:r>
            <a:br>
              <a:rPr lang="es-CO" dirty="0" smtClean="0"/>
            </a:br>
            <a:r>
              <a:rPr lang="es-CO" dirty="0" smtClean="0"/>
              <a:t>de la fuerza de trabajo e indicadores de mercado laboral</a:t>
            </a:r>
            <a:br>
              <a:rPr lang="es-CO" dirty="0" smtClean="0"/>
            </a:br>
            <a:r>
              <a:rPr lang="es-CO" dirty="0" smtClean="0"/>
              <a:t>Armenia</a:t>
            </a:r>
            <a:endParaRPr lang="es-CO" dirty="0"/>
          </a:p>
        </p:txBody>
      </p:sp>
      <p:pic>
        <p:nvPicPr>
          <p:cNvPr id="5" name="4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34250131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089024"/>
            <a:ext cx="7212533" cy="168939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01589263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00113" y="3057525"/>
            <a:ext cx="7364412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955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539552" y="4470380"/>
            <a:ext cx="206329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0">
            <a:spAutoFit/>
          </a:bodyPr>
          <a:lstStyle/>
          <a:p>
            <a:r>
              <a:rPr lang="es-CO" sz="1100" b="1" dirty="0">
                <a:latin typeface="Arial Narrow" panose="020B0606020202030204" pitchFamily="34" charset="0"/>
              </a:rPr>
              <a:t>Fuente:</a:t>
            </a:r>
            <a:r>
              <a:rPr lang="es-CO" sz="1100" dirty="0">
                <a:latin typeface="Arial Narrow" panose="020B0606020202030204" pitchFamily="34" charset="0"/>
              </a:rPr>
              <a:t> </a:t>
            </a:r>
            <a:r>
              <a:rPr lang="es-CO" sz="1100" dirty="0" smtClean="0">
                <a:latin typeface="Arial Narrow" panose="020B0606020202030204" pitchFamily="34" charset="0"/>
              </a:rPr>
              <a:t>DANE, 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8007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es-CO" dirty="0" smtClean="0"/>
              <a:t>Tasa global de participación, ocupación y desempleo</a:t>
            </a:r>
            <a:br>
              <a:rPr lang="es-ES" altLang="es-CO" dirty="0" smtClean="0"/>
            </a:br>
            <a:r>
              <a:rPr lang="es-ES" altLang="es-CO" dirty="0"/>
              <a:t>Quindío, anual</a:t>
            </a:r>
          </a:p>
          <a:p>
            <a:pPr>
              <a:defRPr/>
            </a:pPr>
            <a:r>
              <a:rPr lang="es-ES" altLang="es-CO" dirty="0" smtClean="0"/>
              <a:t>2008 - 2017</a:t>
            </a:r>
            <a:endParaRPr lang="es-CO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83119788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4213" y="1200150"/>
            <a:ext cx="7775575" cy="312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020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4418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 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6 Conector recto"/>
          <p:cNvCxnSpPr/>
          <p:nvPr/>
        </p:nvCxnSpPr>
        <p:spPr>
          <a:xfrm>
            <a:off x="432464" y="2356247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ítulo 1"/>
          <p:cNvSpPr txBox="1">
            <a:spLocks/>
          </p:cNvSpPr>
          <p:nvPr/>
        </p:nvSpPr>
        <p:spPr>
          <a:xfrm>
            <a:off x="467544" y="1433438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INDICADORES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455600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CuadroTexto"/>
          <p:cNvSpPr txBox="1">
            <a:spLocks noChangeArrowheads="1"/>
          </p:cNvSpPr>
          <p:nvPr/>
        </p:nvSpPr>
        <p:spPr bwMode="auto">
          <a:xfrm>
            <a:off x="611560" y="3678292"/>
            <a:ext cx="127643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b="1" dirty="0">
                <a:latin typeface="Arial Narrow" panose="020B0606020202030204" pitchFamily="34" charset="0"/>
              </a:rPr>
              <a:t>Fuente:</a:t>
            </a:r>
            <a:r>
              <a:rPr lang="es-CO" altLang="es-CO" sz="1100" dirty="0">
                <a:latin typeface="Arial Narrow" panose="020B0606020202030204" pitchFamily="34" charset="0"/>
              </a:rPr>
              <a:t>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DANE, GEIH.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6" name="Título 2"/>
          <p:cNvSpPr txBox="1">
            <a:spLocks/>
          </p:cNvSpPr>
          <p:nvPr/>
        </p:nvSpPr>
        <p:spPr>
          <a:xfrm>
            <a:off x="-1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Resumen indicadores</a:t>
            </a:r>
            <a:br>
              <a:rPr lang="es-CO" dirty="0" smtClean="0"/>
            </a:br>
            <a:r>
              <a:rPr lang="es-CO" dirty="0" smtClean="0"/>
              <a:t>Armenia – Total Nacional</a:t>
            </a:r>
            <a:endParaRPr lang="es-CO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8149416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3568" y="1708150"/>
            <a:ext cx="7876323" cy="1727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2246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727200" y="1485006"/>
            <a:ext cx="5616624" cy="1238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6" name="Título 2"/>
          <p:cNvSpPr txBox="1">
            <a:spLocks/>
          </p:cNvSpPr>
          <p:nvPr/>
        </p:nvSpPr>
        <p:spPr>
          <a:xfrm>
            <a:off x="0" y="0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dirty="0" smtClean="0"/>
              <a:t>Indicadores de mercado laboral por ciudad</a:t>
            </a:r>
            <a:br>
              <a:rPr lang="es-CO" dirty="0" smtClean="0"/>
            </a:br>
            <a:r>
              <a:rPr lang="es-CO" dirty="0" smtClean="0"/>
              <a:t>Abril - junio 2018</a:t>
            </a:r>
            <a:endParaRPr lang="es-CO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8200608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835150" y="985838"/>
            <a:ext cx="5346700" cy="396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14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1441451" y="2000250"/>
            <a:ext cx="3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Tasa global de participación, ocupación y desempleo</a:t>
            </a:r>
            <a:br>
              <a:rPr lang="es-CO" dirty="0" smtClean="0"/>
            </a:br>
            <a:r>
              <a:rPr lang="es-CO" dirty="0" smtClean="0"/>
              <a:t>Armenia</a:t>
            </a:r>
            <a:br>
              <a:rPr lang="es-CO" dirty="0" smtClean="0"/>
            </a:br>
            <a:r>
              <a:rPr lang="es-CO" dirty="0"/>
              <a:t>Abril - junio </a:t>
            </a:r>
            <a:r>
              <a:rPr lang="es-CO" dirty="0" smtClean="0"/>
              <a:t>(2009 - 2018)</a:t>
            </a:r>
            <a:endParaRPr lang="es-CO" dirty="0"/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869480" y="4587974"/>
            <a:ext cx="13854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44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b="1" dirty="0">
                <a:latin typeface="Arial Narrow" panose="020B0606020202030204" pitchFamily="34" charset="0"/>
              </a:rPr>
              <a:t>Fuente:</a:t>
            </a:r>
            <a:r>
              <a:rPr lang="es-CO" altLang="es-CO" sz="1100" dirty="0">
                <a:latin typeface="Arial Narrow" panose="020B0606020202030204" pitchFamily="34" charset="0"/>
              </a:rPr>
              <a:t>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DANE, GEIH.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8282861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0825" y="1203598"/>
            <a:ext cx="8470900" cy="310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718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-1" y="11864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Tasa de desempleo</a:t>
            </a:r>
            <a:br>
              <a:rPr lang="es-CO" dirty="0" smtClean="0"/>
            </a:br>
            <a:r>
              <a:rPr lang="es-CO" dirty="0" smtClean="0"/>
              <a:t>Armenia</a:t>
            </a:r>
            <a:br>
              <a:rPr lang="es-CO" dirty="0" smtClean="0"/>
            </a:br>
            <a:r>
              <a:rPr lang="es-CO" dirty="0" smtClean="0"/>
              <a:t>Trimestres móviles 2014 – 2018</a:t>
            </a:r>
            <a:endParaRPr lang="es-CO" dirty="0"/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827584" y="4614396"/>
            <a:ext cx="13854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44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b="1" dirty="0">
                <a:latin typeface="Arial Narrow" panose="020B0606020202030204" pitchFamily="34" charset="0"/>
              </a:rPr>
              <a:t>Fuente:</a:t>
            </a:r>
            <a:r>
              <a:rPr lang="es-CO" altLang="es-CO" sz="1100" dirty="0">
                <a:latin typeface="Arial Narrow" panose="020B0606020202030204" pitchFamily="34" charset="0"/>
              </a:rPr>
              <a:t>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DANE, GEIH.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77723570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275606"/>
            <a:ext cx="7165975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45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9" y="735807"/>
            <a:ext cx="1944687" cy="31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dirty="0" smtClean="0"/>
              <a:t>Población ocupada, desocupada e inactiva </a:t>
            </a:r>
            <a:br>
              <a:rPr lang="es-CO" dirty="0" smtClean="0"/>
            </a:br>
            <a:r>
              <a:rPr lang="es-CO" dirty="0" smtClean="0"/>
              <a:t>Armenia</a:t>
            </a:r>
            <a:br>
              <a:rPr lang="es-CO" dirty="0" smtClean="0"/>
            </a:br>
            <a:r>
              <a:rPr lang="es-CO" dirty="0"/>
              <a:t>Abril - junio 2018</a:t>
            </a: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6103778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39725" y="1600200"/>
            <a:ext cx="8466138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79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 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RAMA DE ACTIVIDAD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6 Conector recto"/>
          <p:cNvCxnSpPr/>
          <p:nvPr/>
        </p:nvCxnSpPr>
        <p:spPr>
          <a:xfrm>
            <a:off x="432464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018829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67545" y="3890541"/>
            <a:ext cx="828092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 smtClean="0">
                <a:latin typeface="Arial Narrow" panose="020B0606020202030204" pitchFamily="34" charset="0"/>
              </a:rPr>
              <a:t>* Otras </a:t>
            </a:r>
            <a:r>
              <a:rPr lang="es-ES" altLang="es-CO" sz="1100" dirty="0">
                <a:latin typeface="Arial Narrow" panose="020B0606020202030204" pitchFamily="34" charset="0"/>
              </a:rPr>
              <a:t>ramas: Agricultura, ganadería, caza, silvicultura y 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pesca; </a:t>
            </a:r>
            <a:r>
              <a:rPr lang="es-ES" altLang="es-CO" sz="1100" dirty="0">
                <a:latin typeface="Arial Narrow" panose="020B0606020202030204" pitchFamily="34" charset="0"/>
              </a:rPr>
              <a:t>explotación de minas y 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canteras; </a:t>
            </a:r>
            <a:r>
              <a:rPr lang="es-ES" altLang="es-CO" sz="1100" dirty="0">
                <a:latin typeface="Arial Narrow" panose="020B0606020202030204" pitchFamily="34" charset="0"/>
              </a:rPr>
              <a:t>suministro de 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electricidad, gas  y agua; </a:t>
            </a:r>
            <a:r>
              <a:rPr lang="es-ES" altLang="es-CO" sz="1100" dirty="0">
                <a:latin typeface="Arial Narrow" panose="020B0606020202030204" pitchFamily="34" charset="0"/>
              </a:rPr>
              <a:t>e intermediación financiera. </a:t>
            </a:r>
            <a:endParaRPr lang="es-ES" altLang="es-CO" sz="1100" dirty="0" smtClean="0">
              <a:latin typeface="Arial Narrow" panose="020B0606020202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Arial Narrow" panose="020B0606020202030204" pitchFamily="34" charset="0"/>
              </a:rPr>
              <a:t>(p.p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.): </a:t>
            </a:r>
            <a:r>
              <a:rPr lang="es-ES" altLang="es-CO" sz="1100" dirty="0">
                <a:latin typeface="Arial Narrow" panose="020B0606020202030204" pitchFamily="34" charset="0"/>
              </a:rPr>
              <a:t>p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untos </a:t>
            </a:r>
            <a:r>
              <a:rPr lang="es-ES" altLang="es-CO" sz="1100" dirty="0">
                <a:latin typeface="Arial Narrow" panose="020B0606020202030204" pitchFamily="34" charset="0"/>
              </a:rPr>
              <a:t>porcentuales.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467544" y="3674518"/>
            <a:ext cx="131278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100" b="1" dirty="0">
                <a:latin typeface="Arial Narrow" panose="020B0606020202030204" pitchFamily="34" charset="0"/>
              </a:rPr>
              <a:t>Fuente:</a:t>
            </a:r>
            <a:r>
              <a:rPr lang="es-CO" altLang="es-CO" sz="1100" dirty="0">
                <a:latin typeface="Arial Narrow" panose="020B0606020202030204" pitchFamily="34" charset="0"/>
              </a:rPr>
              <a:t>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DANE, GEIH.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8226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sz="1600" dirty="0" smtClean="0"/>
              <a:t>Distribución porcentual, variación y contribución a la variación de la población ocupada, según ramas de actividad</a:t>
            </a:r>
            <a:br>
              <a:rPr lang="es-ES" altLang="es-CO" sz="1600" dirty="0" smtClean="0"/>
            </a:br>
            <a:r>
              <a:rPr lang="es-CO" sz="1600" dirty="0"/>
              <a:t>Abril - junio 2018</a:t>
            </a: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02995491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08756" y="1564630"/>
            <a:ext cx="82677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111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2024</TotalTime>
  <Words>337</Words>
  <Application>Microsoft Office PowerPoint</Application>
  <PresentationFormat>Presentación en pantalla (16:9)</PresentationFormat>
  <Paragraphs>50</Paragraphs>
  <Slides>17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Mercado Laboral - GEIH</dc:creator>
  <cp:lastModifiedBy>Diana Smith Lopez Amado</cp:lastModifiedBy>
  <cp:revision>138</cp:revision>
  <cp:lastPrinted>2018-03-20T13:51:12Z</cp:lastPrinted>
  <dcterms:created xsi:type="dcterms:W3CDTF">2017-04-24T19:14:11Z</dcterms:created>
  <dcterms:modified xsi:type="dcterms:W3CDTF">2018-08-03T13:34:53Z</dcterms:modified>
</cp:coreProperties>
</file>