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63" r:id="rId2"/>
    <p:sldId id="264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79" r:id="rId18"/>
  </p:sldIdLst>
  <p:sldSz cx="9144000" cy="5143500" type="screen16x9"/>
  <p:notesSz cx="9144000" cy="6980238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C0240"/>
    <a:srgbClr val="910255"/>
    <a:srgbClr val="850240"/>
    <a:srgbClr val="B6004B"/>
    <a:srgbClr val="B600D9"/>
    <a:srgbClr val="9B0237"/>
    <a:srgbClr val="F60057"/>
    <a:srgbClr val="C000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DA37D80-6434-44D0-A028-1B22A696006F}" styleName="Estilo claro 3 - Acento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Estilo claro 2 - Acent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E3FDE45-AF77-4B5C-9715-49D594BDF05E}" styleName="Estilo claro 1 - Acento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981" autoAdjust="0"/>
    <p:restoredTop sz="94674"/>
  </p:normalViewPr>
  <p:slideViewPr>
    <p:cSldViewPr>
      <p:cViewPr varScale="1">
        <p:scale>
          <a:sx n="89" d="100"/>
          <a:sy n="89" d="100"/>
        </p:scale>
        <p:origin x="-912" y="-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90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90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50D2D7-E5B3-D543-BBC7-25D3A455106D}" type="datetimeFigureOut">
              <a:rPr lang="es-ES" smtClean="0"/>
              <a:t>03/08/2018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6630015"/>
            <a:ext cx="3962400" cy="349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5179484" y="6630015"/>
            <a:ext cx="3962400" cy="349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384F33-4BA7-204E-9538-DE2E2162FE4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3671796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962400" cy="35022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5179484" y="1"/>
            <a:ext cx="3962400" cy="35022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5C8397-4883-451F-926D-257A36EA79C2}" type="datetimeFigureOut">
              <a:rPr lang="es-CO" smtClean="0"/>
              <a:t>03/08/2018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478088" y="873125"/>
            <a:ext cx="4187825" cy="23558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914400" y="3359239"/>
            <a:ext cx="7315200" cy="274846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6630015"/>
            <a:ext cx="3962400" cy="35022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5179484" y="6630015"/>
            <a:ext cx="3962400" cy="35022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AA175B-92E3-4A28-8C4F-E7B2C6B9F8A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5617362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AA175B-92E3-4A28-8C4F-E7B2C6B9F8AE}" type="slidenum">
              <a:rPr lang="es-CO" smtClean="0"/>
              <a:t>1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907427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47900" y="523875"/>
            <a:ext cx="4648200" cy="2616200"/>
          </a:xfrm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27977594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47900" y="523875"/>
            <a:ext cx="4648200" cy="2616200"/>
          </a:xfrm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25425309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46313" y="523875"/>
            <a:ext cx="4651375" cy="2617788"/>
          </a:xfrm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16755177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5E262EC0-2F77-4E98-A286-45F024A792CB}" type="slidenum">
              <a:rPr lang="es-ES" altLang="es-CO" smtClean="0"/>
              <a:pPr eaLnBrk="1" hangingPunct="1">
                <a:spcBef>
                  <a:spcPct val="0"/>
                </a:spcBef>
              </a:pPr>
              <a:t>9</a:t>
            </a:fld>
            <a:endParaRPr lang="es-ES" altLang="es-CO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49488" y="523875"/>
            <a:ext cx="4649787" cy="2616200"/>
          </a:xfrm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40116818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476DE18-61B1-4038-8199-F2FCB8B71F6A}" type="slidenum">
              <a:rPr lang="es-ES" altLang="es-CO" smtClean="0"/>
              <a:pPr eaLnBrk="1" hangingPunct="1">
                <a:spcBef>
                  <a:spcPct val="0"/>
                </a:spcBef>
              </a:pPr>
              <a:t>11</a:t>
            </a:fld>
            <a:endParaRPr lang="es-ES" altLang="es-CO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49488" y="523875"/>
            <a:ext cx="4649787" cy="2616200"/>
          </a:xfrm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23114776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 txBox="1">
            <a:spLocks noGrp="1" noChangeArrowheads="1"/>
          </p:cNvSpPr>
          <p:nvPr/>
        </p:nvSpPr>
        <p:spPr bwMode="auto">
          <a:xfrm>
            <a:off x="5180285" y="6630015"/>
            <a:ext cx="3961636" cy="349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67E5269-74CE-49E8-8CC7-3CCAF787AF9A}" type="slidenum">
              <a:rPr lang="es-ES" altLang="es-CO"/>
              <a:pPr algn="r" eaLnBrk="1" hangingPunct="1">
                <a:spcBef>
                  <a:spcPct val="0"/>
                </a:spcBef>
              </a:pPr>
              <a:t>13</a:t>
            </a:fld>
            <a:endParaRPr lang="es-ES" altLang="es-CO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49488" y="523875"/>
            <a:ext cx="4649787" cy="2616200"/>
          </a:xfrm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40735841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7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ángulo 17"/>
          <p:cNvSpPr/>
          <p:nvPr userDrawn="1"/>
        </p:nvSpPr>
        <p:spPr>
          <a:xfrm>
            <a:off x="0" y="0"/>
            <a:ext cx="9144000" cy="3939902"/>
          </a:xfrm>
          <a:prstGeom prst="rect">
            <a:avLst/>
          </a:prstGeom>
          <a:solidFill>
            <a:srgbClr val="8C024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28" name="12 Imagen"/>
          <p:cNvPicPr>
            <a:picLocks noChangeAspect="1"/>
          </p:cNvPicPr>
          <p:nvPr userDrawn="1"/>
        </p:nvPicPr>
        <p:blipFill rotWithShape="1">
          <a:blip r:embed="rId2" cstate="print">
            <a:alphaModFix amt="4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7" r="1177" b="2609"/>
          <a:stretch/>
        </p:blipFill>
        <p:spPr>
          <a:xfrm>
            <a:off x="0" y="1"/>
            <a:ext cx="9144000" cy="3949700"/>
          </a:xfrm>
          <a:prstGeom prst="rect">
            <a:avLst/>
          </a:prstGeom>
        </p:spPr>
      </p:pic>
      <p:sp>
        <p:nvSpPr>
          <p:cNvPr id="19" name="object 934"/>
          <p:cNvSpPr txBox="1"/>
          <p:nvPr userDrawn="1"/>
        </p:nvSpPr>
        <p:spPr>
          <a:xfrm>
            <a:off x="323528" y="4659982"/>
            <a:ext cx="2300848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b="0" spc="300" dirty="0">
                <a:solidFill>
                  <a:srgbClr val="4140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www.dane.gov.co</a:t>
            </a:r>
            <a:endParaRPr sz="1200" spc="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" name="12 Imagen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7" t="20800" r="1177" b="26324"/>
          <a:stretch/>
        </p:blipFill>
        <p:spPr>
          <a:xfrm>
            <a:off x="0" y="843558"/>
            <a:ext cx="9144000" cy="2144403"/>
          </a:xfrm>
          <a:prstGeom prst="rect">
            <a:avLst/>
          </a:prstGeom>
        </p:spPr>
      </p:pic>
      <p:pic>
        <p:nvPicPr>
          <p:cNvPr id="21" name="13 Imagen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06878"/>
            <a:ext cx="9144000" cy="141790"/>
          </a:xfrm>
          <a:prstGeom prst="rect">
            <a:avLst/>
          </a:prstGeom>
        </p:spPr>
      </p:pic>
      <p:sp>
        <p:nvSpPr>
          <p:cNvPr id="3" name="CuadroTexto 2"/>
          <p:cNvSpPr txBox="1"/>
          <p:nvPr userDrawn="1"/>
        </p:nvSpPr>
        <p:spPr>
          <a:xfrm>
            <a:off x="10541000" y="99906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pic>
        <p:nvPicPr>
          <p:cNvPr id="14" name="Imagen 13" descr="Logotipo_DANE-Gobierno_1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4336006"/>
            <a:ext cx="5605532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4798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9 Imagen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01710"/>
            <a:ext cx="9144000" cy="141790"/>
          </a:xfrm>
          <a:prstGeom prst="rect">
            <a:avLst/>
          </a:prstGeom>
        </p:spPr>
      </p:pic>
      <p:pic>
        <p:nvPicPr>
          <p:cNvPr id="49" name="12 Imagen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7" t="20800" r="1177" b="26324"/>
          <a:stretch/>
        </p:blipFill>
        <p:spPr>
          <a:xfrm>
            <a:off x="0" y="1419622"/>
            <a:ext cx="9144000" cy="2144403"/>
          </a:xfrm>
          <a:prstGeom prst="rect">
            <a:avLst/>
          </a:prstGeom>
        </p:spPr>
      </p:pic>
      <p:pic>
        <p:nvPicPr>
          <p:cNvPr id="20" name="Imagen 19" descr="Logotipo_DANE-Gobierno_1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4011910"/>
            <a:ext cx="5605532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98313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11 Imagen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01710"/>
            <a:ext cx="9144000" cy="141790"/>
          </a:xfrm>
          <a:prstGeom prst="rect">
            <a:avLst/>
          </a:prstGeom>
        </p:spPr>
      </p:pic>
      <p:pic>
        <p:nvPicPr>
          <p:cNvPr id="6" name="8 Imagen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31" b="56149"/>
          <a:stretch/>
        </p:blipFill>
        <p:spPr>
          <a:xfrm>
            <a:off x="0" y="2"/>
            <a:ext cx="9144000" cy="938212"/>
          </a:xfrm>
          <a:prstGeom prst="rect">
            <a:avLst/>
          </a:prstGeom>
        </p:spPr>
      </p:pic>
      <p:grpSp>
        <p:nvGrpSpPr>
          <p:cNvPr id="2" name="Agrupar 1"/>
          <p:cNvGrpSpPr/>
          <p:nvPr userDrawn="1"/>
        </p:nvGrpSpPr>
        <p:grpSpPr>
          <a:xfrm>
            <a:off x="6585423" y="1"/>
            <a:ext cx="2558577" cy="899999"/>
            <a:chOff x="6477423" y="0"/>
            <a:chExt cx="2666577" cy="967036"/>
          </a:xfrm>
        </p:grpSpPr>
        <p:pic>
          <p:nvPicPr>
            <p:cNvPr id="7" name="9 Imagen"/>
            <p:cNvPicPr>
              <a:picLocks noChangeAspect="1"/>
            </p:cNvPicPr>
            <p:nvPr userDrawn="1"/>
          </p:nvPicPr>
          <p:blipFill rotWithShape="1">
            <a:blip r:embed="rId4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439" r="5369"/>
            <a:stretch/>
          </p:blipFill>
          <p:spPr>
            <a:xfrm>
              <a:off x="6477423" y="0"/>
              <a:ext cx="2666577" cy="967036"/>
            </a:xfrm>
            <a:prstGeom prst="rect">
              <a:avLst/>
            </a:prstGeom>
          </p:spPr>
        </p:pic>
        <p:pic>
          <p:nvPicPr>
            <p:cNvPr id="8" name="Imagen 7" descr="logo-dane.png"/>
            <p:cNvPicPr>
              <a:picLocks noChangeAspect="1"/>
            </p:cNvPicPr>
            <p:nvPr userDrawn="1"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38" r="2648"/>
            <a:stretch/>
          </p:blipFill>
          <p:spPr>
            <a:xfrm>
              <a:off x="6851861" y="102940"/>
              <a:ext cx="1917700" cy="558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498085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12 Imagen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248" b="60210"/>
          <a:stretch/>
        </p:blipFill>
        <p:spPr>
          <a:xfrm>
            <a:off x="0" y="1"/>
            <a:ext cx="9144000" cy="609599"/>
          </a:xfrm>
          <a:prstGeom prst="rect">
            <a:avLst/>
          </a:prstGeom>
        </p:spPr>
      </p:pic>
      <p:pic>
        <p:nvPicPr>
          <p:cNvPr id="14" name="13 Imagen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949" b="40215"/>
          <a:stretch/>
        </p:blipFill>
        <p:spPr>
          <a:xfrm>
            <a:off x="0" y="4443959"/>
            <a:ext cx="9144000" cy="699542"/>
          </a:xfrm>
          <a:prstGeom prst="rect">
            <a:avLst/>
          </a:prstGeom>
        </p:spPr>
      </p:pic>
      <p:grpSp>
        <p:nvGrpSpPr>
          <p:cNvPr id="10" name="Agrupar 9"/>
          <p:cNvGrpSpPr>
            <a:grpSpLocks noChangeAspect="1"/>
          </p:cNvGrpSpPr>
          <p:nvPr userDrawn="1"/>
        </p:nvGrpSpPr>
        <p:grpSpPr>
          <a:xfrm>
            <a:off x="1547664" y="3723878"/>
            <a:ext cx="6004333" cy="360000"/>
            <a:chOff x="1117433" y="4155926"/>
            <a:chExt cx="6169252" cy="369888"/>
          </a:xfrm>
        </p:grpSpPr>
        <p:pic>
          <p:nvPicPr>
            <p:cNvPr id="11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81" t="19898" r="82423" b="37769"/>
            <a:stretch/>
          </p:blipFill>
          <p:spPr>
            <a:xfrm>
              <a:off x="1117433" y="4155926"/>
              <a:ext cx="593124" cy="369888"/>
            </a:xfrm>
            <a:prstGeom prst="rect">
              <a:avLst/>
            </a:prstGeom>
          </p:spPr>
        </p:pic>
        <p:pic>
          <p:nvPicPr>
            <p:cNvPr id="12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72" t="64603" r="81369" b="10703"/>
            <a:stretch/>
          </p:blipFill>
          <p:spPr>
            <a:xfrm>
              <a:off x="1559575" y="4295742"/>
              <a:ext cx="871892" cy="215768"/>
            </a:xfrm>
            <a:prstGeom prst="rect">
              <a:avLst/>
            </a:prstGeom>
          </p:spPr>
        </p:pic>
        <p:pic>
          <p:nvPicPr>
            <p:cNvPr id="15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974" t="19898" r="62830" b="37769"/>
            <a:stretch/>
          </p:blipFill>
          <p:spPr>
            <a:xfrm>
              <a:off x="2736406" y="4155926"/>
              <a:ext cx="593124" cy="369888"/>
            </a:xfrm>
            <a:prstGeom prst="rect">
              <a:avLst/>
            </a:prstGeom>
          </p:spPr>
        </p:pic>
        <p:pic>
          <p:nvPicPr>
            <p:cNvPr id="19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308" t="65198" r="61559" b="10703"/>
            <a:stretch/>
          </p:blipFill>
          <p:spPr>
            <a:xfrm>
              <a:off x="3178547" y="4300943"/>
              <a:ext cx="907557" cy="210566"/>
            </a:xfrm>
            <a:prstGeom prst="rect">
              <a:avLst/>
            </a:prstGeom>
          </p:spPr>
        </p:pic>
        <p:pic>
          <p:nvPicPr>
            <p:cNvPr id="20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903" t="19898" r="42901" b="37769"/>
            <a:stretch/>
          </p:blipFill>
          <p:spPr>
            <a:xfrm>
              <a:off x="4416152" y="4155926"/>
              <a:ext cx="593124" cy="369888"/>
            </a:xfrm>
            <a:prstGeom prst="rect">
              <a:avLst/>
            </a:prstGeom>
          </p:spPr>
        </p:pic>
        <p:pic>
          <p:nvPicPr>
            <p:cNvPr id="21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474" t="64603" r="41067" b="10703"/>
            <a:stretch/>
          </p:blipFill>
          <p:spPr>
            <a:xfrm>
              <a:off x="4860032" y="4295742"/>
              <a:ext cx="871892" cy="215768"/>
            </a:xfrm>
            <a:prstGeom prst="rect">
              <a:avLst/>
            </a:prstGeom>
          </p:spPr>
        </p:pic>
        <p:pic>
          <p:nvPicPr>
            <p:cNvPr id="22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981" t="19898" r="22823" b="37769"/>
            <a:stretch/>
          </p:blipFill>
          <p:spPr>
            <a:xfrm>
              <a:off x="5970913" y="4155926"/>
              <a:ext cx="593124" cy="369888"/>
            </a:xfrm>
            <a:prstGeom prst="rect">
              <a:avLst/>
            </a:prstGeom>
          </p:spPr>
        </p:pic>
        <p:pic>
          <p:nvPicPr>
            <p:cNvPr id="23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369" t="64603" r="21172" b="10703"/>
            <a:stretch/>
          </p:blipFill>
          <p:spPr>
            <a:xfrm>
              <a:off x="6414793" y="4295742"/>
              <a:ext cx="871892" cy="215768"/>
            </a:xfrm>
            <a:prstGeom prst="rect">
              <a:avLst/>
            </a:prstGeom>
          </p:spPr>
        </p:pic>
      </p:grpSp>
      <p:pic>
        <p:nvPicPr>
          <p:cNvPr id="3" name="Imagen 2" descr="Logotipo_DANE-Gobierno_2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0930" y="1059818"/>
            <a:ext cx="6043398" cy="2087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05927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7791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 txBox="1"/>
          <p:nvPr/>
        </p:nvSpPr>
        <p:spPr>
          <a:xfrm>
            <a:off x="6084168" y="3189625"/>
            <a:ext cx="2595880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 algn="r">
              <a:defRPr sz="1800">
                <a:solidFill>
                  <a:srgbClr val="000000"/>
                </a:solidFill>
              </a:defRPr>
            </a:pPr>
            <a:r>
              <a:rPr lang="es-CO" sz="16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Agosto, 2018</a:t>
            </a:r>
          </a:p>
        </p:txBody>
      </p:sp>
      <p:sp>
        <p:nvSpPr>
          <p:cNvPr id="10" name="9 Rectángulo"/>
          <p:cNvSpPr/>
          <p:nvPr/>
        </p:nvSpPr>
        <p:spPr>
          <a:xfrm>
            <a:off x="323528" y="3219822"/>
            <a:ext cx="308544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9215">
              <a:spcBef>
                <a:spcPts val="2940"/>
              </a:spcBef>
            </a:pPr>
            <a:r>
              <a:rPr lang="es-MX" sz="1600" spc="7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Bogotá D.C., Colombia</a:t>
            </a:r>
            <a:endParaRPr lang="es-MX" sz="16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611560" y="1029385"/>
            <a:ext cx="8208912" cy="588140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ctr"/>
            <a:r>
              <a:rPr lang="es-CO" sz="34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MERCADO LABORAL</a:t>
            </a:r>
            <a:endParaRPr lang="es-CO" sz="36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12" name="11 Conector recto"/>
          <p:cNvCxnSpPr/>
          <p:nvPr/>
        </p:nvCxnSpPr>
        <p:spPr>
          <a:xfrm>
            <a:off x="467544" y="1707654"/>
            <a:ext cx="835292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12 Rectángulo"/>
          <p:cNvSpPr/>
          <p:nvPr/>
        </p:nvSpPr>
        <p:spPr>
          <a:xfrm>
            <a:off x="611560" y="1749465"/>
            <a:ext cx="820891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SANTA MARTA</a:t>
            </a:r>
            <a:endParaRPr lang="es-MX" sz="280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4799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3"/>
          <p:cNvSpPr>
            <a:spLocks/>
          </p:cNvSpPr>
          <p:nvPr/>
        </p:nvSpPr>
        <p:spPr bwMode="auto">
          <a:xfrm>
            <a:off x="611188" y="1635646"/>
            <a:ext cx="82089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algn="r">
              <a:defRPr/>
            </a:pPr>
            <a:r>
              <a:rPr lang="es-CO" altLang="es-CO" sz="2800" b="1" dirty="0">
                <a:solidFill>
                  <a:srgbClr val="FFFFFF"/>
                </a:solidFill>
                <a:latin typeface="+mj-lt"/>
              </a:rPr>
              <a:t>COMPORTAMIENTO DEL MERCADO LABORAL</a:t>
            </a:r>
            <a:endParaRPr lang="es-ES" altLang="es-CO" sz="2800" b="1" dirty="0">
              <a:solidFill>
                <a:srgbClr val="FFFFFF"/>
              </a:solidFill>
              <a:latin typeface="+mj-lt"/>
              <a:sym typeface="Calibri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899864" y="2139702"/>
            <a:ext cx="78486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16" name="6 Rectángulo"/>
          <p:cNvSpPr>
            <a:spLocks noChangeArrowheads="1"/>
          </p:cNvSpPr>
          <p:nvPr/>
        </p:nvSpPr>
        <p:spPr bwMode="auto">
          <a:xfrm>
            <a:off x="755972" y="2211710"/>
            <a:ext cx="8064500" cy="1034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4291" tIns="32146" rIns="64291" bIns="3214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>
              <a:spcAft>
                <a:spcPts val="600"/>
              </a:spcAft>
            </a:pPr>
            <a:r>
              <a:rPr lang="es-CO" altLang="es-CO" b="1" dirty="0">
                <a:solidFill>
                  <a:srgbClr val="FFFFFF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POBLACIÓN OCUPADA </a:t>
            </a:r>
            <a:r>
              <a:rPr lang="es-CO" altLang="es-CO" b="1" dirty="0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SEGÚN POSICIÓN OCUPACIONAL</a:t>
            </a:r>
            <a:endParaRPr lang="es-CO" altLang="es-CO" b="1" dirty="0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  <a:p>
            <a:pPr algn="r" eaLnBrk="1" hangingPunct="1"/>
            <a:r>
              <a:rPr lang="es-CO" altLang="es-CO" sz="2000" b="1" dirty="0" smtClean="0">
                <a:solidFill>
                  <a:schemeClr val="bg1"/>
                </a:solidFill>
                <a:latin typeface="Open Sans" pitchFamily="34" charset="0"/>
                <a:cs typeface="Open Sans" pitchFamily="34" charset="0"/>
                <a:sym typeface="Calibri" pitchFamily="34" charset="0"/>
              </a:rPr>
              <a:t>TRIMESTRE</a:t>
            </a:r>
            <a:endParaRPr lang="es-CO" altLang="es-CO" sz="2000" b="1" dirty="0">
              <a:solidFill>
                <a:schemeClr val="bg1"/>
              </a:solidFill>
              <a:latin typeface="Open Sans" pitchFamily="34" charset="0"/>
              <a:cs typeface="Open Sans" pitchFamily="34" charset="0"/>
              <a:sym typeface="Calibri" pitchFamily="34" charset="0"/>
            </a:endParaRPr>
          </a:p>
          <a:p>
            <a:pPr algn="r" eaLnBrk="1" hangingPunct="1"/>
            <a:r>
              <a:rPr lang="es-ES" altLang="es-CO" sz="2000" b="1" dirty="0" smtClean="0">
                <a:solidFill>
                  <a:srgbClr val="FFFFFF"/>
                </a:solidFill>
                <a:latin typeface="Open Sans" pitchFamily="34" charset="0"/>
                <a:cs typeface="Open Sans" pitchFamily="34" charset="0"/>
              </a:rPr>
              <a:t>ABRIL - JUNIO 2018</a:t>
            </a:r>
            <a:endParaRPr lang="es-ES" altLang="es-CO" sz="2000" b="1" dirty="0">
              <a:solidFill>
                <a:schemeClr val="bg1"/>
              </a:solidFill>
              <a:latin typeface="Open Sans" pitchFamily="34" charset="0"/>
              <a:cs typeface="Open Sans" pitchFamily="34" charset="0"/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57350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685800" y="533400"/>
            <a:ext cx="77724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en-US" altLang="es-CO" sz="2400">
              <a:solidFill>
                <a:srgbClr val="FF0066"/>
              </a:solidFill>
              <a:latin typeface="Times New Roman" pitchFamily="18" charset="0"/>
              <a:sym typeface="Calibri" pitchFamily="34" charset="0"/>
            </a:endParaRPr>
          </a:p>
        </p:txBody>
      </p:sp>
      <p:sp>
        <p:nvSpPr>
          <p:cNvPr id="16387" name="Text Box 4"/>
          <p:cNvSpPr txBox="1">
            <a:spLocks noChangeArrowheads="1"/>
          </p:cNvSpPr>
          <p:nvPr/>
        </p:nvSpPr>
        <p:spPr bwMode="auto">
          <a:xfrm>
            <a:off x="1022060" y="4572000"/>
            <a:ext cx="184731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en-US" altLang="es-CO" sz="2200" b="1">
              <a:sym typeface="Calibri" pitchFamily="34" charset="0"/>
            </a:endParaRPr>
          </a:p>
        </p:txBody>
      </p:sp>
      <p:sp>
        <p:nvSpPr>
          <p:cNvPr id="16388" name="8 CuadroTexto"/>
          <p:cNvSpPr txBox="1">
            <a:spLocks noChangeArrowheads="1"/>
          </p:cNvSpPr>
          <p:nvPr/>
        </p:nvSpPr>
        <p:spPr bwMode="auto">
          <a:xfrm>
            <a:off x="336616" y="3507854"/>
            <a:ext cx="1370889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altLang="es-CO" sz="1100" b="1" dirty="0">
                <a:sym typeface="Calibri" pitchFamily="34" charset="0"/>
              </a:rPr>
              <a:t>Fuente: </a:t>
            </a:r>
            <a:r>
              <a:rPr lang="es-CO" altLang="es-CO" sz="1100" dirty="0" smtClean="0">
                <a:sym typeface="Calibri" pitchFamily="34" charset="0"/>
              </a:rPr>
              <a:t>DANE, </a:t>
            </a:r>
            <a:r>
              <a:rPr lang="es-CO" altLang="es-CO" sz="1100" dirty="0">
                <a:sym typeface="Calibri" pitchFamily="34" charset="0"/>
              </a:rPr>
              <a:t>GEIH </a:t>
            </a:r>
            <a:endParaRPr lang="es-ES" altLang="es-CO" sz="1100" dirty="0">
              <a:sym typeface="Calibri" pitchFamily="34" charset="0"/>
            </a:endParaRPr>
          </a:p>
        </p:txBody>
      </p:sp>
      <p:sp>
        <p:nvSpPr>
          <p:cNvPr id="16389" name="Text Box 6"/>
          <p:cNvSpPr txBox="1">
            <a:spLocks noChangeArrowheads="1"/>
          </p:cNvSpPr>
          <p:nvPr/>
        </p:nvSpPr>
        <p:spPr bwMode="auto">
          <a:xfrm>
            <a:off x="250825" y="3867894"/>
            <a:ext cx="84963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altLang="es-CO" sz="1200" dirty="0" smtClean="0"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° Otras posiciones : </a:t>
            </a:r>
            <a:r>
              <a:rPr lang="es-ES" altLang="es-CO" sz="1200" dirty="0"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Obrero, empleado del gobierno; Empleado doméstico; Patrón o empleador; Trabajador familiar sin remuneración; Trabajadores sin remuneración en empresas de otros hogares; Jornalero o Peón y otro</a:t>
            </a:r>
            <a:r>
              <a:rPr lang="es-ES" altLang="es-CO" sz="1200" dirty="0" smtClean="0"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.</a:t>
            </a:r>
          </a:p>
          <a:p>
            <a:pPr eaLnBrk="1" hangingPunct="1">
              <a:spcBef>
                <a:spcPct val="50000"/>
              </a:spcBef>
            </a:pPr>
            <a:r>
              <a:rPr lang="es-CO" altLang="es-CO" sz="1200" dirty="0">
                <a:latin typeface="Arial" panose="020B0604020202020204" pitchFamily="34" charset="0"/>
                <a:cs typeface="Arial" panose="020B0604020202020204" pitchFamily="34" charset="0"/>
              </a:rPr>
              <a:t>(p.p.): puntos porcentuales</a:t>
            </a:r>
            <a:r>
              <a:rPr lang="es-CO" altLang="es-CO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ES" altLang="es-CO" sz="1200" dirty="0">
              <a:latin typeface="Arial" panose="020B0604020202020204" pitchFamily="34" charset="0"/>
              <a:cs typeface="Arial" panose="020B0604020202020204" pitchFamily="34" charset="0"/>
              <a:sym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349237763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95288" y="1779662"/>
            <a:ext cx="8204200" cy="1666007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-36512" y="-56689"/>
            <a:ext cx="626469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s-ES" altLang="es-CO" sz="1800" b="1" dirty="0">
                <a:solidFill>
                  <a:schemeClr val="bg1"/>
                </a:solidFill>
                <a:latin typeface="+mj-lt"/>
              </a:rPr>
              <a:t>Distribución </a:t>
            </a:r>
            <a:r>
              <a:rPr lang="es-ES" altLang="es-CO" sz="1800" b="1" dirty="0" smtClean="0">
                <a:solidFill>
                  <a:schemeClr val="bg1"/>
                </a:solidFill>
                <a:latin typeface="+mj-lt"/>
              </a:rPr>
              <a:t>porcentual, variación y contribución a la variación </a:t>
            </a:r>
            <a:r>
              <a:rPr lang="es-ES" altLang="es-CO" sz="1800" b="1" dirty="0">
                <a:solidFill>
                  <a:schemeClr val="bg1"/>
                </a:solidFill>
                <a:latin typeface="+mj-lt"/>
              </a:rPr>
              <a:t>de la población ocupada, según posición </a:t>
            </a:r>
            <a:r>
              <a:rPr lang="es-ES" altLang="es-CO" sz="1800" b="1" dirty="0" smtClean="0">
                <a:solidFill>
                  <a:schemeClr val="bg1"/>
                </a:solidFill>
                <a:latin typeface="+mj-lt"/>
              </a:rPr>
              <a:t>ocupacional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es-ES" sz="1800" b="1" dirty="0" smtClean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Abril - junio 2018</a:t>
            </a:r>
            <a:endParaRPr lang="es-ES" altLang="es-CO" sz="18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38081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3"/>
          <p:cNvSpPr>
            <a:spLocks/>
          </p:cNvSpPr>
          <p:nvPr/>
        </p:nvSpPr>
        <p:spPr bwMode="auto">
          <a:xfrm>
            <a:off x="611188" y="1635646"/>
            <a:ext cx="82089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algn="r">
              <a:defRPr/>
            </a:pPr>
            <a:r>
              <a:rPr lang="es-CO" altLang="es-CO" sz="2800" b="1" dirty="0">
                <a:solidFill>
                  <a:srgbClr val="FFFFFF"/>
                </a:solidFill>
                <a:latin typeface="+mj-lt"/>
              </a:rPr>
              <a:t>COMPORTAMIENTO DEL MERCADO LABORAL</a:t>
            </a:r>
            <a:endParaRPr lang="es-ES" altLang="es-CO" sz="2800" b="1" dirty="0">
              <a:solidFill>
                <a:srgbClr val="FFFFFF"/>
              </a:solidFill>
              <a:latin typeface="+mj-lt"/>
              <a:sym typeface="Calibri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899864" y="2139702"/>
            <a:ext cx="78486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16" name="6 Rectángulo"/>
          <p:cNvSpPr>
            <a:spLocks noChangeArrowheads="1"/>
          </p:cNvSpPr>
          <p:nvPr/>
        </p:nvSpPr>
        <p:spPr bwMode="auto">
          <a:xfrm>
            <a:off x="755972" y="2211710"/>
            <a:ext cx="8064500" cy="1065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4291" tIns="32146" rIns="64291" bIns="3214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>
              <a:spcAft>
                <a:spcPts val="600"/>
              </a:spcAft>
            </a:pPr>
            <a:r>
              <a:rPr lang="es-CO" altLang="es-CO" sz="2000" b="1" dirty="0">
                <a:solidFill>
                  <a:srgbClr val="FFFFFF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POBLACIÓN </a:t>
            </a:r>
            <a:r>
              <a:rPr lang="es-CO" altLang="es-CO" sz="2000" b="1" dirty="0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INACTIVA SEGÚN TIPO DE INACTIVIDAD</a:t>
            </a:r>
            <a:endParaRPr lang="es-CO" altLang="es-CO" sz="2000" b="1" dirty="0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  <a:p>
            <a:pPr algn="r" eaLnBrk="1" hangingPunct="1"/>
            <a:r>
              <a:rPr lang="es-CO" altLang="es-CO" sz="2000" b="1" dirty="0" smtClean="0">
                <a:solidFill>
                  <a:schemeClr val="bg1"/>
                </a:solidFill>
                <a:latin typeface="Open Sans" pitchFamily="34" charset="0"/>
                <a:cs typeface="Open Sans" pitchFamily="34" charset="0"/>
                <a:sym typeface="Calibri" pitchFamily="34" charset="0"/>
              </a:rPr>
              <a:t>TRIMESTRE</a:t>
            </a:r>
            <a:endParaRPr lang="es-CO" altLang="es-CO" sz="2000" b="1" dirty="0">
              <a:solidFill>
                <a:schemeClr val="bg1"/>
              </a:solidFill>
              <a:latin typeface="Open Sans" pitchFamily="34" charset="0"/>
              <a:cs typeface="Open Sans" pitchFamily="34" charset="0"/>
              <a:sym typeface="Calibri" pitchFamily="34" charset="0"/>
            </a:endParaRPr>
          </a:p>
          <a:p>
            <a:pPr algn="r" eaLnBrk="1" hangingPunct="1"/>
            <a:r>
              <a:rPr lang="es-ES" altLang="es-CO" sz="2000" b="1" dirty="0" smtClean="0">
                <a:solidFill>
                  <a:srgbClr val="FFFFFF"/>
                </a:solidFill>
                <a:latin typeface="Open Sans" pitchFamily="34" charset="0"/>
                <a:cs typeface="Open Sans" pitchFamily="34" charset="0"/>
              </a:rPr>
              <a:t>ABRIL - JUNIO 2018</a:t>
            </a:r>
            <a:endParaRPr lang="es-ES" altLang="es-CO" sz="2000" b="1" dirty="0">
              <a:solidFill>
                <a:schemeClr val="bg1"/>
              </a:solidFill>
              <a:latin typeface="Open Sans" pitchFamily="34" charset="0"/>
              <a:cs typeface="Open Sans" pitchFamily="34" charset="0"/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828306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685800" y="533400"/>
            <a:ext cx="77724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en-US" altLang="es-CO" sz="2400">
              <a:solidFill>
                <a:srgbClr val="FF0066"/>
              </a:solidFill>
              <a:latin typeface="Times New Roman" pitchFamily="18" charset="0"/>
              <a:sym typeface="Calibri" pitchFamily="34" charset="0"/>
            </a:endParaRPr>
          </a:p>
        </p:txBody>
      </p:sp>
      <p:sp>
        <p:nvSpPr>
          <p:cNvPr id="18435" name="Text Box 4"/>
          <p:cNvSpPr txBox="1">
            <a:spLocks noChangeArrowheads="1"/>
          </p:cNvSpPr>
          <p:nvPr/>
        </p:nvSpPr>
        <p:spPr bwMode="auto">
          <a:xfrm>
            <a:off x="304865" y="4414360"/>
            <a:ext cx="812434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sz="1100" b="1" dirty="0"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Nota: </a:t>
            </a:r>
            <a:r>
              <a:rPr lang="es-ES" altLang="es-CO" sz="1100" dirty="0"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La categoría “otros” incluye a incapacitado permanente para trabajar, rentista, pensionado, jubilado, personas que no les</a:t>
            </a:r>
          </a:p>
          <a:p>
            <a:pPr eaLnBrk="1" hangingPunct="1"/>
            <a:r>
              <a:rPr lang="es-ES" altLang="es-CO" sz="1100" dirty="0"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llama la atención o creen que no vale la pena trabajar</a:t>
            </a:r>
          </a:p>
        </p:txBody>
      </p:sp>
      <p:sp>
        <p:nvSpPr>
          <p:cNvPr id="18436" name="6 CuadroTexto"/>
          <p:cNvSpPr txBox="1">
            <a:spLocks noChangeArrowheads="1"/>
          </p:cNvSpPr>
          <p:nvPr/>
        </p:nvSpPr>
        <p:spPr bwMode="auto">
          <a:xfrm>
            <a:off x="441182" y="4083918"/>
            <a:ext cx="1587294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altLang="es-CO" sz="1100" b="1" dirty="0"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Fuente: </a:t>
            </a:r>
            <a:r>
              <a:rPr lang="es-CO" altLang="es-CO" sz="1100" dirty="0" smtClean="0"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DANE, GEIH </a:t>
            </a:r>
            <a:endParaRPr lang="es-ES" altLang="es-CO" sz="1100" dirty="0">
              <a:latin typeface="Arial" panose="020B0604020202020204" pitchFamily="34" charset="0"/>
              <a:cs typeface="Arial" panose="020B0604020202020204" pitchFamily="34" charset="0"/>
              <a:sym typeface="Calibri" pitchFamily="34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30163" y="51470"/>
            <a:ext cx="579596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s-ES" altLang="es-CO" sz="1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Distribución porcentual y variación de la población inactiva</a:t>
            </a:r>
            <a:r>
              <a:rPr lang="es-ES" altLang="es-CO" sz="1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según </a:t>
            </a:r>
            <a:r>
              <a:rPr lang="es-ES" altLang="es-CO" sz="1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tipo de </a:t>
            </a:r>
            <a:r>
              <a:rPr lang="es-ES" altLang="es-CO" sz="1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actividad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es-ES" altLang="es-CO" sz="1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Abril - junio 2018</a:t>
            </a:r>
            <a:endParaRPr lang="es-ES" altLang="es-CO" sz="1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892269832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00038" y="1223963"/>
            <a:ext cx="7962900" cy="278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6482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5 CuadroTexto"/>
          <p:cNvSpPr txBox="1">
            <a:spLocks noChangeArrowheads="1"/>
          </p:cNvSpPr>
          <p:nvPr/>
        </p:nvSpPr>
        <p:spPr bwMode="auto">
          <a:xfrm>
            <a:off x="1504828" y="4245769"/>
            <a:ext cx="163378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altLang="es-CO" sz="1100" b="1" dirty="0"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Fuente:</a:t>
            </a:r>
            <a:r>
              <a:rPr lang="es-CO" altLang="es-CO" sz="1100" dirty="0"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 </a:t>
            </a:r>
            <a:r>
              <a:rPr lang="es-CO" altLang="es-CO" sz="1100" dirty="0" smtClean="0"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DANE, GEIH </a:t>
            </a:r>
            <a:endParaRPr lang="es-ES" altLang="es-CO" sz="1100" dirty="0">
              <a:latin typeface="Arial" panose="020B0604020202020204" pitchFamily="34" charset="0"/>
              <a:cs typeface="Arial" panose="020B0604020202020204" pitchFamily="34" charset="0"/>
              <a:sym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77719520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01764" y="1275160"/>
            <a:ext cx="6338887" cy="2907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0" y="58341"/>
            <a:ext cx="58674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buFont typeface="Arial" charset="0"/>
              <a:buNone/>
              <a:defRPr/>
            </a:pPr>
            <a:r>
              <a:rPr lang="es-CO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Proporción del empleo informal en la población ocupada</a:t>
            </a:r>
          </a:p>
          <a:p>
            <a:pPr>
              <a:spcBef>
                <a:spcPts val="0"/>
              </a:spcBef>
              <a:buFont typeface="Arial" charset="0"/>
              <a:buNone/>
              <a:defRPr/>
            </a:pPr>
            <a:r>
              <a:rPr lang="es-CO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Santa Marta</a:t>
            </a:r>
            <a:endParaRPr lang="es-CO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buNone/>
              <a:defRPr/>
            </a:pPr>
            <a:r>
              <a:rPr lang="es-ES" sz="1600" b="1" dirty="0" smtClean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Abril - junio (2017 – </a:t>
            </a:r>
            <a:r>
              <a:rPr lang="es-CO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2018)</a:t>
            </a:r>
            <a:endParaRPr lang="es-CO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6606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4 CuadroTexto"/>
          <p:cNvSpPr txBox="1">
            <a:spLocks noChangeArrowheads="1"/>
          </p:cNvSpPr>
          <p:nvPr/>
        </p:nvSpPr>
        <p:spPr bwMode="auto">
          <a:xfrm>
            <a:off x="1476375" y="735806"/>
            <a:ext cx="7143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es-CO" altLang="es-CO">
              <a:sym typeface="Calibri" pitchFamily="34" charset="0"/>
            </a:endParaRPr>
          </a:p>
        </p:txBody>
      </p:sp>
      <p:pic>
        <p:nvPicPr>
          <p:cNvPr id="3" name="2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605035717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9351" y="1168004"/>
            <a:ext cx="7040563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554735613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193800" y="2986088"/>
            <a:ext cx="6745288" cy="1601787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>
            <a:spLocks noChangeArrowheads="1"/>
          </p:cNvSpPr>
          <p:nvPr/>
        </p:nvSpPr>
        <p:spPr bwMode="auto">
          <a:xfrm>
            <a:off x="28574" y="51470"/>
            <a:ext cx="641563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s-ES" altLang="es-CO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Límites de confianza y error relativo de la población de la fuerza </a:t>
            </a:r>
            <a:r>
              <a:rPr lang="es-ES" altLang="es-CO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trabajo </a:t>
            </a:r>
            <a:r>
              <a:rPr lang="es-ES" altLang="es-CO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 indicadores de mercado laboral</a:t>
            </a:r>
          </a:p>
          <a:p>
            <a:pPr eaLnBrk="1" hangingPunct="1">
              <a:defRPr/>
            </a:pPr>
            <a:r>
              <a:rPr lang="es-ES" altLang="es-CO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Santa Marta</a:t>
            </a:r>
            <a:endParaRPr lang="es-CO" altLang="es-CO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8585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4 CuadroTexto"/>
          <p:cNvSpPr txBox="1">
            <a:spLocks noChangeArrowheads="1"/>
          </p:cNvSpPr>
          <p:nvPr/>
        </p:nvSpPr>
        <p:spPr bwMode="auto">
          <a:xfrm>
            <a:off x="1189710" y="4299348"/>
            <a:ext cx="163378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altLang="es-CO" sz="1100" b="1" dirty="0"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Fuente</a:t>
            </a:r>
            <a:r>
              <a:rPr lang="es-CO" altLang="es-CO" sz="1100" b="1"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:</a:t>
            </a:r>
            <a:r>
              <a:rPr lang="es-CO" altLang="es-CO" sz="1100"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 </a:t>
            </a:r>
            <a:r>
              <a:rPr lang="es-CO" altLang="es-CO" sz="1100" smtClean="0"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DANE, </a:t>
            </a:r>
            <a:r>
              <a:rPr lang="es-CO" altLang="es-CO" sz="1100" dirty="0"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GEIH </a:t>
            </a:r>
            <a:endParaRPr lang="es-ES" altLang="es-CO" sz="1100" dirty="0">
              <a:latin typeface="Arial" panose="020B0604020202020204" pitchFamily="34" charset="0"/>
              <a:cs typeface="Arial" panose="020B0604020202020204" pitchFamily="34" charset="0"/>
              <a:sym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052426747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89013" y="1168400"/>
            <a:ext cx="7305675" cy="3167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-36513" y="42863"/>
            <a:ext cx="5976938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" altLang="es-CO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Tasa global de participación, ocupación y desempleo</a:t>
            </a:r>
          </a:p>
          <a:p>
            <a:pPr>
              <a:defRPr/>
            </a:pPr>
            <a:r>
              <a:rPr lang="es-ES" altLang="es-CO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Magdalena</a:t>
            </a:r>
          </a:p>
          <a:p>
            <a:pPr>
              <a:defRPr/>
            </a:pPr>
            <a:r>
              <a:rPr lang="es-ES" altLang="es-CO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Anual</a:t>
            </a:r>
            <a:endParaRPr lang="es-ES" altLang="es-CO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s-ES" altLang="es-CO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2008 - </a:t>
            </a:r>
            <a:r>
              <a:rPr lang="es-ES" altLang="es-CO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2017</a:t>
            </a:r>
            <a:endParaRPr lang="es-CO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8130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181116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/>
          </p:cNvSpPr>
          <p:nvPr/>
        </p:nvSpPr>
        <p:spPr bwMode="auto">
          <a:xfrm>
            <a:off x="979489" y="1851670"/>
            <a:ext cx="7769225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r>
              <a:rPr lang="es-ES" altLang="es-CO" sz="30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INDICADORES DEL MERCADO LABORAL</a:t>
            </a:r>
          </a:p>
        </p:txBody>
      </p:sp>
      <p:sp>
        <p:nvSpPr>
          <p:cNvPr id="7171" name="Rectangle 3"/>
          <p:cNvSpPr>
            <a:spLocks/>
          </p:cNvSpPr>
          <p:nvPr/>
        </p:nvSpPr>
        <p:spPr bwMode="auto">
          <a:xfrm>
            <a:off x="1979613" y="2459672"/>
            <a:ext cx="669607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r>
              <a:rPr lang="es-ES" altLang="es-CO" sz="2000" b="1" dirty="0">
                <a:solidFill>
                  <a:srgbClr val="FFFFFF"/>
                </a:solidFill>
                <a:latin typeface="Open Sans" pitchFamily="34" charset="0"/>
                <a:cs typeface="Open Sans" pitchFamily="34" charset="0"/>
                <a:sym typeface="Calibri" pitchFamily="34" charset="0"/>
              </a:rPr>
              <a:t>23 CIUDADES Y ÁREAS METROPOLITANAS</a:t>
            </a:r>
          </a:p>
        </p:txBody>
      </p:sp>
      <p:sp>
        <p:nvSpPr>
          <p:cNvPr id="7172" name="Text Box 3"/>
          <p:cNvSpPr txBox="1">
            <a:spLocks noChangeArrowheads="1"/>
          </p:cNvSpPr>
          <p:nvPr/>
        </p:nvSpPr>
        <p:spPr bwMode="auto">
          <a:xfrm>
            <a:off x="3419476" y="2371095"/>
            <a:ext cx="5256213" cy="1246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rgbClr val="A7A7A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 eaLnBrk="1" hangingPunct="1"/>
            <a:r>
              <a:rPr lang="es-ES" altLang="es-CO" sz="20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TRIMESTRE</a:t>
            </a:r>
            <a:endParaRPr lang="es-ES" altLang="es-CO" sz="20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  <a:sym typeface="Calibri" pitchFamily="34" charset="0"/>
            </a:endParaRPr>
          </a:p>
          <a:p>
            <a:pPr algn="r" eaLnBrk="1" hangingPunct="1"/>
            <a:r>
              <a:rPr lang="es-ES" altLang="es-CO" sz="20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ABRIL - JUNIO 2018</a:t>
            </a:r>
            <a:endParaRPr lang="es-ES" altLang="es-CO" sz="20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6 Conector recto"/>
          <p:cNvCxnSpPr/>
          <p:nvPr/>
        </p:nvCxnSpPr>
        <p:spPr>
          <a:xfrm>
            <a:off x="755650" y="2393454"/>
            <a:ext cx="78486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2452776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949177249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95536" y="1419622"/>
            <a:ext cx="8424936" cy="2736304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179388" y="98823"/>
            <a:ext cx="460851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s-ES" altLang="es-CO" sz="2000" b="1" dirty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Resumen indicadores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es-ES" altLang="es-CO" sz="2000" b="1" dirty="0" smtClean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Santa Marta – </a:t>
            </a:r>
            <a:r>
              <a:rPr lang="es-ES" altLang="es-CO" sz="2000" b="1" dirty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Total Nacional</a:t>
            </a:r>
          </a:p>
        </p:txBody>
      </p:sp>
    </p:spTree>
    <p:extLst>
      <p:ext uri="{BB962C8B-B14F-4D97-AF65-F5344CB8AC3E}">
        <p14:creationId xmlns:p14="http://schemas.microsoft.com/office/powerpoint/2010/main" val="3540592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685800" y="533400"/>
            <a:ext cx="77724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32771" name="Text Box 4"/>
          <p:cNvSpPr txBox="1">
            <a:spLocks noChangeArrowheads="1"/>
          </p:cNvSpPr>
          <p:nvPr/>
        </p:nvSpPr>
        <p:spPr bwMode="auto">
          <a:xfrm>
            <a:off x="1335088" y="2000250"/>
            <a:ext cx="3921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endParaRPr lang="en-US" altLang="es-CO" sz="2400">
              <a:solidFill>
                <a:schemeClr val="tx1"/>
              </a:solidFill>
              <a:latin typeface="Times New Roman" pitchFamily="18" charset="0"/>
              <a:cs typeface="Arial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4018449379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835150" y="968375"/>
            <a:ext cx="5616575" cy="3989388"/>
          </a:xfrm>
          <a:prstGeom prst="rect">
            <a:avLst/>
          </a:prstGeom>
        </p:spPr>
      </p:pic>
      <p:sp>
        <p:nvSpPr>
          <p:cNvPr id="7" name="6 Rectángulo"/>
          <p:cNvSpPr/>
          <p:nvPr/>
        </p:nvSpPr>
        <p:spPr>
          <a:xfrm>
            <a:off x="1687936" y="4009023"/>
            <a:ext cx="5763789" cy="10426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 dirty="0"/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179389" y="-20538"/>
            <a:ext cx="648084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Indicadores de mercado laboral por ciudad</a:t>
            </a:r>
          </a:p>
          <a:p>
            <a:pPr eaLnBrk="1" hangingPunct="1"/>
            <a:r>
              <a:rPr lang="es-ES" altLang="es-CO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Trimestre </a:t>
            </a:r>
          </a:p>
          <a:p>
            <a:pPr eaLnBrk="1" hangingPunct="1"/>
            <a:r>
              <a:rPr lang="es-ES" altLang="es-CO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Abril - junio 2018</a:t>
            </a:r>
            <a:endParaRPr lang="es-ES" altLang="es-CO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7889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685800" y="533400"/>
            <a:ext cx="77724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en-US" altLang="es-CO" sz="2400">
              <a:solidFill>
                <a:srgbClr val="FF0066"/>
              </a:solidFill>
              <a:latin typeface="Times New Roman" pitchFamily="18" charset="0"/>
              <a:sym typeface="Calibri" pitchFamily="34" charset="0"/>
            </a:endParaRP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1335088" y="2000250"/>
            <a:ext cx="3921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s-CO" sz="2400">
              <a:latin typeface="Times New Roman" pitchFamily="18" charset="0"/>
              <a:sym typeface="Calibri" pitchFamily="34" charset="0"/>
            </a:endParaRPr>
          </a:p>
        </p:txBody>
      </p:sp>
      <p:sp>
        <p:nvSpPr>
          <p:cNvPr id="10244" name="5 CuadroTexto"/>
          <p:cNvSpPr txBox="1">
            <a:spLocks noChangeArrowheads="1"/>
          </p:cNvSpPr>
          <p:nvPr/>
        </p:nvSpPr>
        <p:spPr bwMode="auto">
          <a:xfrm>
            <a:off x="1144466" y="4211241"/>
            <a:ext cx="163378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altLang="es-CO" sz="1100" b="1" dirty="0"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Fuente:</a:t>
            </a:r>
            <a:r>
              <a:rPr lang="es-CO" altLang="es-CO" sz="1100" dirty="0"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 </a:t>
            </a:r>
            <a:r>
              <a:rPr lang="es-CO" altLang="es-CO" sz="1100" dirty="0" smtClean="0"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DANE, </a:t>
            </a:r>
            <a:r>
              <a:rPr lang="es-CO" altLang="es-CO" sz="1100" dirty="0"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GEIH </a:t>
            </a:r>
            <a:endParaRPr lang="es-ES" altLang="es-CO" sz="1100" dirty="0">
              <a:latin typeface="Arial" panose="020B0604020202020204" pitchFamily="34" charset="0"/>
              <a:cs typeface="Arial" panose="020B0604020202020204" pitchFamily="34" charset="0"/>
              <a:sym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10583387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82638" y="1058863"/>
            <a:ext cx="7510462" cy="328295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-36513" y="33338"/>
            <a:ext cx="631983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  <a:defRPr/>
            </a:pPr>
            <a:r>
              <a:rPr lang="es-ES" altLang="es-CO" sz="1800" b="1" dirty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Tasa global de participación, ocupación y desempleo</a:t>
            </a:r>
          </a:p>
          <a:p>
            <a:pPr eaLnBrk="1" hangingPunct="1">
              <a:spcBef>
                <a:spcPct val="0"/>
              </a:spcBef>
              <a:buFont typeface="Arial" charset="0"/>
              <a:buNone/>
              <a:defRPr/>
            </a:pPr>
            <a:r>
              <a:rPr lang="es-ES" altLang="es-CO" sz="1800" b="1" dirty="0" smtClean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Santa Marta</a:t>
            </a:r>
            <a:endParaRPr lang="es-ES" altLang="es-CO" sz="1800" b="1" dirty="0">
              <a:solidFill>
                <a:schemeClr val="bg1"/>
              </a:solidFill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 typeface="Arial" charset="0"/>
              <a:buNone/>
              <a:defRPr/>
            </a:pPr>
            <a:r>
              <a:rPr lang="es-ES" sz="1800" b="1" dirty="0" smtClean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Abril – junio (2009 </a:t>
            </a:r>
            <a:r>
              <a:rPr lang="es-ES" sz="1800" b="1" dirty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– </a:t>
            </a:r>
            <a:r>
              <a:rPr lang="es-ES" sz="1800" b="1" dirty="0" smtClean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2018)</a:t>
            </a:r>
            <a:endParaRPr lang="es-ES" altLang="es-CO" sz="1800" b="1" dirty="0">
              <a:solidFill>
                <a:schemeClr val="bg1"/>
              </a:solidFill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2047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5 CuadroTexto"/>
          <p:cNvSpPr txBox="1">
            <a:spLocks noChangeArrowheads="1"/>
          </p:cNvSpPr>
          <p:nvPr/>
        </p:nvSpPr>
        <p:spPr bwMode="auto">
          <a:xfrm>
            <a:off x="1456635" y="4299348"/>
            <a:ext cx="1587294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altLang="es-CO" sz="1100" b="1" dirty="0"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Fuente:</a:t>
            </a:r>
            <a:r>
              <a:rPr lang="es-CO" altLang="es-CO" sz="1100" dirty="0"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 </a:t>
            </a:r>
            <a:r>
              <a:rPr lang="es-CO" altLang="es-CO" sz="1100" dirty="0" smtClean="0"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DANE, GEIH </a:t>
            </a:r>
            <a:endParaRPr lang="es-ES" altLang="es-CO" sz="1100" dirty="0">
              <a:latin typeface="Arial" panose="020B0604020202020204" pitchFamily="34" charset="0"/>
              <a:cs typeface="Arial" panose="020B0604020202020204" pitchFamily="34" charset="0"/>
              <a:sym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676079771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92188" y="1249363"/>
            <a:ext cx="719455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77788" y="42863"/>
            <a:ext cx="471023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s-ES" altLang="es-CO" sz="1800" b="1" dirty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Tasa de desempleo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es-ES" altLang="es-CO" sz="1800" b="1" dirty="0" smtClean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Santa Marta</a:t>
            </a:r>
            <a:endParaRPr lang="es-ES" altLang="es-CO" sz="1800" b="1" dirty="0">
              <a:solidFill>
                <a:schemeClr val="bg1"/>
              </a:solidFill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es-ES" altLang="es-CO" sz="1800" b="1" dirty="0" smtClean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Trimestres móviles 2014 </a:t>
            </a:r>
            <a:r>
              <a:rPr lang="es-ES" altLang="es-CO" sz="1800" b="1" dirty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- </a:t>
            </a:r>
            <a:r>
              <a:rPr lang="es-ES" altLang="es-CO" sz="1800" b="1" dirty="0" smtClean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2018 </a:t>
            </a:r>
            <a:endParaRPr lang="es-ES" altLang="es-CO" sz="1800" b="1" dirty="0">
              <a:solidFill>
                <a:schemeClr val="bg1"/>
              </a:solidFill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5353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296806666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95300" y="1635646"/>
            <a:ext cx="8205788" cy="2088232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4"/>
          <p:cNvSpPr txBox="1">
            <a:spLocks noChangeArrowheads="1"/>
          </p:cNvSpPr>
          <p:nvPr/>
        </p:nvSpPr>
        <p:spPr bwMode="auto">
          <a:xfrm>
            <a:off x="36514" y="26194"/>
            <a:ext cx="5830887" cy="763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 kern="1200">
                <a:solidFill>
                  <a:srgbClr val="B6014C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2pPr>
            <a:lvl3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3pPr>
            <a:lvl4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4pPr>
            <a:lvl5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5pPr>
            <a:lvl6pPr marL="4572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6pPr>
            <a:lvl7pPr marL="9144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7pPr>
            <a:lvl8pPr marL="13716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8pPr>
            <a:lvl9pPr marL="18288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9pPr>
          </a:lstStyle>
          <a:p>
            <a:pPr algn="l">
              <a:lnSpc>
                <a:spcPct val="100000"/>
              </a:lnSpc>
              <a:defRPr/>
            </a:pPr>
            <a:r>
              <a:rPr lang="es-ES" sz="1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Población ocupada, desocupada e inactiva </a:t>
            </a:r>
            <a:br>
              <a:rPr lang="es-ES" sz="1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Santa Marta</a:t>
            </a:r>
          </a:p>
          <a:p>
            <a:pPr algn="l">
              <a:lnSpc>
                <a:spcPct val="100000"/>
              </a:lnSpc>
              <a:defRPr/>
            </a:pPr>
            <a:r>
              <a:rPr lang="es-ES" sz="1800" b="1" dirty="0" smtClean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Abril - junio 2018</a:t>
            </a:r>
            <a:r>
              <a:rPr lang="es-ES" sz="1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ES" sz="1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ES" sz="18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5730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3"/>
          <p:cNvSpPr>
            <a:spLocks/>
          </p:cNvSpPr>
          <p:nvPr/>
        </p:nvSpPr>
        <p:spPr bwMode="auto">
          <a:xfrm>
            <a:off x="611188" y="1635646"/>
            <a:ext cx="82089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algn="r">
              <a:defRPr/>
            </a:pPr>
            <a:r>
              <a:rPr lang="es-CO" altLang="es-CO" sz="28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COMPORTAMIENTO DEL MERCADO LABORAL</a:t>
            </a:r>
            <a:endParaRPr lang="es-ES" altLang="es-CO" sz="28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  <a:sym typeface="Calibri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899864" y="2139702"/>
            <a:ext cx="78486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16" name="6 Rectángulo"/>
          <p:cNvSpPr>
            <a:spLocks noChangeArrowheads="1"/>
          </p:cNvSpPr>
          <p:nvPr/>
        </p:nvSpPr>
        <p:spPr bwMode="auto">
          <a:xfrm>
            <a:off x="755972" y="2211710"/>
            <a:ext cx="8064500" cy="1065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4291" tIns="32146" rIns="64291" bIns="3214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>
              <a:spcAft>
                <a:spcPts val="600"/>
              </a:spcAft>
            </a:pPr>
            <a:r>
              <a:rPr lang="es-CO" altLang="es-CO" sz="20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POBLACIÓN OCUPADA </a:t>
            </a:r>
            <a:r>
              <a:rPr lang="es-CO" altLang="es-CO" sz="20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SEGÚN RAMA </a:t>
            </a:r>
            <a:r>
              <a:rPr lang="es-CO" altLang="es-CO" sz="20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DE </a:t>
            </a:r>
            <a:r>
              <a:rPr lang="es-CO" altLang="es-CO" sz="20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ACTIVIDAD</a:t>
            </a:r>
            <a:endParaRPr lang="es-CO" altLang="es-CO" sz="20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  <a:sym typeface="Calibri" pitchFamily="34" charset="0"/>
            </a:endParaRPr>
          </a:p>
          <a:p>
            <a:pPr algn="r" eaLnBrk="1" hangingPunct="1"/>
            <a:r>
              <a:rPr lang="es-CO" altLang="es-CO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TRIMESTRE</a:t>
            </a:r>
            <a:endParaRPr lang="es-CO" altLang="es-CO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Calibri" pitchFamily="34" charset="0"/>
            </a:endParaRPr>
          </a:p>
          <a:p>
            <a:pPr algn="r" eaLnBrk="1" hangingPunct="1"/>
            <a:r>
              <a:rPr lang="es-ES" altLang="es-CO" sz="20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ABRIL – JUNIO </a:t>
            </a:r>
            <a:r>
              <a:rPr lang="es-ES" altLang="es-CO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2018</a:t>
            </a:r>
            <a:endParaRPr lang="es-ES" altLang="es-CO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184352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685800" y="303610"/>
            <a:ext cx="77724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en-US" altLang="es-CO" sz="2400">
              <a:solidFill>
                <a:srgbClr val="FF0066"/>
              </a:solidFill>
              <a:latin typeface="Times New Roman" pitchFamily="18" charset="0"/>
              <a:sym typeface="Calibri" pitchFamily="34" charset="0"/>
            </a:endParaRPr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246409" y="3784783"/>
            <a:ext cx="835342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CO" altLang="es-CO" sz="1200" dirty="0">
                <a:latin typeface="Times New Roman" pitchFamily="18" charset="0"/>
                <a:sym typeface="Calibri" pitchFamily="34" charset="0"/>
              </a:rPr>
              <a:t>* Otras ramas: Agricultura, ganadería, caza, silvicultura y pesca; explotación de minas y canteras; suministro de electricidad, gas y agua; e intermediación financiera </a:t>
            </a:r>
          </a:p>
          <a:p>
            <a:pPr eaLnBrk="1" hangingPunct="1"/>
            <a:r>
              <a:rPr lang="es-CO" altLang="es-CO" sz="1200" dirty="0">
                <a:latin typeface="Times New Roman" pitchFamily="18" charset="0"/>
                <a:sym typeface="Calibri" pitchFamily="34" charset="0"/>
              </a:rPr>
              <a:t>Nota: La suma de las participaciones puede diferir de 100%  por la no inclusión de la categoría “no informa” y por efecto de decimales. </a:t>
            </a:r>
          </a:p>
          <a:p>
            <a:pPr eaLnBrk="1" hangingPunct="1"/>
            <a:r>
              <a:rPr lang="es-CO" altLang="es-CO" sz="1200" dirty="0">
                <a:latin typeface="Times New Roman" pitchFamily="18" charset="0"/>
                <a:sym typeface="Calibri" pitchFamily="34" charset="0"/>
              </a:rPr>
              <a:t>(</a:t>
            </a:r>
            <a:r>
              <a:rPr lang="es-CO" altLang="es-CO" sz="1200" dirty="0" err="1" smtClean="0">
                <a:latin typeface="Times New Roman" pitchFamily="18" charset="0"/>
                <a:sym typeface="Calibri" pitchFamily="34" charset="0"/>
              </a:rPr>
              <a:t>p.p</a:t>
            </a:r>
            <a:r>
              <a:rPr lang="es-CO" altLang="es-CO" sz="1200" dirty="0" smtClean="0">
                <a:latin typeface="Times New Roman" pitchFamily="18" charset="0"/>
                <a:sym typeface="Calibri" pitchFamily="34" charset="0"/>
              </a:rPr>
              <a:t>): </a:t>
            </a:r>
            <a:r>
              <a:rPr lang="es-CO" altLang="es-CO" sz="1200" dirty="0">
                <a:latin typeface="Times New Roman" pitchFamily="18" charset="0"/>
                <a:sym typeface="Calibri" pitchFamily="34" charset="0"/>
              </a:rPr>
              <a:t>puntos porcentuales</a:t>
            </a:r>
            <a:r>
              <a:rPr lang="es-CO" altLang="es-CO" sz="1200" dirty="0" smtClean="0">
                <a:latin typeface="Times New Roman" pitchFamily="18" charset="0"/>
                <a:sym typeface="Calibri" pitchFamily="34" charset="0"/>
              </a:rPr>
              <a:t>.</a:t>
            </a:r>
            <a:endParaRPr lang="es-ES" altLang="es-CO" sz="1200" dirty="0">
              <a:sym typeface="Calibri" pitchFamily="34" charset="0"/>
            </a:endParaRPr>
          </a:p>
        </p:txBody>
      </p:sp>
      <p:sp>
        <p:nvSpPr>
          <p:cNvPr id="14340" name="6 CuadroTexto"/>
          <p:cNvSpPr txBox="1">
            <a:spLocks noChangeArrowheads="1"/>
          </p:cNvSpPr>
          <p:nvPr/>
        </p:nvSpPr>
        <p:spPr bwMode="auto">
          <a:xfrm>
            <a:off x="323528" y="3522631"/>
            <a:ext cx="140455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altLang="es-CO" sz="1100" b="1" dirty="0">
                <a:sym typeface="Calibri" pitchFamily="34" charset="0"/>
              </a:rPr>
              <a:t>Fuente: </a:t>
            </a:r>
            <a:r>
              <a:rPr lang="es-CO" altLang="es-CO" sz="1100" dirty="0" smtClean="0">
                <a:sym typeface="Calibri" pitchFamily="34" charset="0"/>
              </a:rPr>
              <a:t>DANE, GEIH </a:t>
            </a:r>
            <a:endParaRPr lang="es-ES" altLang="es-CO" sz="1100" dirty="0">
              <a:sym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700110040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95288" y="1419623"/>
            <a:ext cx="7993062" cy="2016522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-36512" y="-56689"/>
            <a:ext cx="5976664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s-ES" altLang="es-CO" sz="1800" b="1" dirty="0">
                <a:solidFill>
                  <a:schemeClr val="bg1"/>
                </a:solidFill>
                <a:latin typeface="+mj-lt"/>
              </a:rPr>
              <a:t>Distribución </a:t>
            </a:r>
            <a:r>
              <a:rPr lang="es-ES" altLang="es-CO" sz="1800" b="1" dirty="0" smtClean="0">
                <a:solidFill>
                  <a:schemeClr val="bg1"/>
                </a:solidFill>
                <a:latin typeface="+mj-lt"/>
              </a:rPr>
              <a:t>porcentual, variación y contribución a la variación </a:t>
            </a:r>
            <a:r>
              <a:rPr lang="es-ES" altLang="es-CO" sz="1800" b="1" dirty="0">
                <a:solidFill>
                  <a:schemeClr val="bg1"/>
                </a:solidFill>
                <a:latin typeface="+mj-lt"/>
              </a:rPr>
              <a:t>de la población ocupada, según ramas de actividad </a:t>
            </a:r>
            <a:endParaRPr lang="es-ES" altLang="es-CO" sz="1800" b="1" dirty="0" smtClean="0">
              <a:solidFill>
                <a:schemeClr val="bg1"/>
              </a:solidFill>
              <a:latin typeface="+mj-lt"/>
            </a:endParaRP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es-ES" sz="1800" b="1" dirty="0" smtClean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Abril - junio 2018</a:t>
            </a:r>
            <a:endParaRPr lang="es-ES" altLang="es-CO" sz="18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0643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551</TotalTime>
  <Words>393</Words>
  <Application>Microsoft Office PowerPoint</Application>
  <PresentationFormat>Presentación en pantalla (16:9)</PresentationFormat>
  <Paragraphs>67</Paragraphs>
  <Slides>17</Slides>
  <Notes>7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18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Brandon Steve Rojas Guerra</dc:creator>
  <cp:lastModifiedBy>Oscar Joaquin Villamizar Diaz</cp:lastModifiedBy>
  <cp:revision>90</cp:revision>
  <cp:lastPrinted>2018-07-30T20:05:45Z</cp:lastPrinted>
  <dcterms:created xsi:type="dcterms:W3CDTF">2017-04-24T19:14:11Z</dcterms:created>
  <dcterms:modified xsi:type="dcterms:W3CDTF">2018-08-03T16:06:41Z</dcterms:modified>
</cp:coreProperties>
</file>