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2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</p:sldIdLst>
  <p:sldSz cx="9144000" cy="5143500" type="screen16x9"/>
  <p:notesSz cx="6980238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81" autoAdjust="0"/>
    <p:restoredTop sz="94674"/>
  </p:normalViewPr>
  <p:slideViewPr>
    <p:cSldViewPr>
      <p:cViewPr varScale="1">
        <p:scale>
          <a:sx n="139" d="100"/>
          <a:sy n="139" d="100"/>
        </p:scale>
        <p:origin x="81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09/08/2018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C473B-C19A-40C0-959E-ADD8C0581BBD}" type="datetimeFigureOut">
              <a:rPr lang="es-CO" smtClean="0"/>
              <a:t>9/08/2018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685800"/>
            <a:ext cx="6097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98024" y="4343400"/>
            <a:ext cx="558419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11D95-B22E-4CE8-8711-9AB6E7B303E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0955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41325" y="685800"/>
            <a:ext cx="6097588" cy="3429000"/>
          </a:xfrm>
          <a:ln/>
        </p:spPr>
      </p:sp>
      <p:sp>
        <p:nvSpPr>
          <p:cNvPr id="41987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altLang="es-CO" smtClean="0"/>
          </a:p>
        </p:txBody>
      </p:sp>
      <p:sp>
        <p:nvSpPr>
          <p:cNvPr id="4198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4EF5DBDD-1221-4A8B-97F2-9962004CFE3F}" type="slidenum">
              <a:rPr lang="es-ES" altLang="es-CO" smtClean="0">
                <a:solidFill>
                  <a:srgbClr val="000000"/>
                </a:solidFill>
              </a:rPr>
              <a:pPr/>
              <a:t>1</a:t>
            </a:fld>
            <a:endParaRPr lang="es-ES" altLang="es-CO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1325" y="685800"/>
            <a:ext cx="6097588" cy="3429000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50AC48B7-1CDA-4D1A-BFAD-ECEDF93BCDAE}" type="slidenum">
              <a:rPr lang="es-ES" altLang="es-CO" smtClean="0"/>
              <a:pPr/>
              <a:t>9</a:t>
            </a:fld>
            <a:endParaRPr lang="es-ES" altLang="es-CO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5E751EEB-0DD2-46B3-B400-A1A9ECA5450F}" type="slidenum">
              <a:rPr lang="es-ES" altLang="es-CO" smtClean="0"/>
              <a:pPr/>
              <a:t>11</a:t>
            </a:fld>
            <a:endParaRPr lang="es-ES" altLang="es-CO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954465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A4CC8B91-0B04-4C2F-A052-73B03B0254CC}" type="slidenum">
              <a:rPr lang="es-ES" altLang="es-CO" sz="1200"/>
              <a:pPr algn="r" eaLnBrk="1" hangingPunct="1"/>
              <a:t>13</a:t>
            </a:fld>
            <a:endParaRPr lang="es-ES" altLang="es-CO" sz="120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sp>
        <p:nvSpPr>
          <p:cNvPr id="1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4" name="Imagen 13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36006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20" name="Imagen 19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11910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0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1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1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0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3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" name="Imagen 2" descr="Logotipo_DANE-Gobierno_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930" y="1059818"/>
            <a:ext cx="6043398" cy="208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4 Rectángulo"/>
          <p:cNvSpPr>
            <a:spLocks noChangeArrowheads="1"/>
          </p:cNvSpPr>
          <p:nvPr/>
        </p:nvSpPr>
        <p:spPr bwMode="auto">
          <a:xfrm>
            <a:off x="468314" y="1491630"/>
            <a:ext cx="8207375" cy="58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n-US" altLang="es-CO" sz="3400" dirty="0">
                <a:solidFill>
                  <a:srgbClr val="FFFFFF"/>
                </a:solidFill>
                <a:latin typeface="Arial" charset="0"/>
              </a:rPr>
              <a:t>MERCADO LABORAL</a:t>
            </a:r>
            <a:endParaRPr lang="en-US" altLang="es-CO" sz="3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580" name="5 Rectángulo"/>
          <p:cNvSpPr>
            <a:spLocks noChangeArrowheads="1"/>
          </p:cNvSpPr>
          <p:nvPr/>
        </p:nvSpPr>
        <p:spPr bwMode="auto">
          <a:xfrm>
            <a:off x="468314" y="2156223"/>
            <a:ext cx="82073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n-US" altLang="es-CO" sz="3000" b="1">
                <a:solidFill>
                  <a:srgbClr val="FFFFFF"/>
                </a:solidFill>
                <a:latin typeface="Arial" charset="0"/>
              </a:rPr>
              <a:t>MEDELLÍN AM*</a:t>
            </a:r>
            <a:endParaRPr lang="es-MX" altLang="es-CO" sz="3000" b="1">
              <a:solidFill>
                <a:srgbClr val="FFFFFF"/>
              </a:solidFill>
            </a:endParaRPr>
          </a:p>
        </p:txBody>
      </p:sp>
      <p:sp>
        <p:nvSpPr>
          <p:cNvPr id="24581" name="object 9"/>
          <p:cNvSpPr txBox="1">
            <a:spLocks noChangeArrowheads="1"/>
          </p:cNvSpPr>
          <p:nvPr/>
        </p:nvSpPr>
        <p:spPr bwMode="auto">
          <a:xfrm>
            <a:off x="6080893" y="3435846"/>
            <a:ext cx="25955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CO" altLang="es-CO" dirty="0" smtClean="0">
                <a:solidFill>
                  <a:srgbClr val="FFFFFF"/>
                </a:solidFill>
                <a:latin typeface="Arial" charset="0"/>
                <a:cs typeface="Open Sans" pitchFamily="34" charset="0"/>
              </a:rPr>
              <a:t>Agosto, 2018</a:t>
            </a:r>
            <a:endParaRPr lang="es-CO" altLang="es-CO" dirty="0">
              <a:solidFill>
                <a:srgbClr val="FFFFFF"/>
              </a:solidFill>
              <a:latin typeface="Arial" charset="0"/>
              <a:cs typeface="Open Sans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4214" y="2085975"/>
            <a:ext cx="79200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851" y="3435846"/>
            <a:ext cx="3084513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9215">
              <a:spcBef>
                <a:spcPts val="2940"/>
              </a:spcBef>
              <a:defRPr/>
            </a:pPr>
            <a:r>
              <a:rPr lang="es-MX" spc="70" dirty="0">
                <a:solidFill>
                  <a:prstClr val="white"/>
                </a:solidFill>
                <a:latin typeface="Arial"/>
                <a:cs typeface="Arial"/>
              </a:rPr>
              <a:t>Bogotá,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24584" name="1 Rectángulo"/>
          <p:cNvSpPr>
            <a:spLocks noChangeArrowheads="1"/>
          </p:cNvSpPr>
          <p:nvPr/>
        </p:nvSpPr>
        <p:spPr bwMode="auto">
          <a:xfrm>
            <a:off x="395288" y="4786313"/>
            <a:ext cx="66976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400">
                <a:latin typeface="Arial" charset="0"/>
              </a:rPr>
              <a:t>*El área metropolitana de Medellín, incluye el Valle de Aburrá.</a:t>
            </a:r>
          </a:p>
        </p:txBody>
      </p:sp>
    </p:spTree>
    <p:extLst>
      <p:ext uri="{BB962C8B-B14F-4D97-AF65-F5344CB8AC3E}">
        <p14:creationId xmlns:p14="http://schemas.microsoft.com/office/powerpoint/2010/main" val="6161742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/>
          </p:cNvSpPr>
          <p:nvPr/>
        </p:nvSpPr>
        <p:spPr bwMode="auto">
          <a:xfrm>
            <a:off x="611188" y="1707357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2800" b="1">
                <a:solidFill>
                  <a:srgbClr val="FFFFFF"/>
                </a:solidFill>
                <a:latin typeface="Arial" charset="0"/>
              </a:rPr>
              <a:t>COMPORTAMIENTO DEL MERCADO LABORAL</a:t>
            </a:r>
            <a:endParaRPr lang="es-ES" altLang="es-CO" sz="2800" b="1">
              <a:solidFill>
                <a:srgbClr val="FFFFFF"/>
              </a:solidFill>
              <a:latin typeface="Arial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2211710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96" name="6 Rectángulo"/>
          <p:cNvSpPr>
            <a:spLocks noChangeArrowheads="1"/>
          </p:cNvSpPr>
          <p:nvPr/>
        </p:nvSpPr>
        <p:spPr bwMode="auto">
          <a:xfrm>
            <a:off x="323528" y="2298644"/>
            <a:ext cx="8352160" cy="106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SEGÚN POSICIÓN OCUPACIONAL</a:t>
            </a:r>
            <a:endParaRPr lang="es-CO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TRIMESTRE</a:t>
            </a:r>
          </a:p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44606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4819" name="Text Box 4"/>
          <p:cNvSpPr txBox="1">
            <a:spLocks noChangeArrowheads="1"/>
          </p:cNvSpPr>
          <p:nvPr/>
        </p:nvSpPr>
        <p:spPr bwMode="auto">
          <a:xfrm>
            <a:off x="1022060" y="4572000"/>
            <a:ext cx="18473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/>
          </a:p>
        </p:txBody>
      </p:sp>
      <p:sp>
        <p:nvSpPr>
          <p:cNvPr id="34820" name="8 CuadroTexto"/>
          <p:cNvSpPr txBox="1">
            <a:spLocks noChangeArrowheads="1"/>
          </p:cNvSpPr>
          <p:nvPr/>
        </p:nvSpPr>
        <p:spPr bwMode="auto">
          <a:xfrm>
            <a:off x="693639" y="3363838"/>
            <a:ext cx="13708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GEIH.</a:t>
            </a:r>
            <a:endParaRPr lang="es-ES" altLang="es-CO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-6350" y="104894"/>
            <a:ext cx="684053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ES" alt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porcentual , variación y contribución a </a:t>
            </a:r>
            <a:endParaRPr lang="es-ES" altLang="es-CO" sz="1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s-ES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alt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variación de la población ocupada</a:t>
            </a:r>
            <a:r>
              <a:rPr lang="es-ES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alt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según </a:t>
            </a:r>
            <a:r>
              <a:rPr lang="es-ES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posición ocupacional</a:t>
            </a:r>
          </a:p>
          <a:p>
            <a:pPr>
              <a:defRPr/>
            </a:pPr>
            <a:r>
              <a:rPr lang="es-ES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80374458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0" y="1600202"/>
            <a:ext cx="7558608" cy="172500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4823" name="Rectangle 6"/>
          <p:cNvSpPr txBox="1">
            <a:spLocks noChangeArrowheads="1"/>
          </p:cNvSpPr>
          <p:nvPr/>
        </p:nvSpPr>
        <p:spPr bwMode="auto">
          <a:xfrm>
            <a:off x="685800" y="3625448"/>
            <a:ext cx="8207950" cy="93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CO" sz="1100" dirty="0">
                <a:latin typeface="Arial" charset="0"/>
              </a:rPr>
              <a:t>^Obrero, empleado particular incluye al Jornalero o Peón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" altLang="es-CO" sz="1100" dirty="0" smtClean="0">
                <a:latin typeface="Arial" charset="0"/>
              </a:rPr>
              <a:t>*Trabajador sin remuneración </a:t>
            </a:r>
            <a:r>
              <a:rPr lang="es-ES" altLang="es-CO" sz="1100" dirty="0">
                <a:latin typeface="Arial" charset="0"/>
              </a:rPr>
              <a:t>: </a:t>
            </a:r>
            <a:r>
              <a:rPr lang="es-ES" altLang="es-CO" sz="1100" dirty="0" smtClean="0">
                <a:latin typeface="Arial" charset="0"/>
              </a:rPr>
              <a:t>Trabajador </a:t>
            </a:r>
            <a:r>
              <a:rPr lang="es-ES" altLang="es-CO" sz="1100" dirty="0">
                <a:latin typeface="Arial" charset="0"/>
              </a:rPr>
              <a:t>familiar sin remuneración; Trabajadores sin remuneración en empresas de otros </a:t>
            </a:r>
            <a:r>
              <a:rPr lang="es-ES" altLang="es-CO" sz="1100" dirty="0" smtClean="0">
                <a:latin typeface="Arial" charset="0"/>
              </a:rPr>
              <a:t>hogares.</a:t>
            </a:r>
            <a:endParaRPr lang="es-ES" altLang="es-CO" sz="1100" dirty="0"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s-ES" altLang="es-CO" sz="1100" dirty="0">
                <a:latin typeface="Arial" charset="0"/>
              </a:rPr>
              <a:t>(p.p.) : puntos porcentuales</a:t>
            </a:r>
          </a:p>
          <a:p>
            <a:pPr algn="just" eaLnBrk="1" hangingPunct="1">
              <a:spcBef>
                <a:spcPct val="50000"/>
              </a:spcBef>
            </a:pPr>
            <a:endParaRPr lang="es-ES" altLang="es-CO" sz="1100" dirty="0"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endParaRPr lang="es-ES" altLang="es-CO" sz="1100" dirty="0">
              <a:latin typeface="Arial" charset="0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</a:pPr>
            <a:endParaRPr lang="es-ES" altLang="es-CO" sz="11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69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/>
          </p:cNvSpPr>
          <p:nvPr/>
        </p:nvSpPr>
        <p:spPr bwMode="auto">
          <a:xfrm>
            <a:off x="611188" y="1707357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2800" b="1">
                <a:solidFill>
                  <a:srgbClr val="FFFFFF"/>
                </a:solidFill>
                <a:latin typeface="Arial" charset="0"/>
              </a:rPr>
              <a:t>COMPORTAMIENTO DEL MERCADO LABORAL</a:t>
            </a:r>
            <a:endParaRPr lang="es-ES" altLang="es-CO" sz="2800" b="1">
              <a:solidFill>
                <a:srgbClr val="FFFFFF"/>
              </a:solidFill>
              <a:latin typeface="Arial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2139554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44" name="6 Rectángulo"/>
          <p:cNvSpPr>
            <a:spLocks noChangeArrowheads="1"/>
          </p:cNvSpPr>
          <p:nvPr/>
        </p:nvSpPr>
        <p:spPr bwMode="auto">
          <a:xfrm>
            <a:off x="611188" y="2247714"/>
            <a:ext cx="8064500" cy="106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INACTIVA SEGÚN </a:t>
            </a: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TIPO DE ACTIVIDAD</a:t>
            </a: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TRIMESTRE</a:t>
            </a:r>
            <a:endParaRPr lang="es-CO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6283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0" y="28575"/>
            <a:ext cx="52197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Distribución porcentual  y variación de la </a:t>
            </a:r>
          </a:p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población inactiva, según tipo de actividad</a:t>
            </a:r>
          </a:p>
          <a:p>
            <a:pPr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Abril - junio 2018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539751" y="4477941"/>
            <a:ext cx="66960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 b="1" dirty="0"/>
              <a:t>Nota: </a:t>
            </a:r>
            <a:r>
              <a:rPr lang="es-ES" altLang="es-CO" sz="1200" dirty="0"/>
              <a:t>La categoría “otros” incluye: incapacitado permanente para trabajar, rentista, pensionado, jubilado, personas que no les llama la atención o creen que no vale la pena trabajar.</a:t>
            </a:r>
          </a:p>
        </p:txBody>
      </p:sp>
      <p:sp>
        <p:nvSpPr>
          <p:cNvPr id="36869" name="6 CuadroTexto"/>
          <p:cNvSpPr txBox="1">
            <a:spLocks noChangeArrowheads="1"/>
          </p:cNvSpPr>
          <p:nvPr/>
        </p:nvSpPr>
        <p:spPr bwMode="auto">
          <a:xfrm>
            <a:off x="556775" y="4327923"/>
            <a:ext cx="13708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GEIH.</a:t>
            </a:r>
            <a:endParaRPr lang="es-ES" altLang="es-CO" sz="1100" dirty="0"/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335962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60414" y="1278732"/>
            <a:ext cx="7642225" cy="258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596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5 CuadroTexto"/>
          <p:cNvSpPr txBox="1">
            <a:spLocks noChangeArrowheads="1"/>
          </p:cNvSpPr>
          <p:nvPr/>
        </p:nvSpPr>
        <p:spPr bwMode="auto">
          <a:xfrm>
            <a:off x="988576" y="4362450"/>
            <a:ext cx="137088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GEIH.</a:t>
            </a:r>
            <a:endParaRPr lang="es-ES" altLang="es-CO" sz="1100" dirty="0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0" y="123478"/>
            <a:ext cx="687387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CO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Proporción del empleo informal en la población ocupada </a:t>
            </a:r>
          </a:p>
          <a:p>
            <a:pPr eaLnBrk="1" hangingPunct="1">
              <a:defRPr/>
            </a:pPr>
            <a:r>
              <a:rPr lang="es-CO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13 ciudades y áreas metropolitanas y Medellín AM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s-CO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Trimestre abril - junio</a:t>
            </a:r>
            <a:r>
              <a:rPr lang="es-ES" altLang="es-CO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(2017- 2018)</a:t>
            </a:r>
            <a:endParaRPr lang="es-ES" alt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2363912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5616" y="1347614"/>
            <a:ext cx="6274993" cy="30148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056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0124632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126" y="1254643"/>
            <a:ext cx="7777111" cy="1518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1447521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74650" y="3041650"/>
            <a:ext cx="8331200" cy="1617663"/>
          </a:xfrm>
          <a:prstGeom prst="rect">
            <a:avLst/>
          </a:prstGeom>
          <a:noFill/>
          <a:ln>
            <a:noFill/>
          </a:ln>
        </p:spPr>
      </p:pic>
      <p:sp>
        <p:nvSpPr>
          <p:cNvPr id="38916" name="4 CuadroTexto"/>
          <p:cNvSpPr txBox="1">
            <a:spLocks noChangeArrowheads="1"/>
          </p:cNvSpPr>
          <p:nvPr/>
        </p:nvSpPr>
        <p:spPr bwMode="auto">
          <a:xfrm>
            <a:off x="1476375" y="735806"/>
            <a:ext cx="714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47109" name="5 CuadroTexto"/>
          <p:cNvSpPr txBox="1">
            <a:spLocks noChangeArrowheads="1"/>
          </p:cNvSpPr>
          <p:nvPr/>
        </p:nvSpPr>
        <p:spPr bwMode="auto">
          <a:xfrm>
            <a:off x="33339" y="58341"/>
            <a:ext cx="507395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Límites de confianza y error relativo de la población de la </a:t>
            </a:r>
          </a:p>
          <a:p>
            <a:pPr eaLnBrk="1" hangingPunct="1">
              <a:defRPr/>
            </a:pP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fuerza de trabajo e indicadores de mercado laboral</a:t>
            </a:r>
          </a:p>
          <a:p>
            <a:pPr eaLnBrk="1" hangingPunct="1">
              <a:defRPr/>
            </a:pP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Medellín AM</a:t>
            </a:r>
            <a:endParaRPr lang="es-CO" altLang="es-CO" sz="1600" dirty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3469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-36513" y="33338"/>
            <a:ext cx="68405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Antioquia</a:t>
            </a:r>
          </a:p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2008 - 2017</a:t>
            </a:r>
            <a:endParaRPr lang="es-CO" altLang="es-CO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939" name="4 CuadroTexto"/>
          <p:cNvSpPr txBox="1">
            <a:spLocks noChangeArrowheads="1"/>
          </p:cNvSpPr>
          <p:nvPr/>
        </p:nvSpPr>
        <p:spPr bwMode="auto">
          <a:xfrm>
            <a:off x="916344" y="4460081"/>
            <a:ext cx="13708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GEIH.</a:t>
            </a:r>
            <a:endParaRPr lang="es-ES" altLang="es-CO" sz="1100" dirty="0"/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91091697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9750" y="1101328"/>
            <a:ext cx="7874000" cy="3365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586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360680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/>
          </p:cNvSpPr>
          <p:nvPr/>
        </p:nvSpPr>
        <p:spPr bwMode="auto">
          <a:xfrm>
            <a:off x="979489" y="1885950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3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INDICADORES DEL MERCADO LABORAL</a:t>
            </a:r>
          </a:p>
        </p:txBody>
      </p:sp>
      <p:sp>
        <p:nvSpPr>
          <p:cNvPr id="25603" name="Rectangle 3"/>
          <p:cNvSpPr>
            <a:spLocks/>
          </p:cNvSpPr>
          <p:nvPr/>
        </p:nvSpPr>
        <p:spPr bwMode="auto">
          <a:xfrm>
            <a:off x="1979614" y="2409825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3457576" y="2733675"/>
            <a:ext cx="52562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 </a:t>
            </a:r>
            <a:endParaRPr lang="es-ES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650" y="2356247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082582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34926" y="86916"/>
            <a:ext cx="82089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sz="2000" b="1" dirty="0" smtClean="0">
                <a:solidFill>
                  <a:schemeClr val="bg1"/>
                </a:solidFill>
                <a:latin typeface="+mj-lt"/>
              </a:rPr>
              <a:t>Resumen indicadores</a:t>
            </a:r>
          </a:p>
          <a:p>
            <a:pPr eaLnBrk="1" hangingPunct="1">
              <a:defRPr/>
            </a:pPr>
            <a:r>
              <a:rPr lang="es-ES" altLang="es-CO" sz="2000" b="1" dirty="0" smtClean="0">
                <a:solidFill>
                  <a:schemeClr val="bg1"/>
                </a:solidFill>
                <a:latin typeface="+mj-lt"/>
              </a:rPr>
              <a:t>Medellín  AM – Total Nacional</a:t>
            </a: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19642816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544" y="1635646"/>
            <a:ext cx="8196262" cy="2341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402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69851" y="42863"/>
            <a:ext cx="54387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Indicadores de mercado laboral por ciudad</a:t>
            </a:r>
          </a:p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Trimestre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Abril - junio 2018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475655" y="2186310"/>
            <a:ext cx="6050087" cy="169416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CO"/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95392059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19250" y="966788"/>
            <a:ext cx="5932488" cy="3997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628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63788130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5288" y="1217613"/>
            <a:ext cx="8066087" cy="3206750"/>
          </a:xfrm>
          <a:prstGeom prst="rect">
            <a:avLst/>
          </a:prstGeom>
          <a:noFill/>
          <a:ln>
            <a:noFill/>
          </a:ln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33797" name="Text Box 3"/>
          <p:cNvSpPr txBox="1">
            <a:spLocks noChangeArrowheads="1"/>
          </p:cNvSpPr>
          <p:nvPr/>
        </p:nvSpPr>
        <p:spPr bwMode="auto">
          <a:xfrm>
            <a:off x="-36512" y="8335"/>
            <a:ext cx="676910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Medellín AM</a:t>
            </a:r>
          </a:p>
          <a:p>
            <a:pPr>
              <a:buFont typeface="Arial" charset="0"/>
              <a:buNone/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Abril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junio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(2008- 2018)</a:t>
            </a:r>
          </a:p>
        </p:txBody>
      </p:sp>
      <p:sp>
        <p:nvSpPr>
          <p:cNvPr id="28677" name="1 Rectángulo"/>
          <p:cNvSpPr>
            <a:spLocks noChangeArrowheads="1"/>
          </p:cNvSpPr>
          <p:nvPr/>
        </p:nvSpPr>
        <p:spPr bwMode="auto">
          <a:xfrm>
            <a:off x="611188" y="4442223"/>
            <a:ext cx="45720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1100" b="1" dirty="0">
                <a:latin typeface="Arial" charset="0"/>
                <a:sym typeface="Calibri" pitchFamily="34" charset="0"/>
              </a:rPr>
              <a:t>Fuente: </a:t>
            </a:r>
            <a:r>
              <a:rPr lang="es-CO" altLang="es-CO" sz="1100" dirty="0" smtClean="0">
                <a:latin typeface="Arial" charset="0"/>
                <a:sym typeface="Calibri" pitchFamily="34" charset="0"/>
              </a:rPr>
              <a:t>DANE, GEIH.</a:t>
            </a:r>
            <a:endParaRPr lang="es-CO" altLang="es-CO" sz="1100" dirty="0">
              <a:latin typeface="Arial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50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1" y="42863"/>
            <a:ext cx="71421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Tasa de desempleo</a:t>
            </a:r>
          </a:p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Medellín AM</a:t>
            </a:r>
          </a:p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Trimestres móviles 2014 - 2017 </a:t>
            </a:r>
          </a:p>
        </p:txBody>
      </p:sp>
      <p:sp>
        <p:nvSpPr>
          <p:cNvPr id="29699" name="5 CuadroTexto"/>
          <p:cNvSpPr txBox="1">
            <a:spLocks noChangeArrowheads="1"/>
          </p:cNvSpPr>
          <p:nvPr/>
        </p:nvSpPr>
        <p:spPr bwMode="auto">
          <a:xfrm>
            <a:off x="701238" y="4354116"/>
            <a:ext cx="13708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GEIH.</a:t>
            </a:r>
            <a:endParaRPr lang="es-ES" altLang="es-CO" sz="1100" dirty="0"/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4920983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4215" y="1037970"/>
            <a:ext cx="7704210" cy="32613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541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0962542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0825" y="1708150"/>
            <a:ext cx="8640763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33338"/>
            <a:ext cx="5292080" cy="1079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Población ocupada, desocupada e inactiva </a:t>
            </a:r>
            <a:br>
              <a:rPr lang="es-E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Medellín AM</a:t>
            </a:r>
          </a:p>
          <a:p>
            <a:pPr algn="l">
              <a:lnSpc>
                <a:spcPct val="100000"/>
              </a:lnSpc>
              <a:defRPr/>
            </a:pPr>
            <a:r>
              <a:rPr lang="es-ES" alt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(2017 – 2018)</a:t>
            </a:r>
            <a:br>
              <a:rPr lang="es-ES" alt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97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445170" y="1707356"/>
            <a:ext cx="84473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/>
          <a:p>
            <a:pPr algn="r" eaLnBrk="1" hangingPunct="1">
              <a:defRPr/>
            </a:pPr>
            <a:r>
              <a:rPr lang="es-CO" altLang="es-CO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2211710"/>
            <a:ext cx="813683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48" name="6 Rectángulo"/>
          <p:cNvSpPr>
            <a:spLocks noChangeArrowheads="1"/>
          </p:cNvSpPr>
          <p:nvPr/>
        </p:nvSpPr>
        <p:spPr bwMode="auto">
          <a:xfrm>
            <a:off x="-518252" y="2301720"/>
            <a:ext cx="9193940" cy="106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SEGÚN RAMA </a:t>
            </a: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DE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ACTIVIDAD</a:t>
            </a:r>
            <a:endParaRPr lang="es-CO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CO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59003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2771" name="6 CuadroTexto"/>
          <p:cNvSpPr txBox="1">
            <a:spLocks noChangeArrowheads="1"/>
          </p:cNvSpPr>
          <p:nvPr/>
        </p:nvSpPr>
        <p:spPr bwMode="auto">
          <a:xfrm>
            <a:off x="340360" y="3484086"/>
            <a:ext cx="13708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GEIH.</a:t>
            </a:r>
            <a:endParaRPr lang="es-ES" altLang="es-CO" sz="1100" dirty="0"/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1845267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31789" y="1600201"/>
            <a:ext cx="8480425" cy="172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-1588" y="-57150"/>
            <a:ext cx="601345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, variación y contribución a la variación de la población 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, según ramas de actividad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pPr eaLnBrk="1" hangingPunct="1">
              <a:defRPr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Abril - junio 2018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23528" y="3651472"/>
            <a:ext cx="842493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ES" altLang="es-CO" sz="1050" dirty="0">
                <a:latin typeface="Arial" pitchFamily="34" charset="0"/>
                <a:cs typeface="Arial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pPr>
              <a:defRPr/>
            </a:pPr>
            <a:r>
              <a:rPr lang="es-CO" altLang="es-CO" sz="1050" b="1" dirty="0">
                <a:latin typeface="Arial" pitchFamily="34" charset="0"/>
                <a:cs typeface="Arial" pitchFamily="34" charset="0"/>
              </a:rPr>
              <a:t>Nota: </a:t>
            </a:r>
            <a:r>
              <a:rPr lang="es-CO" altLang="es-CO" sz="1050" dirty="0">
                <a:latin typeface="Arial" pitchFamily="34" charset="0"/>
                <a:cs typeface="Arial" pitchFamily="34" charset="0"/>
              </a:rPr>
              <a:t>La suma de las participaciones puede diferir de 100%  por la no inclusión de la categoría “no informa” y por efecto de decimales.</a:t>
            </a:r>
            <a:r>
              <a:rPr lang="es-ES" altLang="es-CO" sz="1050" dirty="0">
                <a:latin typeface="Arial" pitchFamily="34" charset="0"/>
                <a:cs typeface="Arial" pitchFamily="34" charset="0"/>
              </a:rPr>
              <a:t>  </a:t>
            </a:r>
            <a:endParaRPr lang="es-ES" altLang="es-CO" sz="105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s-ES" altLang="es-CO" sz="1050" dirty="0">
                <a:latin typeface="Arial" charset="0"/>
              </a:rPr>
              <a:t>(p.p.) : puntos </a:t>
            </a:r>
            <a:r>
              <a:rPr lang="es-ES" altLang="es-CO" sz="1050" dirty="0" smtClean="0">
                <a:latin typeface="Arial" charset="0"/>
              </a:rPr>
              <a:t>porcentuales</a:t>
            </a:r>
            <a:endParaRPr lang="es-ES" altLang="es-CO" sz="105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07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411</Words>
  <Application>Microsoft Office PowerPoint</Application>
  <PresentationFormat>Presentación en pantalla (16:9)</PresentationFormat>
  <Paragraphs>70</Paragraphs>
  <Slides>17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2" baseType="lpstr">
      <vt:lpstr>Arial</vt:lpstr>
      <vt:lpstr>Calibri</vt:lpstr>
      <vt:lpstr>Open Sans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Brandon Steve Rojas Guerra</dc:creator>
  <cp:lastModifiedBy>Ivan Mauricio Zubieta Ortiz</cp:lastModifiedBy>
  <cp:revision>70</cp:revision>
  <cp:lastPrinted>2018-05-07T19:44:42Z</cp:lastPrinted>
  <dcterms:created xsi:type="dcterms:W3CDTF">2017-04-24T19:14:11Z</dcterms:created>
  <dcterms:modified xsi:type="dcterms:W3CDTF">2018-08-09T21:27:15Z</dcterms:modified>
</cp:coreProperties>
</file>