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</p:sldIdLst>
  <p:sldSz cx="9144000" cy="5143500" type="screen16x9"/>
  <p:notesSz cx="9144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3981" autoAdjust="0"/>
    <p:restoredTop sz="94674"/>
  </p:normalViewPr>
  <p:slideViewPr>
    <p:cSldViewPr>
      <p:cViewPr varScale="1">
        <p:scale>
          <a:sx n="99" d="100"/>
          <a:sy n="99" d="100"/>
        </p:scale>
        <p:origin x="-104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03/08/2018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C473B-C19A-40C0-959E-ADD8C0581BBD}" type="datetimeFigureOut">
              <a:rPr lang="es-CO" smtClean="0"/>
              <a:t>03/08/2018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11D95-B22E-4CE8-8711-9AB6E7B303E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095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8825" cy="257016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074157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8825" cy="2570163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234836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8825" cy="257016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739341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9175" y="514350"/>
            <a:ext cx="4570413" cy="257016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610592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9175" y="514350"/>
            <a:ext cx="4570413" cy="257016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708663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9175" y="514350"/>
            <a:ext cx="4570413" cy="257016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537901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14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9175" y="514350"/>
            <a:ext cx="4570413" cy="257016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659551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8825" cy="257016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08039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71950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5" name="Imagen 4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53942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6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24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2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6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0" name="Imagen 29" descr="Logotipo-Colorasdasf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03598"/>
            <a:ext cx="5778419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9"/>
          <p:cNvSpPr txBox="1"/>
          <p:nvPr/>
        </p:nvSpPr>
        <p:spPr>
          <a:xfrm>
            <a:off x="6080126" y="3374871"/>
            <a:ext cx="2595563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11 Rectángulo"/>
          <p:cNvSpPr/>
          <p:nvPr/>
        </p:nvSpPr>
        <p:spPr>
          <a:xfrm>
            <a:off x="323851" y="3291830"/>
            <a:ext cx="30845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 D.C., Colombia</a:t>
            </a:r>
          </a:p>
        </p:txBody>
      </p:sp>
      <p:cxnSp>
        <p:nvCxnSpPr>
          <p:cNvPr id="12" name="5 Conector recto"/>
          <p:cNvCxnSpPr/>
          <p:nvPr/>
        </p:nvCxnSpPr>
        <p:spPr>
          <a:xfrm>
            <a:off x="395536" y="1653187"/>
            <a:ext cx="8352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6 Rectángulo"/>
          <p:cNvSpPr/>
          <p:nvPr/>
        </p:nvSpPr>
        <p:spPr>
          <a:xfrm>
            <a:off x="467544" y="98757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n-US" sz="3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8 Rectángulo"/>
          <p:cNvSpPr/>
          <p:nvPr/>
        </p:nvSpPr>
        <p:spPr>
          <a:xfrm>
            <a:off x="467544" y="1760498"/>
            <a:ext cx="8208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MANIZALES </a:t>
            </a:r>
            <a:r>
              <a:rPr lang="en-US" sz="2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A.M.</a:t>
            </a:r>
            <a:r>
              <a:rPr lang="es-MX" sz="2800" b="1" dirty="0" smtClean="0">
                <a:solidFill>
                  <a:prstClr val="white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*</a:t>
            </a:r>
            <a:endParaRPr lang="es-MX" sz="2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9512" y="4022943"/>
            <a:ext cx="5184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altLang="es-CO" sz="1200" dirty="0">
                <a:solidFill>
                  <a:prstClr val="black"/>
                </a:solidFill>
              </a:rPr>
              <a:t>* El Área Metropolitana de Manizales incluye Villa María</a:t>
            </a:r>
            <a:endParaRPr lang="es-E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4200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POSICIÓN OCUPACIONAL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395536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937114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74402" y="3507854"/>
            <a:ext cx="13448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>
            <a:spAutoFit/>
          </a:bodyPr>
          <a:lstStyle/>
          <a:p>
            <a:r>
              <a:rPr lang="es-CO" sz="1100" b="1" dirty="0">
                <a:latin typeface="Arial Narrow" panose="020B0606020202030204" pitchFamily="34" charset="0"/>
              </a:rPr>
              <a:t>Fuente:</a:t>
            </a:r>
            <a:r>
              <a:rPr lang="es-CO" sz="1100" dirty="0">
                <a:latin typeface="Arial Narrow" panose="020B0606020202030204" pitchFamily="34" charset="0"/>
              </a:rPr>
              <a:t> </a:t>
            </a:r>
            <a:r>
              <a:rPr lang="es-CO" sz="1100" dirty="0" smtClean="0">
                <a:latin typeface="Arial Narrow" panose="020B0606020202030204" pitchFamily="34" charset="0"/>
              </a:rPr>
              <a:t>DANE,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74402" y="3746525"/>
            <a:ext cx="8202054" cy="76944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20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100" dirty="0" smtClean="0">
                <a:latin typeface="Arial Narrow" pitchFamily="34" charset="0"/>
              </a:rPr>
              <a:t> ^ Obrero</a:t>
            </a:r>
            <a:r>
              <a:rPr lang="es-ES" altLang="es-CO" sz="1100" dirty="0">
                <a:latin typeface="Arial Narrow" pitchFamily="34" charset="0"/>
              </a:rPr>
              <a:t>, empleado particular incluye al Jornalero o </a:t>
            </a:r>
            <a:r>
              <a:rPr lang="es-ES" altLang="es-CO" sz="1100" dirty="0" smtClean="0">
                <a:latin typeface="Arial Narrow" pitchFamily="34" charset="0"/>
              </a:rPr>
              <a:t>Peón.</a:t>
            </a:r>
            <a:endParaRPr lang="es-ES" altLang="es-CO" sz="1100" dirty="0">
              <a:latin typeface="Arial Narrow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100" dirty="0" smtClean="0">
                <a:latin typeface="Arial Narrow" pitchFamily="34" charset="0"/>
              </a:rPr>
              <a:t> * Trabajador </a:t>
            </a:r>
            <a:r>
              <a:rPr lang="es-ES" altLang="es-CO" sz="1100" dirty="0">
                <a:latin typeface="Arial Narrow" pitchFamily="34" charset="0"/>
              </a:rPr>
              <a:t>sin remuneración incluye a los trabajadores familiares sin remuneración y a los </a:t>
            </a:r>
            <a:r>
              <a:rPr lang="es-ES" altLang="es-CO" sz="1100" dirty="0" smtClean="0">
                <a:latin typeface="Arial Narrow" pitchFamily="34" charset="0"/>
              </a:rPr>
              <a:t>trabajadores sin </a:t>
            </a:r>
            <a:r>
              <a:rPr lang="es-ES" altLang="es-CO" sz="1100" dirty="0">
                <a:latin typeface="Arial Narrow" pitchFamily="34" charset="0"/>
              </a:rPr>
              <a:t>remuneración en empresas de otros </a:t>
            </a:r>
            <a:r>
              <a:rPr lang="es-ES" altLang="es-CO" sz="1100" dirty="0" smtClean="0">
                <a:latin typeface="Arial Narrow" pitchFamily="34" charset="0"/>
              </a:rPr>
              <a:t>hogares.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100" dirty="0">
                <a:latin typeface="Arial Narrow" pitchFamily="34" charset="0"/>
              </a:rPr>
              <a:t>(p.p</a:t>
            </a:r>
            <a:r>
              <a:rPr lang="es-ES" altLang="es-CO" sz="1100" dirty="0" smtClean="0">
                <a:latin typeface="Arial Narrow" pitchFamily="34" charset="0"/>
              </a:rPr>
              <a:t>.): </a:t>
            </a:r>
            <a:r>
              <a:rPr lang="es-ES" altLang="es-CO" sz="1100" dirty="0">
                <a:latin typeface="Arial Narrow" pitchFamily="34" charset="0"/>
              </a:rPr>
              <a:t>p</a:t>
            </a:r>
            <a:r>
              <a:rPr lang="es-ES" altLang="es-CO" sz="1100" dirty="0" smtClean="0">
                <a:latin typeface="Arial Narrow" pitchFamily="34" charset="0"/>
              </a:rPr>
              <a:t>untos </a:t>
            </a:r>
            <a:r>
              <a:rPr lang="es-ES" altLang="es-CO" sz="1100" dirty="0">
                <a:latin typeface="Arial Narrow" pitchFamily="34" charset="0"/>
              </a:rPr>
              <a:t>porcentuales.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es-ES" altLang="es-CO" sz="1100" dirty="0">
              <a:latin typeface="Arial Narrow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posición ocupacional</a:t>
            </a:r>
            <a:br>
              <a:rPr lang="es-ES" altLang="es-CO" sz="1600" dirty="0" smtClean="0"/>
            </a:br>
            <a:r>
              <a:rPr lang="es-CO" sz="1600" dirty="0" smtClean="0"/>
              <a:t>Abril - Junio 2018</a:t>
            </a:r>
            <a:endParaRPr lang="es-CO" sz="16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7861754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552" y="1491630"/>
            <a:ext cx="8125234" cy="18536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92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INACTIVA SEGÚN TIPO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948925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477864" y="4373111"/>
            <a:ext cx="616162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  <a:cs typeface="Arial" panose="020B0604020202020204" pitchFamily="34" charset="0"/>
              </a:rPr>
              <a:t>Nota: </a:t>
            </a:r>
            <a:r>
              <a:rPr lang="es-ES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La </a:t>
            </a:r>
            <a:r>
              <a:rPr lang="es-ES" sz="1100" dirty="0">
                <a:latin typeface="Arial Narrow" panose="020B0606020202030204" pitchFamily="34" charset="0"/>
                <a:cs typeface="Arial" panose="020B060402020202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trabajar.</a:t>
            </a:r>
            <a:endParaRPr lang="es-ES" sz="11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477864" y="4181201"/>
            <a:ext cx="131278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>
            <a:spAutoFit/>
          </a:bodyPr>
          <a:lstStyle/>
          <a:p>
            <a:r>
              <a:rPr lang="es-CO" sz="1100" b="1" dirty="0">
                <a:latin typeface="Arial Narrow" panose="020B0606020202030204" pitchFamily="34" charset="0"/>
                <a:cs typeface="Arial" panose="020B0604020202020204" pitchFamily="34" charset="0"/>
              </a:rPr>
              <a:t>Fuente:</a:t>
            </a:r>
            <a:r>
              <a:rPr lang="es-CO" sz="11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es-CO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DANE,GEIH. </a:t>
            </a:r>
            <a:endParaRPr lang="es-ES" sz="11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dirty="0" smtClean="0"/>
              <a:t>Distribución porcentual y variación de la población inactiva, según tipo de actividad </a:t>
            </a:r>
            <a:br>
              <a:rPr lang="es-ES" altLang="es-CO" dirty="0" smtClean="0"/>
            </a:br>
            <a:r>
              <a:rPr lang="es-CO" dirty="0" smtClean="0"/>
              <a:t>Abril - Junio 2018</a:t>
            </a:r>
            <a:endParaRPr lang="es-CO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6281345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3539" y="1275606"/>
            <a:ext cx="7178861" cy="26815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692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365258" y="4398372"/>
            <a:ext cx="131278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>
            <a:spAutoFit/>
          </a:bodyPr>
          <a:lstStyle/>
          <a:p>
            <a:r>
              <a:rPr lang="es-CO" sz="1100" b="1" dirty="0">
                <a:latin typeface="Arial Narrow" panose="020B0606020202030204" pitchFamily="34" charset="0"/>
              </a:rPr>
              <a:t>Fuente:</a:t>
            </a:r>
            <a:r>
              <a:rPr lang="es-CO" sz="1100" dirty="0">
                <a:latin typeface="Arial Narrow" panose="020B0606020202030204" pitchFamily="34" charset="0"/>
              </a:rPr>
              <a:t> </a:t>
            </a:r>
            <a:r>
              <a:rPr lang="es-CO" sz="1100" dirty="0" smtClean="0">
                <a:latin typeface="Arial Narrow" panose="020B0606020202030204" pitchFamily="34" charset="0"/>
              </a:rPr>
              <a:t>DANE,GEIH.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5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altLang="es-CO" dirty="0" smtClean="0"/>
              <a:t>Proporción del empleo informal en la población ocupada</a:t>
            </a:r>
            <a:r>
              <a:rPr lang="es-ES" altLang="es-CO" dirty="0" smtClean="0"/>
              <a:t/>
            </a:r>
            <a:br>
              <a:rPr lang="es-ES" altLang="es-CO" dirty="0" smtClean="0"/>
            </a:br>
            <a:r>
              <a:rPr lang="es-CO" altLang="es-CO" dirty="0" smtClean="0"/>
              <a:t>Total 13 ciudades y áreas metropolitanas y Manizales A.M.</a:t>
            </a:r>
            <a:br>
              <a:rPr lang="es-CO" altLang="es-CO" dirty="0" smtClean="0"/>
            </a:br>
            <a:r>
              <a:rPr lang="es-CO" dirty="0" smtClean="0"/>
              <a:t>Abril - Junio 2018</a:t>
            </a:r>
            <a:endParaRPr lang="es-CO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8486332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80145" y="1306513"/>
            <a:ext cx="5972175" cy="287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583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Límites de confianza y error relativo de la población,</a:t>
            </a:r>
            <a:br>
              <a:rPr lang="es-CO" dirty="0" smtClean="0"/>
            </a:br>
            <a:r>
              <a:rPr lang="es-CO" dirty="0" smtClean="0"/>
              <a:t>de la fuerza de trabajo e indicadores de mercado laboral</a:t>
            </a:r>
            <a:br>
              <a:rPr lang="es-CO" dirty="0" smtClean="0"/>
            </a:br>
            <a:r>
              <a:rPr lang="es-CO" dirty="0" smtClean="0"/>
              <a:t>Manizales A.M.</a:t>
            </a:r>
            <a:endParaRPr lang="es-CO" dirty="0"/>
          </a:p>
        </p:txBody>
      </p:sp>
      <p:pic>
        <p:nvPicPr>
          <p:cNvPr id="5" name="4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7649662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203598"/>
            <a:ext cx="6882215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2939750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11238" y="3038475"/>
            <a:ext cx="7167562" cy="16208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955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539552" y="4470380"/>
            <a:ext cx="196711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0">
            <a:spAutoFit/>
          </a:bodyPr>
          <a:lstStyle/>
          <a:p>
            <a:r>
              <a:rPr lang="es-CO" sz="1100" b="1" dirty="0">
                <a:latin typeface="Arial Narrow" panose="020B0606020202030204" pitchFamily="34" charset="0"/>
              </a:rPr>
              <a:t>Fuente:</a:t>
            </a:r>
            <a:r>
              <a:rPr lang="es-CO" sz="1100" dirty="0">
                <a:latin typeface="Arial Narrow" panose="020B0606020202030204" pitchFamily="34" charset="0"/>
              </a:rPr>
              <a:t> </a:t>
            </a:r>
            <a:r>
              <a:rPr lang="es-CO" sz="1100" dirty="0" smtClean="0">
                <a:latin typeface="Arial Narrow" panose="020B0606020202030204" pitchFamily="34" charset="0"/>
              </a:rPr>
              <a:t>DANE,GEIH.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8007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es-CO" dirty="0" smtClean="0"/>
              <a:t>Tasa global de participación, ocupación y desempleo</a:t>
            </a:r>
            <a:br>
              <a:rPr lang="es-ES" altLang="es-CO" dirty="0" smtClean="0"/>
            </a:br>
            <a:r>
              <a:rPr lang="es-ES" altLang="es-CO" dirty="0"/>
              <a:t>Caldas, anual</a:t>
            </a:r>
          </a:p>
          <a:p>
            <a:pPr>
              <a:defRPr/>
            </a:pPr>
            <a:r>
              <a:rPr lang="es-ES" altLang="es-CO" dirty="0" smtClean="0"/>
              <a:t>2008 - 2017</a:t>
            </a:r>
            <a:endParaRPr lang="es-CO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3295199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84249" y="1206922"/>
            <a:ext cx="7270143" cy="3093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020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4418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6 Conector recto"/>
          <p:cNvCxnSpPr/>
          <p:nvPr/>
        </p:nvCxnSpPr>
        <p:spPr>
          <a:xfrm>
            <a:off x="432464" y="2356247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/>
          <p:cNvSpPr txBox="1">
            <a:spLocks/>
          </p:cNvSpPr>
          <p:nvPr/>
        </p:nvSpPr>
        <p:spPr>
          <a:xfrm>
            <a:off x="467544" y="1433438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INDICADORES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455600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CuadroTexto"/>
          <p:cNvSpPr txBox="1">
            <a:spLocks noChangeArrowheads="1"/>
          </p:cNvSpPr>
          <p:nvPr/>
        </p:nvSpPr>
        <p:spPr bwMode="auto">
          <a:xfrm>
            <a:off x="611560" y="3678292"/>
            <a:ext cx="124437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b="1" dirty="0">
                <a:latin typeface="Arial Narrow" panose="020B0606020202030204" pitchFamily="34" charset="0"/>
              </a:rPr>
              <a:t>Fuente:</a:t>
            </a:r>
            <a:r>
              <a:rPr lang="es-CO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DANE,GEIH.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Resumen indicadores</a:t>
            </a:r>
            <a:br>
              <a:rPr lang="es-CO" dirty="0" smtClean="0"/>
            </a:br>
            <a:r>
              <a:rPr lang="es-CO" dirty="0" smtClean="0"/>
              <a:t>Manizales A.M. – Total Nacional</a:t>
            </a:r>
            <a:endParaRPr lang="es-CO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73209451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4212" y="1635125"/>
            <a:ext cx="7848227" cy="1816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2246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1542931" y="2715766"/>
            <a:ext cx="5832648" cy="1238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0" y="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Indicadores de mercado laboral por ciudad</a:t>
            </a:r>
            <a:br>
              <a:rPr lang="es-CO" dirty="0" smtClean="0"/>
            </a:br>
            <a:r>
              <a:rPr lang="es-CO" dirty="0" smtClean="0"/>
              <a:t>Abril - Junio 2018</a:t>
            </a:r>
            <a:endParaRPr lang="es-CO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84874323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37213" y="952015"/>
            <a:ext cx="5616575" cy="400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14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1441451" y="2000250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global de participación, ocupación y desempleo</a:t>
            </a:r>
            <a:br>
              <a:rPr lang="es-CO" dirty="0" smtClean="0"/>
            </a:br>
            <a:r>
              <a:rPr lang="es-CO" dirty="0" smtClean="0"/>
              <a:t>Manizales A.M.</a:t>
            </a:r>
            <a:br>
              <a:rPr lang="es-CO" dirty="0" smtClean="0"/>
            </a:br>
            <a:r>
              <a:rPr lang="es-CO" dirty="0" smtClean="0"/>
              <a:t>Abril - Junio (2009 – 2018)</a:t>
            </a:r>
            <a:endParaRPr lang="es-CO" dirty="0"/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869480" y="4587974"/>
            <a:ext cx="135342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44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b="1" dirty="0">
                <a:latin typeface="Arial Narrow" panose="020B0606020202030204" pitchFamily="34" charset="0"/>
              </a:rPr>
              <a:t>Fuente:</a:t>
            </a:r>
            <a:r>
              <a:rPr lang="es-CO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DANE,GEIH.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5856350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1600" y="1131888"/>
            <a:ext cx="7678737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18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-1" y="11864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de desempleo</a:t>
            </a:r>
            <a:br>
              <a:rPr lang="es-CO" dirty="0" smtClean="0"/>
            </a:br>
            <a:r>
              <a:rPr lang="es-CO" dirty="0" smtClean="0"/>
              <a:t>Manizales A.M.</a:t>
            </a:r>
            <a:br>
              <a:rPr lang="es-CO" dirty="0" smtClean="0"/>
            </a:br>
            <a:r>
              <a:rPr lang="es-CO" dirty="0" smtClean="0"/>
              <a:t>Trimestres móviles 2014 – 2018</a:t>
            </a:r>
            <a:endParaRPr lang="es-CO" dirty="0"/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827584" y="4614396"/>
            <a:ext cx="135342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44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b="1" dirty="0">
                <a:latin typeface="Arial Narrow" panose="020B0606020202030204" pitchFamily="34" charset="0"/>
              </a:rPr>
              <a:t>Fuente:</a:t>
            </a:r>
            <a:r>
              <a:rPr lang="es-CO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DANE,GEIH.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3665483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84250"/>
            <a:ext cx="7354887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5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9" y="735807"/>
            <a:ext cx="1944687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Población ocupada, desocupada e inactiva </a:t>
            </a:r>
            <a:br>
              <a:rPr lang="es-CO" dirty="0" smtClean="0"/>
            </a:br>
            <a:r>
              <a:rPr lang="es-CO" dirty="0" smtClean="0"/>
              <a:t>Manizales A.M.</a:t>
            </a:r>
            <a:br>
              <a:rPr lang="es-CO" dirty="0" smtClean="0"/>
            </a:br>
            <a:r>
              <a:rPr lang="es-CO" dirty="0" smtClean="0"/>
              <a:t>Abril - Junio 2018</a:t>
            </a:r>
            <a:endParaRPr lang="es-CO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1630413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3528" y="1881237"/>
            <a:ext cx="8382000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79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 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RAMA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018829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7545" y="3890541"/>
            <a:ext cx="828092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 smtClean="0">
                <a:latin typeface="Arial Narrow" panose="020B0606020202030204" pitchFamily="34" charset="0"/>
              </a:rPr>
              <a:t>* Otras </a:t>
            </a:r>
            <a:r>
              <a:rPr lang="es-ES" altLang="es-CO" sz="1100" dirty="0">
                <a:latin typeface="Arial Narrow" panose="020B0606020202030204" pitchFamily="34" charset="0"/>
              </a:rPr>
              <a:t>ramas: Agricultura, ganadería, caza, silvicultura y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pesca; </a:t>
            </a:r>
            <a:r>
              <a:rPr lang="es-ES" altLang="es-CO" sz="1100" dirty="0">
                <a:latin typeface="Arial Narrow" panose="020B0606020202030204" pitchFamily="34" charset="0"/>
              </a:rPr>
              <a:t>explotación de minas y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canteras; </a:t>
            </a:r>
            <a:r>
              <a:rPr lang="es-ES" altLang="es-CO" sz="1100" dirty="0">
                <a:latin typeface="Arial Narrow" panose="020B0606020202030204" pitchFamily="34" charset="0"/>
              </a:rPr>
              <a:t>suministro de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electricidad, gas  y agua; </a:t>
            </a:r>
            <a:r>
              <a:rPr lang="es-ES" altLang="es-CO" sz="1100" dirty="0">
                <a:latin typeface="Arial Narrow" panose="020B0606020202030204" pitchFamily="34" charset="0"/>
              </a:rPr>
              <a:t>e intermediación financiera. </a:t>
            </a:r>
            <a:endParaRPr lang="es-ES" altLang="es-CO" sz="1100" dirty="0" smtClean="0">
              <a:latin typeface="Arial Narrow" panose="020B0606020202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Arial Narrow" panose="020B0606020202030204" pitchFamily="34" charset="0"/>
              </a:rPr>
              <a:t>(p.p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.): </a:t>
            </a:r>
            <a:r>
              <a:rPr lang="es-ES" altLang="es-CO" sz="1100" dirty="0">
                <a:latin typeface="Arial Narrow" panose="020B0606020202030204" pitchFamily="34" charset="0"/>
              </a:rPr>
              <a:t>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untos </a:t>
            </a:r>
            <a:r>
              <a:rPr lang="es-ES" altLang="es-CO" sz="1100" dirty="0">
                <a:latin typeface="Arial Narrow" panose="020B0606020202030204" pitchFamily="34" charset="0"/>
              </a:rPr>
              <a:t>porcentuales.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467544" y="3674518"/>
            <a:ext cx="1280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100" b="1" dirty="0">
                <a:latin typeface="Arial Narrow" panose="020B0606020202030204" pitchFamily="34" charset="0"/>
              </a:rPr>
              <a:t>Fuente:</a:t>
            </a:r>
            <a:r>
              <a:rPr lang="es-CO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DANE,GEIH.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0" y="18226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ramas de actividad</a:t>
            </a:r>
            <a:br>
              <a:rPr lang="es-ES" altLang="es-CO" sz="1600" dirty="0" smtClean="0"/>
            </a:br>
            <a:r>
              <a:rPr lang="es-CO" sz="1600" dirty="0" smtClean="0"/>
              <a:t>Abril - Junio 2018</a:t>
            </a:r>
            <a:endParaRPr lang="es-CO" sz="16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2136379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4213" y="1347788"/>
            <a:ext cx="741680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111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1940</TotalTime>
  <Words>334</Words>
  <Application>Microsoft Office PowerPoint</Application>
  <PresentationFormat>Presentación en pantalla (16:9)</PresentationFormat>
  <Paragraphs>52</Paragraphs>
  <Slides>17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Mercado Laboral - GEIH</dc:creator>
  <cp:lastModifiedBy>Diana Smith Lopez Amado</cp:lastModifiedBy>
  <cp:revision>139</cp:revision>
  <dcterms:created xsi:type="dcterms:W3CDTF">2017-04-24T19:14:11Z</dcterms:created>
  <dcterms:modified xsi:type="dcterms:W3CDTF">2018-08-03T13:36:14Z</dcterms:modified>
</cp:coreProperties>
</file>