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06" r:id="rId2"/>
    <p:sldId id="307" r:id="rId3"/>
    <p:sldId id="308" r:id="rId4"/>
    <p:sldId id="309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</p:sldIdLst>
  <p:sldSz cx="9144000" cy="5143500" type="screen16x9"/>
  <p:notesSz cx="9144000" cy="69802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981" autoAdjust="0"/>
    <p:restoredTop sz="94674"/>
  </p:normalViewPr>
  <p:slideViewPr>
    <p:cSldViewPr>
      <p:cViewPr varScale="1">
        <p:scale>
          <a:sx n="151" d="100"/>
          <a:sy n="151" d="100"/>
        </p:scale>
        <p:origin x="108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03/08/2018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179484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C473B-C19A-40C0-959E-ADD8C0581BBD}" type="datetimeFigureOut">
              <a:rPr lang="es-CO" smtClean="0"/>
              <a:t>03/08/2018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246313" y="523875"/>
            <a:ext cx="4651375" cy="2617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3315613"/>
            <a:ext cx="7315200" cy="31411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79484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11D95-B22E-4CE8-8711-9AB6E7B303E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0955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CO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0C7292F3-5F1B-4C71-888F-F5A151DC36FA}" type="slidenum">
              <a:rPr lang="es-ES" altLang="es-CO" smtClean="0"/>
              <a:pPr/>
              <a:t>1</a:t>
            </a:fld>
            <a:endParaRPr lang="es-ES" altLang="es-CO" smtClean="0"/>
          </a:p>
        </p:txBody>
      </p:sp>
    </p:spTree>
    <p:extLst>
      <p:ext uri="{BB962C8B-B14F-4D97-AF65-F5344CB8AC3E}">
        <p14:creationId xmlns:p14="http://schemas.microsoft.com/office/powerpoint/2010/main" val="674610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7900" y="523875"/>
            <a:ext cx="4648200" cy="2616200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966166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7900" y="523875"/>
            <a:ext cx="4648200" cy="26162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811758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503996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5179484" y="6630015"/>
            <a:ext cx="3962400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CFDD8489-5B6D-44FD-A6ED-9A29C62D976F}" type="slidenum">
              <a:rPr lang="es-ES" altLang="es-CO" sz="1200"/>
              <a:pPr algn="r"/>
              <a:t>13</a:t>
            </a:fld>
            <a:endParaRPr lang="es-ES" altLang="es-CO" sz="120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9488" y="523875"/>
            <a:ext cx="4649787" cy="26162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  <p:extLst>
      <p:ext uri="{BB962C8B-B14F-4D97-AF65-F5344CB8AC3E}">
        <p14:creationId xmlns:p14="http://schemas.microsoft.com/office/powerpoint/2010/main" val="714611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71950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4" name="9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5" name="Imagen 4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53942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6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24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2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6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0" name="Imagen 29" descr="Logotipo-Colorasdasf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03598"/>
            <a:ext cx="5778419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" b="37210"/>
          <a:stretch/>
        </p:blipFill>
        <p:spPr>
          <a:xfrm>
            <a:off x="0" y="-1"/>
            <a:ext cx="9144000" cy="3948669"/>
          </a:xfrm>
          <a:prstGeom prst="rect">
            <a:avLst/>
          </a:prstGeom>
        </p:spPr>
      </p:pic>
      <p:sp>
        <p:nvSpPr>
          <p:cNvPr id="8" name="object 934"/>
          <p:cNvSpPr txBox="1"/>
          <p:nvPr userDrawn="1"/>
        </p:nvSpPr>
        <p:spPr>
          <a:xfrm>
            <a:off x="467544" y="4436590"/>
            <a:ext cx="2300848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5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5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2595" r="70" b="28423"/>
          <a:stretch/>
        </p:blipFill>
        <p:spPr>
          <a:xfrm>
            <a:off x="0" y="987574"/>
            <a:ext cx="9137526" cy="1921243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pic>
        <p:nvPicPr>
          <p:cNvPr id="16" name="15 Imagen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11910"/>
            <a:ext cx="3605999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818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9 Conector recto"/>
          <p:cNvCxnSpPr/>
          <p:nvPr userDrawn="1"/>
        </p:nvCxnSpPr>
        <p:spPr>
          <a:xfrm>
            <a:off x="1907704" y="2787774"/>
            <a:ext cx="5328592" cy="0"/>
          </a:xfrm>
          <a:prstGeom prst="line">
            <a:avLst/>
          </a:prstGeom>
          <a:ln w="9525">
            <a:solidFill>
              <a:srgbClr val="94124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203" y="3075806"/>
            <a:ext cx="5671594" cy="900000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200" y="1203598"/>
            <a:ext cx="4567600" cy="1368000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7727"/>
          <a:stretch/>
        </p:blipFill>
        <p:spPr>
          <a:xfrm>
            <a:off x="0" y="1"/>
            <a:ext cx="9144000" cy="8762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35709"/>
          <a:stretch/>
        </p:blipFill>
        <p:spPr>
          <a:xfrm>
            <a:off x="0" y="4267201"/>
            <a:ext cx="9144000" cy="87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251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9"/>
          <p:cNvSpPr txBox="1"/>
          <p:nvPr/>
        </p:nvSpPr>
        <p:spPr>
          <a:xfrm>
            <a:off x="6080126" y="3374871"/>
            <a:ext cx="2595563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23851" y="3291830"/>
            <a:ext cx="30845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 smtClean="0">
                <a:solidFill>
                  <a:schemeClr val="bg1"/>
                </a:solidFill>
                <a:latin typeface="+mj-lt"/>
                <a:cs typeface="Arial"/>
              </a:rPr>
              <a:t>Bogotá D.C., Colombia</a:t>
            </a:r>
          </a:p>
        </p:txBody>
      </p:sp>
      <p:cxnSp>
        <p:nvCxnSpPr>
          <p:cNvPr id="7" name="5 Conector recto"/>
          <p:cNvCxnSpPr/>
          <p:nvPr/>
        </p:nvCxnSpPr>
        <p:spPr>
          <a:xfrm>
            <a:off x="395536" y="1653187"/>
            <a:ext cx="83529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6 Rectángulo"/>
          <p:cNvSpPr/>
          <p:nvPr/>
        </p:nvSpPr>
        <p:spPr>
          <a:xfrm>
            <a:off x="467544" y="98757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n-US" sz="3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8 Rectángulo"/>
          <p:cNvSpPr/>
          <p:nvPr/>
        </p:nvSpPr>
        <p:spPr>
          <a:xfrm>
            <a:off x="467544" y="1760498"/>
            <a:ext cx="8208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MONTERÍA</a:t>
            </a:r>
            <a:endParaRPr lang="es-MX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3416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POSICIÓN OCUPACIONAL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6 Conector recto"/>
          <p:cNvCxnSpPr/>
          <p:nvPr/>
        </p:nvCxnSpPr>
        <p:spPr>
          <a:xfrm>
            <a:off x="395536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368029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posición ocupacional</a:t>
            </a:r>
            <a:br>
              <a:rPr lang="es-ES" altLang="es-CO" sz="1600" dirty="0" smtClean="0"/>
            </a:br>
            <a:r>
              <a:rPr lang="es-CO" sz="1600" dirty="0" smtClean="0"/>
              <a:t>Abril – junio 2018</a:t>
            </a:r>
            <a:endParaRPr lang="es-CO" sz="1600" dirty="0"/>
          </a:p>
        </p:txBody>
      </p:sp>
      <p:sp>
        <p:nvSpPr>
          <p:cNvPr id="15362" name="5 CuadroTexto"/>
          <p:cNvSpPr txBox="1">
            <a:spLocks noChangeArrowheads="1"/>
          </p:cNvSpPr>
          <p:nvPr/>
        </p:nvSpPr>
        <p:spPr bwMode="auto">
          <a:xfrm>
            <a:off x="468313" y="3518496"/>
            <a:ext cx="14029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–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468314" y="3818533"/>
            <a:ext cx="82089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>
              <a:spcBef>
                <a:spcPct val="50000"/>
              </a:spcBef>
              <a:defRPr/>
            </a:pPr>
            <a:r>
              <a:rPr lang="es-CO" altLang="es-CO" sz="1100" dirty="0" smtClean="0">
                <a:latin typeface="Arial Narrow" panose="020B0606020202030204" pitchFamily="34" charset="0"/>
              </a:rPr>
              <a:t>^ Obrero</a:t>
            </a:r>
            <a:r>
              <a:rPr lang="es-CO" altLang="es-CO" sz="1100" dirty="0">
                <a:latin typeface="Arial Narrow" panose="020B0606020202030204" pitchFamily="34" charset="0"/>
              </a:rPr>
              <a:t>, empleado particular incluye Jornalero o Peón.</a:t>
            </a:r>
          </a:p>
          <a:p>
            <a:pPr algn="just" eaLnBrk="1" hangingPunct="1">
              <a:spcBef>
                <a:spcPct val="50000"/>
              </a:spcBef>
              <a:buFont typeface="Arial" charset="0"/>
              <a:buNone/>
              <a:defRPr/>
            </a:pPr>
            <a:r>
              <a:rPr lang="es-CO" altLang="es-CO" sz="1100" dirty="0" smtClean="0">
                <a:latin typeface="Arial Narrow" panose="020B0606020202030204" pitchFamily="34" charset="0"/>
              </a:rPr>
              <a:t>* Trabajador sin remuneración:  Incluye al trabajador familiar sin remuneración y al trabajador sin remuneración en empresas de otros hogares.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s-ES" altLang="es-CO" sz="1100" dirty="0" smtClean="0">
                <a:latin typeface="Arial Narrow" panose="020B0606020202030204" pitchFamily="34" charset="0"/>
              </a:rPr>
              <a:t>(p.p.): </a:t>
            </a:r>
            <a:r>
              <a:rPr lang="es-ES" altLang="es-CO" sz="1100" dirty="0">
                <a:latin typeface="Arial Narrow" panose="020B0606020202030204" pitchFamily="34" charset="0"/>
              </a:rPr>
              <a:t>p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untos porcentuales.</a:t>
            </a:r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22742690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95536" y="1347614"/>
            <a:ext cx="8352928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9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INACTIVA SEGÚN TIPO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7252302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2" name="5 CuadroTexto"/>
          <p:cNvSpPr txBox="1">
            <a:spLocks noChangeArrowheads="1"/>
          </p:cNvSpPr>
          <p:nvPr/>
        </p:nvSpPr>
        <p:spPr bwMode="auto">
          <a:xfrm>
            <a:off x="1331640" y="4148082"/>
            <a:ext cx="14029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itchFamily="34" charset="0"/>
              </a:rPr>
              <a:t>Fuente: DANE </a:t>
            </a:r>
            <a:r>
              <a:rPr lang="es-CO" altLang="es-CO" sz="1100" dirty="0" smtClean="0">
                <a:latin typeface="Arial Narrow" pitchFamily="34" charset="0"/>
              </a:rPr>
              <a:t>– GEIH. </a:t>
            </a:r>
            <a:endParaRPr lang="es-ES" altLang="es-CO" sz="1100" dirty="0">
              <a:latin typeface="Arial Narrow" pitchFamily="34" charset="0"/>
            </a:endParaRPr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1331640" y="4373111"/>
            <a:ext cx="648072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sz="1100" dirty="0" smtClean="0">
                <a:latin typeface="Arial Narrow" pitchFamily="34" charset="0"/>
              </a:rPr>
              <a:t>Nota: La categoría “otros” incluye: Incapacitado permanente para trabajar, rentista, pensionado, jubilado, personas que no les llama la atención o creen que no vale la pena trabajar.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dirty="0" smtClean="0"/>
              <a:t>Distribución porcentual y variación de la población inactiva, según tipo de actividad </a:t>
            </a:r>
            <a:br>
              <a:rPr lang="es-ES" altLang="es-CO" dirty="0" smtClean="0"/>
            </a:br>
            <a:r>
              <a:rPr lang="es-CO" dirty="0" smtClean="0"/>
              <a:t>Abril – junio 2018</a:t>
            </a:r>
            <a:endParaRPr lang="es-CO" dirty="0"/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186215562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27150" y="987425"/>
            <a:ext cx="6491288" cy="316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56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296994" y="4398372"/>
            <a:ext cx="140294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sz="1100" dirty="0">
                <a:latin typeface="Arial Narrow" panose="020B0606020202030204" pitchFamily="34" charset="0"/>
              </a:rPr>
              <a:t>Fuente: DANE </a:t>
            </a:r>
            <a:r>
              <a:rPr lang="es-CO" sz="1100" dirty="0" smtClean="0">
                <a:latin typeface="Arial Narrow" panose="020B0606020202030204" pitchFamily="34" charset="0"/>
              </a:rPr>
              <a:t>–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altLang="es-CO" dirty="0" smtClean="0"/>
              <a:t>Proporción del empleo informal en la población ocupada</a:t>
            </a:r>
            <a:r>
              <a:rPr lang="es-ES" altLang="es-CO" dirty="0" smtClean="0"/>
              <a:t/>
            </a:r>
            <a:br>
              <a:rPr lang="es-ES" altLang="es-CO" dirty="0" smtClean="0"/>
            </a:br>
            <a:r>
              <a:rPr lang="es-CO" altLang="es-CO" dirty="0" smtClean="0"/>
              <a:t>Total 13 ciudades y áreas metropolitanas y Montería</a:t>
            </a:r>
            <a:br>
              <a:rPr lang="es-CO" altLang="es-CO" dirty="0" smtClean="0"/>
            </a:br>
            <a:r>
              <a:rPr lang="es-CO" dirty="0" smtClean="0"/>
              <a:t>Abril – junio (2017 – 2018)</a:t>
            </a:r>
            <a:endParaRPr lang="es-CO" dirty="0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7549909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6994" y="1200646"/>
            <a:ext cx="6659382" cy="3197726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24479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Límites de confianza y error relativo de la población,</a:t>
            </a:r>
            <a:br>
              <a:rPr lang="es-CO" dirty="0" smtClean="0"/>
            </a:br>
            <a:r>
              <a:rPr lang="es-CO" dirty="0" smtClean="0"/>
              <a:t>de la fuerza de trabajo e indicadores de mercado laboral</a:t>
            </a:r>
            <a:br>
              <a:rPr lang="es-CO" dirty="0" smtClean="0"/>
            </a:br>
            <a:r>
              <a:rPr lang="es-CO" dirty="0" smtClean="0"/>
              <a:t>Montería</a:t>
            </a:r>
            <a:endParaRPr lang="es-CO" dirty="0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4701802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30300" y="1101525"/>
            <a:ext cx="6884988" cy="175825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3" name="Imagen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097092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30300" y="3117850"/>
            <a:ext cx="6884988" cy="1757363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22746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0" y="18007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es-CO" dirty="0" smtClean="0"/>
              <a:t>Tasa global de participación, ocupación y desempleo</a:t>
            </a:r>
            <a:br>
              <a:rPr lang="es-ES" altLang="es-CO" dirty="0" smtClean="0"/>
            </a:br>
            <a:r>
              <a:rPr lang="es-ES" altLang="es-CO" dirty="0" smtClean="0"/>
              <a:t>Córdoba</a:t>
            </a:r>
            <a:br>
              <a:rPr lang="es-ES" altLang="es-CO" dirty="0" smtClean="0"/>
            </a:br>
            <a:r>
              <a:rPr lang="es-ES" altLang="es-CO" dirty="0" smtClean="0"/>
              <a:t>2008 – 2017</a:t>
            </a:r>
            <a:endParaRPr lang="es-CO" dirty="0"/>
          </a:p>
        </p:txBody>
      </p:sp>
      <p:sp>
        <p:nvSpPr>
          <p:cNvPr id="6" name="6 CuadroTexto"/>
          <p:cNvSpPr txBox="1">
            <a:spLocks noChangeArrowheads="1"/>
          </p:cNvSpPr>
          <p:nvPr/>
        </p:nvSpPr>
        <p:spPr bwMode="auto">
          <a:xfrm>
            <a:off x="539552" y="4470380"/>
            <a:ext cx="20376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0">
            <a:spAutoFit/>
          </a:bodyPr>
          <a:lstStyle/>
          <a:p>
            <a:r>
              <a:rPr lang="es-CO" sz="1100" dirty="0">
                <a:latin typeface="Arial Narrow" panose="020B0606020202030204" pitchFamily="34" charset="0"/>
              </a:rPr>
              <a:t>Fuente: DANE </a:t>
            </a:r>
            <a:r>
              <a:rPr lang="es-CO" sz="1100" dirty="0" smtClean="0">
                <a:latin typeface="Arial Narrow" panose="020B0606020202030204" pitchFamily="34" charset="0"/>
              </a:rPr>
              <a:t>–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3384006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9450" y="1128713"/>
            <a:ext cx="7785100" cy="334645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86455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045114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4355976" y="2879412"/>
            <a:ext cx="4392488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6 Conector recto"/>
          <p:cNvCxnSpPr/>
          <p:nvPr/>
        </p:nvCxnSpPr>
        <p:spPr>
          <a:xfrm>
            <a:off x="432464" y="2356247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1"/>
          <p:cNvSpPr txBox="1">
            <a:spLocks/>
          </p:cNvSpPr>
          <p:nvPr/>
        </p:nvSpPr>
        <p:spPr>
          <a:xfrm>
            <a:off x="467544" y="1433438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INDICADORES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458025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Resumen indicadores</a:t>
            </a:r>
            <a:br>
              <a:rPr lang="es-CO" dirty="0" smtClean="0"/>
            </a:br>
            <a:r>
              <a:rPr lang="es-CO" dirty="0" smtClean="0"/>
              <a:t>Montería – Total Nacional</a:t>
            </a:r>
            <a:endParaRPr lang="es-CO" dirty="0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31130291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1707654"/>
            <a:ext cx="8496944" cy="216024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07217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6614900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90688" y="987573"/>
            <a:ext cx="5761037" cy="3960441"/>
          </a:xfrm>
          <a:prstGeom prst="rect">
            <a:avLst/>
          </a:prstGeom>
          <a:noFill/>
          <a:ln>
            <a:noFill/>
          </a:ln>
        </p:spPr>
      </p:pic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656000" y="3513600"/>
            <a:ext cx="5832648" cy="1238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7" name="Título 2"/>
          <p:cNvSpPr txBox="1">
            <a:spLocks/>
          </p:cNvSpPr>
          <p:nvPr/>
        </p:nvSpPr>
        <p:spPr>
          <a:xfrm>
            <a:off x="0" y="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Indicadores de mercado laboral por ciudad</a:t>
            </a:r>
            <a:endParaRPr lang="es-CO" dirty="0"/>
          </a:p>
          <a:p>
            <a:pPr defTabSz="720000"/>
            <a:r>
              <a:rPr lang="es-CO" dirty="0" smtClean="0"/>
              <a:t>Abril – junio 2018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203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1441451" y="2000250"/>
            <a:ext cx="3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9220" name="5 CuadroTexto"/>
          <p:cNvSpPr txBox="1">
            <a:spLocks noChangeArrowheads="1"/>
          </p:cNvSpPr>
          <p:nvPr/>
        </p:nvSpPr>
        <p:spPr bwMode="auto">
          <a:xfrm>
            <a:off x="755576" y="4542388"/>
            <a:ext cx="16014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52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–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global de participación, ocupación y desempleo</a:t>
            </a:r>
            <a:br>
              <a:rPr lang="es-CO" dirty="0" smtClean="0"/>
            </a:br>
            <a:r>
              <a:rPr lang="es-CO" dirty="0" smtClean="0"/>
              <a:t>Montería</a:t>
            </a:r>
            <a:br>
              <a:rPr lang="es-CO" dirty="0" smtClean="0"/>
            </a:br>
            <a:r>
              <a:rPr lang="es-CO" dirty="0" smtClean="0"/>
              <a:t>Abril – junio (2009 – 2018)</a:t>
            </a:r>
            <a:endParaRPr lang="es-CO" dirty="0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6330035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0888" y="1058863"/>
            <a:ext cx="7642225" cy="348297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81663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-1" y="11864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de desempleo</a:t>
            </a:r>
            <a:br>
              <a:rPr lang="es-CO" dirty="0" smtClean="0"/>
            </a:br>
            <a:r>
              <a:rPr lang="es-CO" dirty="0" smtClean="0"/>
              <a:t>Montería</a:t>
            </a:r>
            <a:br>
              <a:rPr lang="es-CO" dirty="0" smtClean="0"/>
            </a:br>
            <a:r>
              <a:rPr lang="es-CO" dirty="0" smtClean="0"/>
              <a:t>Trimestres móviles 2014 – 2018</a:t>
            </a:r>
            <a:endParaRPr lang="es-CO" dirty="0"/>
          </a:p>
        </p:txBody>
      </p:sp>
      <p:sp>
        <p:nvSpPr>
          <p:cNvPr id="10243" name="5 CuadroTexto"/>
          <p:cNvSpPr txBox="1">
            <a:spLocks noChangeArrowheads="1"/>
          </p:cNvSpPr>
          <p:nvPr/>
        </p:nvSpPr>
        <p:spPr bwMode="auto">
          <a:xfrm>
            <a:off x="786376" y="4614396"/>
            <a:ext cx="140936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latin typeface="Arial Narrow" panose="020B0606020202030204" pitchFamily="34" charset="0"/>
              </a:rPr>
              <a:t>Fuente: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 -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7340819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6376" y="1059583"/>
            <a:ext cx="7602048" cy="3554814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9331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Población ocupada, desocupada e inactiva </a:t>
            </a:r>
            <a:br>
              <a:rPr lang="es-CO" dirty="0" smtClean="0"/>
            </a:br>
            <a:r>
              <a:rPr lang="es-CO" dirty="0" smtClean="0"/>
              <a:t>Montería</a:t>
            </a:r>
            <a:br>
              <a:rPr lang="es-CO" dirty="0" smtClean="0"/>
            </a:br>
            <a:r>
              <a:rPr lang="es-CO" dirty="0" smtClean="0"/>
              <a:t>Abril – junio (2017 – 2018)</a:t>
            </a:r>
            <a:endParaRPr lang="es-CO" dirty="0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75169070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7544" y="1851670"/>
            <a:ext cx="8280920" cy="1872207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86066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RAMA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6256214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0" y="18226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ramas de actividad</a:t>
            </a:r>
            <a:br>
              <a:rPr lang="es-ES" altLang="es-CO" sz="1600" dirty="0" smtClean="0"/>
            </a:br>
            <a:r>
              <a:rPr lang="es-CO" sz="1600" dirty="0" smtClean="0"/>
              <a:t>Abril – junio 2018</a:t>
            </a:r>
            <a:endParaRPr lang="es-CO" sz="1600" dirty="0"/>
          </a:p>
        </p:txBody>
      </p:sp>
      <p:sp>
        <p:nvSpPr>
          <p:cNvPr id="13314" name="5 CuadroTexto"/>
          <p:cNvSpPr txBox="1">
            <a:spLocks noChangeArrowheads="1"/>
          </p:cNvSpPr>
          <p:nvPr/>
        </p:nvSpPr>
        <p:spPr bwMode="auto">
          <a:xfrm>
            <a:off x="467544" y="3651870"/>
            <a:ext cx="14029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–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67544" y="3894266"/>
            <a:ext cx="8280400" cy="948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ts val="660"/>
              </a:spcBef>
              <a:defRPr/>
            </a:pPr>
            <a:r>
              <a:rPr lang="es-ES" altLang="es-CO" sz="1100" dirty="0" smtClean="0">
                <a:latin typeface="Arial Narrow" panose="020B0606020202030204" pitchFamily="34" charset="0"/>
                <a:cs typeface="Arial" pitchFamily="34" charset="0"/>
              </a:rPr>
              <a:t>* Otras </a:t>
            </a:r>
            <a:r>
              <a:rPr lang="es-ES" altLang="es-CO" sz="1100" dirty="0">
                <a:latin typeface="Arial Narrow" panose="020B0606020202030204" pitchFamily="34" charset="0"/>
                <a:cs typeface="Arial" pitchFamily="34" charset="0"/>
              </a:rPr>
              <a:t>ramas: Agricultura, ganadería, caza, silvicultura y pesca; explotación de minas y canteras; suministro de electricidad, gas y </a:t>
            </a:r>
            <a:r>
              <a:rPr lang="es-ES" altLang="es-CO" sz="1100" dirty="0" smtClean="0">
                <a:latin typeface="Arial Narrow" panose="020B0606020202030204" pitchFamily="34" charset="0"/>
                <a:cs typeface="Arial" pitchFamily="34" charset="0"/>
              </a:rPr>
              <a:t>agua; </a:t>
            </a:r>
            <a:r>
              <a:rPr lang="es-ES" altLang="es-CO" sz="1100" dirty="0">
                <a:latin typeface="Arial Narrow" panose="020B0606020202030204" pitchFamily="34" charset="0"/>
                <a:cs typeface="Arial" pitchFamily="34" charset="0"/>
              </a:rPr>
              <a:t>e intermediación </a:t>
            </a:r>
            <a:r>
              <a:rPr lang="es-ES" altLang="es-CO" sz="1100" dirty="0" smtClean="0">
                <a:latin typeface="Arial Narrow" panose="020B0606020202030204" pitchFamily="34" charset="0"/>
                <a:cs typeface="Arial" pitchFamily="34" charset="0"/>
              </a:rPr>
              <a:t>financiera. </a:t>
            </a:r>
            <a:endParaRPr lang="es-ES" altLang="es-CO" sz="1100" dirty="0">
              <a:latin typeface="Arial Narrow" panose="020B0606020202030204" pitchFamily="34" charset="0"/>
              <a:cs typeface="Arial" pitchFamily="34" charset="0"/>
            </a:endParaRPr>
          </a:p>
          <a:p>
            <a:pPr>
              <a:spcBef>
                <a:spcPts val="660"/>
              </a:spcBef>
              <a:defRPr/>
            </a:pPr>
            <a:r>
              <a:rPr lang="es-CO" altLang="es-CO" sz="1100" dirty="0">
                <a:latin typeface="Arial Narrow" panose="020B0606020202030204" pitchFamily="34" charset="0"/>
                <a:cs typeface="Arial" pitchFamily="34" charset="0"/>
              </a:rPr>
              <a:t>Nota: La suma de las participaciones puede diferir de 100%  por la no inclusión de la categoría “no informa” y por efecto de decimales</a:t>
            </a:r>
            <a:r>
              <a:rPr lang="es-CO" altLang="es-CO" sz="1100" dirty="0" smtClean="0">
                <a:latin typeface="Arial Narrow" panose="020B0606020202030204" pitchFamily="34" charset="0"/>
                <a:cs typeface="Arial" pitchFamily="34" charset="0"/>
              </a:rPr>
              <a:t>.</a:t>
            </a:r>
            <a:r>
              <a:rPr lang="es-ES" altLang="es-CO" sz="1100" dirty="0">
                <a:latin typeface="Arial Narrow" panose="020B0606020202030204" pitchFamily="34" charset="0"/>
                <a:cs typeface="Arial" pitchFamily="34" charset="0"/>
              </a:rPr>
              <a:t> </a:t>
            </a:r>
            <a:endParaRPr lang="es-ES" altLang="es-CO" sz="1100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>
              <a:spcBef>
                <a:spcPts val="660"/>
              </a:spcBef>
              <a:defRPr/>
            </a:pPr>
            <a:r>
              <a:rPr lang="es-ES" altLang="es-CO" sz="1100" dirty="0" smtClean="0">
                <a:latin typeface="Arial Narrow" panose="020B0606020202030204" pitchFamily="34" charset="0"/>
              </a:rPr>
              <a:t>(</a:t>
            </a:r>
            <a:r>
              <a:rPr lang="es-ES" altLang="es-CO" sz="1100" dirty="0">
                <a:latin typeface="Arial Narrow" panose="020B0606020202030204" pitchFamily="34" charset="0"/>
              </a:rPr>
              <a:t>p.p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.): </a:t>
            </a:r>
            <a:r>
              <a:rPr lang="es-ES" altLang="es-CO" sz="1100" dirty="0">
                <a:latin typeface="Arial Narrow" panose="020B0606020202030204" pitchFamily="34" charset="0"/>
              </a:rPr>
              <a:t>puntos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porcentuales.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187442911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23527" y="1419622"/>
            <a:ext cx="8267585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64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/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333</Words>
  <Application>Microsoft Office PowerPoint</Application>
  <PresentationFormat>Presentación en pantalla (16:9)</PresentationFormat>
  <Paragraphs>48</Paragraphs>
  <Slides>17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Arial Narrow</vt:lpstr>
      <vt:lpstr>Calibri</vt:lpstr>
      <vt:lpstr>Open Sans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Mercado Laboral - GEIH</dc:creator>
  <cp:lastModifiedBy>Camilo Alexander Ramirez Arias</cp:lastModifiedBy>
  <cp:revision>164</cp:revision>
  <cp:lastPrinted>2018-01-23T18:02:39Z</cp:lastPrinted>
  <dcterms:created xsi:type="dcterms:W3CDTF">2017-04-24T19:14:11Z</dcterms:created>
  <dcterms:modified xsi:type="dcterms:W3CDTF">2018-08-03T15:03:29Z</dcterms:modified>
</cp:coreProperties>
</file>