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72" r:id="rId2"/>
    <p:sldId id="273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</p:sldIdLst>
  <p:sldSz cx="9144000" cy="5143500" type="screen16x9"/>
  <p:notesSz cx="6980238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0240"/>
    <a:srgbClr val="910255"/>
    <a:srgbClr val="850240"/>
    <a:srgbClr val="B6004B"/>
    <a:srgbClr val="B600D9"/>
    <a:srgbClr val="9B0237"/>
    <a:srgbClr val="F60057"/>
    <a:srgbClr val="C0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81" autoAdjust="0"/>
    <p:restoredTop sz="94674"/>
  </p:normalViewPr>
  <p:slideViewPr>
    <p:cSldViewPr>
      <p:cViewPr varScale="1">
        <p:scale>
          <a:sx n="139" d="100"/>
          <a:sy n="139" d="100"/>
        </p:scale>
        <p:origin x="816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50D2D7-E5B3-D543-BBC7-25D3A455106D}" type="datetimeFigureOut">
              <a:rPr lang="es-ES" smtClean="0"/>
              <a:t>09/08/2018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384F33-4BA7-204E-9538-DE2E2162FE4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367179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EC473B-C19A-40C0-959E-ADD8C0581BBD}" type="datetimeFigureOut">
              <a:rPr lang="es-CO" smtClean="0"/>
              <a:t>9/08/2018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441325" y="685800"/>
            <a:ext cx="6097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98024" y="4343400"/>
            <a:ext cx="558419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811D95-B22E-4CE8-8711-9AB6E7B303E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30955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41325" y="685800"/>
            <a:ext cx="6097588" cy="3429000"/>
          </a:xfrm>
          <a:ln/>
        </p:spPr>
      </p:sp>
      <p:sp>
        <p:nvSpPr>
          <p:cNvPr id="39939" name="2 Marcador de notas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altLang="es-CO" smtClean="0"/>
          </a:p>
        </p:txBody>
      </p:sp>
      <p:sp>
        <p:nvSpPr>
          <p:cNvPr id="3994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73832199-2013-4E65-BC85-A30C545D0E10}" type="slidenum">
              <a:rPr lang="es-ES" altLang="es-CO" smtClean="0">
                <a:solidFill>
                  <a:srgbClr val="000000"/>
                </a:solidFill>
              </a:rPr>
              <a:pPr/>
              <a:t>1</a:t>
            </a:fld>
            <a:endParaRPr lang="es-ES" altLang="es-CO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2913" y="685800"/>
            <a:ext cx="6094412" cy="3427413"/>
          </a:xfrm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2913" y="685800"/>
            <a:ext cx="6094412" cy="3427413"/>
          </a:xfrm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1325" y="685800"/>
            <a:ext cx="6097588" cy="3429000"/>
          </a:xfrm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3954464" y="8685213"/>
            <a:ext cx="3024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DEF07A1E-B741-441A-9180-233A497925B4}" type="slidenum">
              <a:rPr lang="es-ES" altLang="es-CO" sz="1200"/>
              <a:pPr algn="r"/>
              <a:t>13</a:t>
            </a:fld>
            <a:endParaRPr lang="es-ES" altLang="es-CO" sz="120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4500" y="685800"/>
            <a:ext cx="6094413" cy="3427413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17"/>
          <p:cNvSpPr/>
          <p:nvPr userDrawn="1"/>
        </p:nvSpPr>
        <p:spPr>
          <a:xfrm>
            <a:off x="0" y="0"/>
            <a:ext cx="9144000" cy="3939902"/>
          </a:xfrm>
          <a:prstGeom prst="rect">
            <a:avLst/>
          </a:prstGeom>
          <a:solidFill>
            <a:srgbClr val="8C02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8" name="12 Imagen"/>
          <p:cNvPicPr>
            <a:picLocks noChangeAspect="1"/>
          </p:cNvPicPr>
          <p:nvPr userDrawn="1"/>
        </p:nvPicPr>
        <p:blipFill rotWithShape="1">
          <a:blip r:embed="rId2" cstate="print">
            <a:alphaModFix amt="4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r="1177" b="2609"/>
          <a:stretch/>
        </p:blipFill>
        <p:spPr>
          <a:xfrm>
            <a:off x="0" y="1"/>
            <a:ext cx="9144000" cy="3949700"/>
          </a:xfrm>
          <a:prstGeom prst="rect">
            <a:avLst/>
          </a:prstGeom>
        </p:spPr>
      </p:pic>
      <p:sp>
        <p:nvSpPr>
          <p:cNvPr id="19" name="object 934"/>
          <p:cNvSpPr txBox="1"/>
          <p:nvPr userDrawn="1"/>
        </p:nvSpPr>
        <p:spPr>
          <a:xfrm>
            <a:off x="323528" y="4659982"/>
            <a:ext cx="2300848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2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12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20800" r="1177" b="26324"/>
          <a:stretch/>
        </p:blipFill>
        <p:spPr>
          <a:xfrm>
            <a:off x="0" y="843558"/>
            <a:ext cx="9144000" cy="2144403"/>
          </a:xfrm>
          <a:prstGeom prst="rect">
            <a:avLst/>
          </a:prstGeom>
        </p:spPr>
      </p:pic>
      <p:pic>
        <p:nvPicPr>
          <p:cNvPr id="21" name="13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6878"/>
            <a:ext cx="9144000" cy="141790"/>
          </a:xfrm>
          <a:prstGeom prst="rect">
            <a:avLst/>
          </a:prstGeom>
        </p:spPr>
      </p:pic>
      <p:sp>
        <p:nvSpPr>
          <p:cNvPr id="3" name="CuadroTexto 2"/>
          <p:cNvSpPr txBox="1"/>
          <p:nvPr userDrawn="1"/>
        </p:nvSpPr>
        <p:spPr>
          <a:xfrm>
            <a:off x="10541000" y="9990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pic>
        <p:nvPicPr>
          <p:cNvPr id="14" name="Imagen 13" descr="Logotipo_DANE-Gobierno_1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336006"/>
            <a:ext cx="5605532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479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9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1710"/>
            <a:ext cx="9144000" cy="141790"/>
          </a:xfrm>
          <a:prstGeom prst="rect">
            <a:avLst/>
          </a:prstGeom>
        </p:spPr>
      </p:pic>
      <p:pic>
        <p:nvPicPr>
          <p:cNvPr id="49" name="12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20800" r="1177" b="26324"/>
          <a:stretch/>
        </p:blipFill>
        <p:spPr>
          <a:xfrm>
            <a:off x="0" y="1419622"/>
            <a:ext cx="9144000" cy="2144403"/>
          </a:xfrm>
          <a:prstGeom prst="rect">
            <a:avLst/>
          </a:prstGeom>
        </p:spPr>
      </p:pic>
      <p:pic>
        <p:nvPicPr>
          <p:cNvPr id="20" name="Imagen 19" descr="Logotipo_DANE-Gobierno_1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4011910"/>
            <a:ext cx="5605532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831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11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1710"/>
            <a:ext cx="9144000" cy="141790"/>
          </a:xfrm>
          <a:prstGeom prst="rect">
            <a:avLst/>
          </a:prstGeom>
        </p:spPr>
      </p:pic>
      <p:pic>
        <p:nvPicPr>
          <p:cNvPr id="6" name="8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31" b="56149"/>
          <a:stretch/>
        </p:blipFill>
        <p:spPr>
          <a:xfrm>
            <a:off x="0" y="2"/>
            <a:ext cx="9144000" cy="938212"/>
          </a:xfrm>
          <a:prstGeom prst="rect">
            <a:avLst/>
          </a:prstGeom>
        </p:spPr>
      </p:pic>
      <p:grpSp>
        <p:nvGrpSpPr>
          <p:cNvPr id="2" name="Agrupar 1"/>
          <p:cNvGrpSpPr/>
          <p:nvPr userDrawn="1"/>
        </p:nvGrpSpPr>
        <p:grpSpPr>
          <a:xfrm>
            <a:off x="6585423" y="1"/>
            <a:ext cx="2558577" cy="899999"/>
            <a:chOff x="6477423" y="0"/>
            <a:chExt cx="2666577" cy="967036"/>
          </a:xfrm>
        </p:grpSpPr>
        <p:pic>
          <p:nvPicPr>
            <p:cNvPr id="7" name="9 Imagen"/>
            <p:cNvPicPr>
              <a:picLocks noChangeAspect="1"/>
            </p:cNvPicPr>
            <p:nvPr userDrawn="1"/>
          </p:nvPicPr>
          <p:blipFill rotWithShape="1"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439" r="5369"/>
            <a:stretch/>
          </p:blipFill>
          <p:spPr>
            <a:xfrm>
              <a:off x="6477423" y="0"/>
              <a:ext cx="2666577" cy="967036"/>
            </a:xfrm>
            <a:prstGeom prst="rect">
              <a:avLst/>
            </a:prstGeom>
          </p:spPr>
        </p:pic>
        <p:pic>
          <p:nvPicPr>
            <p:cNvPr id="8" name="Imagen 7" descr="logo-dane.png"/>
            <p:cNvPicPr>
              <a:picLocks noChangeAspect="1"/>
            </p:cNvPicPr>
            <p:nvPr userDrawn="1"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38" r="2648"/>
            <a:stretch/>
          </p:blipFill>
          <p:spPr>
            <a:xfrm>
              <a:off x="6851861" y="102940"/>
              <a:ext cx="1917700" cy="55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49808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12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48" b="60210"/>
          <a:stretch/>
        </p:blipFill>
        <p:spPr>
          <a:xfrm>
            <a:off x="0" y="1"/>
            <a:ext cx="9144000" cy="609599"/>
          </a:xfrm>
          <a:prstGeom prst="rect">
            <a:avLst/>
          </a:prstGeom>
        </p:spPr>
      </p:pic>
      <p:pic>
        <p:nvPicPr>
          <p:cNvPr id="14" name="13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949" b="40215"/>
          <a:stretch/>
        </p:blipFill>
        <p:spPr>
          <a:xfrm>
            <a:off x="0" y="4443959"/>
            <a:ext cx="9144000" cy="699542"/>
          </a:xfrm>
          <a:prstGeom prst="rect">
            <a:avLst/>
          </a:prstGeom>
        </p:spPr>
      </p:pic>
      <p:grpSp>
        <p:nvGrpSpPr>
          <p:cNvPr id="10" name="Agrupar 9"/>
          <p:cNvGrpSpPr>
            <a:grpSpLocks noChangeAspect="1"/>
          </p:cNvGrpSpPr>
          <p:nvPr userDrawn="1"/>
        </p:nvGrpSpPr>
        <p:grpSpPr>
          <a:xfrm>
            <a:off x="1547664" y="3723878"/>
            <a:ext cx="6004333" cy="360000"/>
            <a:chOff x="1117433" y="4155926"/>
            <a:chExt cx="6169252" cy="369888"/>
          </a:xfrm>
        </p:grpSpPr>
        <p:pic>
          <p:nvPicPr>
            <p:cNvPr id="11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1" t="19898" r="82423" b="37769"/>
            <a:stretch/>
          </p:blipFill>
          <p:spPr>
            <a:xfrm>
              <a:off x="1117433" y="4155926"/>
              <a:ext cx="593124" cy="369888"/>
            </a:xfrm>
            <a:prstGeom prst="rect">
              <a:avLst/>
            </a:prstGeom>
          </p:spPr>
        </p:pic>
        <p:pic>
          <p:nvPicPr>
            <p:cNvPr id="12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2" t="64603" r="81369" b="10703"/>
            <a:stretch/>
          </p:blipFill>
          <p:spPr>
            <a:xfrm>
              <a:off x="1559575" y="4295742"/>
              <a:ext cx="871892" cy="215768"/>
            </a:xfrm>
            <a:prstGeom prst="rect">
              <a:avLst/>
            </a:prstGeom>
          </p:spPr>
        </p:pic>
        <p:pic>
          <p:nvPicPr>
            <p:cNvPr id="15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974" t="19898" r="62830" b="37769"/>
            <a:stretch/>
          </p:blipFill>
          <p:spPr>
            <a:xfrm>
              <a:off x="2736406" y="4155926"/>
              <a:ext cx="593124" cy="369888"/>
            </a:xfrm>
            <a:prstGeom prst="rect">
              <a:avLst/>
            </a:prstGeom>
          </p:spPr>
        </p:pic>
        <p:pic>
          <p:nvPicPr>
            <p:cNvPr id="19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08" t="65198" r="61559" b="10703"/>
            <a:stretch/>
          </p:blipFill>
          <p:spPr>
            <a:xfrm>
              <a:off x="3178547" y="4300943"/>
              <a:ext cx="907557" cy="210566"/>
            </a:xfrm>
            <a:prstGeom prst="rect">
              <a:avLst/>
            </a:prstGeom>
          </p:spPr>
        </p:pic>
        <p:pic>
          <p:nvPicPr>
            <p:cNvPr id="20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903" t="19898" r="42901" b="37769"/>
            <a:stretch/>
          </p:blipFill>
          <p:spPr>
            <a:xfrm>
              <a:off x="4416152" y="4155926"/>
              <a:ext cx="593124" cy="369888"/>
            </a:xfrm>
            <a:prstGeom prst="rect">
              <a:avLst/>
            </a:prstGeom>
          </p:spPr>
        </p:pic>
        <p:pic>
          <p:nvPicPr>
            <p:cNvPr id="21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474" t="64603" r="41067" b="10703"/>
            <a:stretch/>
          </p:blipFill>
          <p:spPr>
            <a:xfrm>
              <a:off x="4860032" y="4295742"/>
              <a:ext cx="871892" cy="215768"/>
            </a:xfrm>
            <a:prstGeom prst="rect">
              <a:avLst/>
            </a:prstGeom>
          </p:spPr>
        </p:pic>
        <p:pic>
          <p:nvPicPr>
            <p:cNvPr id="22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981" t="19898" r="22823" b="37769"/>
            <a:stretch/>
          </p:blipFill>
          <p:spPr>
            <a:xfrm>
              <a:off x="5970913" y="4155926"/>
              <a:ext cx="593124" cy="369888"/>
            </a:xfrm>
            <a:prstGeom prst="rect">
              <a:avLst/>
            </a:prstGeom>
          </p:spPr>
        </p:pic>
        <p:pic>
          <p:nvPicPr>
            <p:cNvPr id="23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369" t="64603" r="21172" b="10703"/>
            <a:stretch/>
          </p:blipFill>
          <p:spPr>
            <a:xfrm>
              <a:off x="6414793" y="4295742"/>
              <a:ext cx="871892" cy="215768"/>
            </a:xfrm>
            <a:prstGeom prst="rect">
              <a:avLst/>
            </a:prstGeom>
          </p:spPr>
        </p:pic>
      </p:grpSp>
      <p:pic>
        <p:nvPicPr>
          <p:cNvPr id="3" name="Imagen 2" descr="Logotipo_DANE-Gobierno_2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0930" y="1059818"/>
            <a:ext cx="6043398" cy="2087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592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7791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4 Rectángulo"/>
          <p:cNvSpPr>
            <a:spLocks noChangeArrowheads="1"/>
          </p:cNvSpPr>
          <p:nvPr/>
        </p:nvSpPr>
        <p:spPr bwMode="auto">
          <a:xfrm>
            <a:off x="468314" y="1491630"/>
            <a:ext cx="8207375" cy="588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291" tIns="32146" rIns="64291" bIns="32146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r>
              <a:rPr lang="en-US" altLang="es-CO" sz="3400" dirty="0">
                <a:solidFill>
                  <a:srgbClr val="FFFFFF"/>
                </a:solidFill>
                <a:latin typeface="Arial" charset="0"/>
              </a:rPr>
              <a:t>MERCADO LABORAL</a:t>
            </a:r>
            <a:endParaRPr lang="en-US" altLang="es-CO" sz="3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0484" name="5 Rectángulo"/>
          <p:cNvSpPr>
            <a:spLocks noChangeArrowheads="1"/>
          </p:cNvSpPr>
          <p:nvPr/>
        </p:nvSpPr>
        <p:spPr bwMode="auto">
          <a:xfrm>
            <a:off x="468314" y="2156223"/>
            <a:ext cx="820737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r>
              <a:rPr lang="en-US" altLang="es-CO" sz="3000" b="1" dirty="0">
                <a:solidFill>
                  <a:srgbClr val="FFFFFF"/>
                </a:solidFill>
                <a:latin typeface="Arial" charset="0"/>
              </a:rPr>
              <a:t>BOGOTÁ D.C.</a:t>
            </a:r>
            <a:endParaRPr lang="es-MX" altLang="es-CO" sz="3000" b="1" dirty="0">
              <a:solidFill>
                <a:srgbClr val="FFFFFF"/>
              </a:solidFill>
            </a:endParaRPr>
          </a:p>
        </p:txBody>
      </p:sp>
      <p:sp>
        <p:nvSpPr>
          <p:cNvPr id="20485" name="object 9"/>
          <p:cNvSpPr txBox="1">
            <a:spLocks noChangeArrowheads="1"/>
          </p:cNvSpPr>
          <p:nvPr/>
        </p:nvSpPr>
        <p:spPr bwMode="auto">
          <a:xfrm>
            <a:off x="6008885" y="3363838"/>
            <a:ext cx="259556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r>
              <a:rPr lang="es-CO" altLang="es-CO" dirty="0" smtClean="0">
                <a:solidFill>
                  <a:srgbClr val="FFFFFF"/>
                </a:solidFill>
                <a:latin typeface="Arial" charset="0"/>
                <a:cs typeface="Open Sans" pitchFamily="34" charset="0"/>
              </a:rPr>
              <a:t>Agosto, 2018</a:t>
            </a:r>
            <a:endParaRPr lang="es-CO" altLang="es-CO" dirty="0">
              <a:solidFill>
                <a:srgbClr val="FFFFFF"/>
              </a:solidFill>
              <a:latin typeface="Arial" charset="0"/>
              <a:cs typeface="Open Sans" pitchFamily="34" charset="0"/>
            </a:endParaRPr>
          </a:p>
        </p:txBody>
      </p:sp>
      <p:cxnSp>
        <p:nvCxnSpPr>
          <p:cNvPr id="11" name="10 Conector recto"/>
          <p:cNvCxnSpPr/>
          <p:nvPr/>
        </p:nvCxnSpPr>
        <p:spPr>
          <a:xfrm>
            <a:off x="684214" y="2085975"/>
            <a:ext cx="792003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Rectángulo"/>
          <p:cNvSpPr/>
          <p:nvPr/>
        </p:nvSpPr>
        <p:spPr>
          <a:xfrm>
            <a:off x="323851" y="3363838"/>
            <a:ext cx="3084513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69215">
              <a:spcBef>
                <a:spcPts val="2940"/>
              </a:spcBef>
              <a:defRPr/>
            </a:pPr>
            <a:r>
              <a:rPr lang="es-MX" spc="70" dirty="0">
                <a:solidFill>
                  <a:prstClr val="white"/>
                </a:solidFill>
                <a:latin typeface="Arial"/>
                <a:cs typeface="Arial"/>
              </a:rPr>
              <a:t>Bogotá, Colombia.</a:t>
            </a:r>
            <a:endParaRPr lang="es-MX" dirty="0">
              <a:solidFill>
                <a:prstClr val="white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691855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/>
          </p:cNvSpPr>
          <p:nvPr/>
        </p:nvSpPr>
        <p:spPr bwMode="auto">
          <a:xfrm>
            <a:off x="611188" y="1707357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CO" altLang="es-CO" sz="28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650" y="2139554"/>
            <a:ext cx="7848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24" name="6 Rectángulo"/>
          <p:cNvSpPr>
            <a:spLocks noChangeArrowheads="1"/>
          </p:cNvSpPr>
          <p:nvPr/>
        </p:nvSpPr>
        <p:spPr bwMode="auto">
          <a:xfrm>
            <a:off x="611188" y="2150896"/>
            <a:ext cx="8064500" cy="1065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291" tIns="32146" rIns="64291" bIns="32146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s-CO" altLang="es-CO" sz="2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POBLACIÓN OCUPADA </a:t>
            </a:r>
            <a:r>
              <a:rPr lang="es-CO" altLang="es-CO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SEGÚN POSICIÓN </a:t>
            </a:r>
            <a:r>
              <a:rPr lang="es-CO" altLang="es-CO" sz="2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OCUPACIONAL</a:t>
            </a:r>
          </a:p>
          <a:p>
            <a:pPr algn="r"/>
            <a:r>
              <a:rPr lang="es-CO" altLang="es-CO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TRIMESTRE</a:t>
            </a:r>
            <a:endParaRPr lang="es-CO" altLang="es-CO" sz="20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s-ES" altLang="es-CO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- JUNIO 2018 </a:t>
            </a:r>
            <a:endParaRPr lang="es-ES" altLang="es-CO" sz="20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685836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5 CuadroTexto"/>
          <p:cNvSpPr txBox="1">
            <a:spLocks noChangeArrowheads="1"/>
          </p:cNvSpPr>
          <p:nvPr/>
        </p:nvSpPr>
        <p:spPr bwMode="auto">
          <a:xfrm>
            <a:off x="559157" y="3435846"/>
            <a:ext cx="137088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b="1" dirty="0">
                <a:cs typeface="Calibri" pitchFamily="34" charset="0"/>
              </a:rPr>
              <a:t>Fuente: </a:t>
            </a:r>
            <a:r>
              <a:rPr lang="es-CO" altLang="es-CO" sz="1100" dirty="0" smtClean="0">
                <a:cs typeface="Calibri" pitchFamily="34" charset="0"/>
              </a:rPr>
              <a:t>DANE, GEIH.</a:t>
            </a:r>
            <a:endParaRPr lang="es-ES" altLang="es-CO" sz="1100" dirty="0">
              <a:cs typeface="Calibri" pitchFamily="34" charset="0"/>
            </a:endParaRPr>
          </a:p>
        </p:txBody>
      </p:sp>
      <p:pic>
        <p:nvPicPr>
          <p:cNvPr id="2" name="Imagen 1"/>
          <p:cNvPicPr/>
          <p:nvPr>
            <p:extLst>
              <p:ext uri="{D42A27DB-BD31-4B8C-83A1-F6EECF244321}">
                <p14:modId xmlns:p14="http://schemas.microsoft.com/office/powerpoint/2010/main" val="2284186604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611560" y="1545637"/>
            <a:ext cx="7776864" cy="1775153"/>
          </a:xfrm>
          <a:prstGeom prst="rect">
            <a:avLst/>
          </a:prstGeom>
        </p:spPr>
      </p:pic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0" y="51470"/>
            <a:ext cx="684053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1600" b="1" dirty="0">
                <a:solidFill>
                  <a:schemeClr val="bg1"/>
                </a:solidFill>
                <a:cs typeface="Calibri" panose="020F0502020204030204" pitchFamily="34" charset="0"/>
              </a:rPr>
              <a:t>Distribución porcentual , variación y contribución a </a:t>
            </a:r>
            <a:r>
              <a:rPr lang="es-ES" altLang="es-CO" sz="1600" b="1" dirty="0" smtClean="0">
                <a:solidFill>
                  <a:schemeClr val="bg1"/>
                </a:solidFill>
                <a:cs typeface="Calibri" panose="020F0502020204030204" pitchFamily="34" charset="0"/>
              </a:rPr>
              <a:t>la </a:t>
            </a:r>
          </a:p>
          <a:p>
            <a:r>
              <a:rPr lang="es-ES" altLang="es-CO" sz="1600" b="1" dirty="0" smtClean="0">
                <a:solidFill>
                  <a:schemeClr val="bg1"/>
                </a:solidFill>
                <a:cs typeface="Calibri" panose="020F0502020204030204" pitchFamily="34" charset="0"/>
              </a:rPr>
              <a:t>variación </a:t>
            </a:r>
            <a:r>
              <a:rPr lang="es-ES" altLang="es-CO" sz="1600" b="1" dirty="0">
                <a:solidFill>
                  <a:schemeClr val="bg1"/>
                </a:solidFill>
                <a:cs typeface="Calibri" panose="020F0502020204030204" pitchFamily="34" charset="0"/>
              </a:rPr>
              <a:t>de la población ocupada</a:t>
            </a:r>
            <a:r>
              <a:rPr lang="es-ES" altLang="es-CO" sz="1600" b="1" dirty="0" smtClean="0">
                <a:solidFill>
                  <a:schemeClr val="bg1"/>
                </a:solidFill>
                <a:cs typeface="Calibri" panose="020F0502020204030204" pitchFamily="34" charset="0"/>
              </a:rPr>
              <a:t>, </a:t>
            </a:r>
            <a:r>
              <a:rPr lang="es-ES" altLang="es-CO" sz="1600" b="1" dirty="0">
                <a:solidFill>
                  <a:schemeClr val="bg1"/>
                </a:solidFill>
                <a:cs typeface="Calibri" panose="020F0502020204030204" pitchFamily="34" charset="0"/>
              </a:rPr>
              <a:t>según </a:t>
            </a:r>
            <a:r>
              <a:rPr lang="es-ES" altLang="es-CO" sz="1600" b="1" dirty="0" smtClean="0">
                <a:solidFill>
                  <a:schemeClr val="bg1"/>
                </a:solidFill>
                <a:cs typeface="Calibri" panose="020F0502020204030204" pitchFamily="34" charset="0"/>
              </a:rPr>
              <a:t>posición ocupacional</a:t>
            </a:r>
          </a:p>
          <a:p>
            <a:r>
              <a:rPr lang="es-ES" altLang="es-CO" sz="1600" b="1" dirty="0" smtClean="0">
                <a:solidFill>
                  <a:schemeClr val="bg1"/>
                </a:solidFill>
                <a:cs typeface="Calibri" panose="020F0502020204030204" pitchFamily="34" charset="0"/>
              </a:rPr>
              <a:t>Abril - junio 2018</a:t>
            </a:r>
            <a:endParaRPr lang="es-ES" altLang="es-CO" sz="1600" b="1" dirty="0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38437" y="3637665"/>
            <a:ext cx="813593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ts val="0"/>
              </a:spcBef>
              <a:buClrTx/>
              <a:buSzTx/>
              <a:buFont typeface="Arial" charset="0"/>
              <a:buNone/>
            </a:pPr>
            <a:r>
              <a:rPr lang="es-ES" altLang="es-CO" sz="1200" dirty="0" smtClean="0">
                <a:solidFill>
                  <a:schemeClr val="tx1"/>
                </a:solidFill>
              </a:rPr>
              <a:t>^ </a:t>
            </a:r>
            <a:r>
              <a:rPr lang="es-ES" altLang="es-CO" sz="1200" dirty="0">
                <a:solidFill>
                  <a:schemeClr val="tx1"/>
                </a:solidFill>
              </a:rPr>
              <a:t>Jornalero y peón está incluido en la categoría Obrero, empleado particular</a:t>
            </a:r>
          </a:p>
          <a:p>
            <a:pPr eaLnBrk="1" hangingPunct="1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es-ES" altLang="es-CO" sz="1200" dirty="0" smtClean="0">
                <a:solidFill>
                  <a:schemeClr val="tx1"/>
                </a:solidFill>
              </a:rPr>
              <a:t>* Trabajador </a:t>
            </a:r>
            <a:r>
              <a:rPr lang="es-ES" altLang="es-CO" sz="1200" dirty="0">
                <a:solidFill>
                  <a:schemeClr val="tx1"/>
                </a:solidFill>
              </a:rPr>
              <a:t>sin remuneración incluye a los trabajadores familiares sin remuneración y a los trabajadores sin remuneración en empresas de otros hogares</a:t>
            </a:r>
            <a:r>
              <a:rPr lang="es-ES" altLang="es-CO" sz="1200" dirty="0" smtClean="0">
                <a:solidFill>
                  <a:schemeClr val="tx1"/>
                </a:solidFill>
              </a:rPr>
              <a:t>.</a:t>
            </a:r>
          </a:p>
          <a:p>
            <a:pPr marL="171450" indent="-171450" eaLnBrk="1" hangingPunct="1">
              <a:lnSpc>
                <a:spcPct val="100000"/>
              </a:lnSpc>
              <a:spcBef>
                <a:spcPts val="0"/>
              </a:spcBef>
              <a:buClrTx/>
              <a:buSzTx/>
              <a:buFont typeface="Arial" charset="0"/>
              <a:buChar char="•"/>
            </a:pPr>
            <a:endParaRPr lang="es-ES" altLang="es-CO" sz="1200" dirty="0">
              <a:solidFill>
                <a:schemeClr val="tx1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es-ES" altLang="es-CO" sz="1200" dirty="0" smtClean="0"/>
              <a:t>(</a:t>
            </a:r>
            <a:r>
              <a:rPr lang="es-ES" altLang="es-CO" sz="1200" dirty="0"/>
              <a:t>p.p.) : puntos porcentuales</a:t>
            </a:r>
          </a:p>
          <a:p>
            <a:pPr eaLnBrk="1" hangingPunct="1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endParaRPr lang="es-ES" altLang="es-CO" sz="1200" dirty="0">
              <a:solidFill>
                <a:schemeClr val="tx1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731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/>
          </p:cNvSpPr>
          <p:nvPr/>
        </p:nvSpPr>
        <p:spPr bwMode="auto">
          <a:xfrm>
            <a:off x="611188" y="1707357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CO" altLang="es-CO" sz="28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COMPORTAMIENTO DEL MERCADO LABORAL</a:t>
            </a:r>
            <a:endParaRPr lang="es-ES" altLang="es-CO" sz="2800" b="1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611188" y="2139554"/>
            <a:ext cx="799306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796" name="6 Rectángulo"/>
          <p:cNvSpPr>
            <a:spLocks noChangeArrowheads="1"/>
          </p:cNvSpPr>
          <p:nvPr/>
        </p:nvSpPr>
        <p:spPr bwMode="auto">
          <a:xfrm>
            <a:off x="611188" y="2139553"/>
            <a:ext cx="8064500" cy="1065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291" tIns="32146" rIns="64291" bIns="32146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s-CO" altLang="es-CO" sz="2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POBLACIÓN </a:t>
            </a:r>
            <a:r>
              <a:rPr lang="es-CO" altLang="es-CO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INACTIVA SEGÚN </a:t>
            </a:r>
            <a:r>
              <a:rPr lang="es-CO" altLang="es-CO" sz="2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TIPO DE ACTIVIDAD</a:t>
            </a:r>
          </a:p>
          <a:p>
            <a:pPr algn="r"/>
            <a:r>
              <a:rPr lang="es-CO" altLang="es-CO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TRIMESTRE</a:t>
            </a:r>
            <a:endParaRPr lang="es-CO" altLang="es-CO" sz="20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s-ES" altLang="es-CO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- JUNIO 2018</a:t>
            </a:r>
            <a:endParaRPr lang="es-ES" altLang="es-CO" sz="20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281353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685800" y="533400"/>
            <a:ext cx="7772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es-ES" altLang="es-CO" sz="2400">
              <a:solidFill>
                <a:srgbClr val="FF0066"/>
              </a:solidFill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1" y="48816"/>
            <a:ext cx="615632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b="1" dirty="0">
                <a:solidFill>
                  <a:schemeClr val="bg1"/>
                </a:solidFill>
                <a:latin typeface="Arial" charset="0"/>
              </a:rPr>
              <a:t>Distribución porcentual y variación de la población </a:t>
            </a:r>
          </a:p>
          <a:p>
            <a:r>
              <a:rPr lang="es-ES" altLang="es-CO" b="1" dirty="0">
                <a:solidFill>
                  <a:schemeClr val="bg1"/>
                </a:solidFill>
                <a:latin typeface="Arial" charset="0"/>
              </a:rPr>
              <a:t>inactiva, según tipo de actividad </a:t>
            </a:r>
            <a:endParaRPr lang="es-ES" altLang="es-CO" b="1" dirty="0" smtClean="0">
              <a:solidFill>
                <a:schemeClr val="bg1"/>
              </a:solidFill>
              <a:latin typeface="Arial" charset="0"/>
            </a:endParaRPr>
          </a:p>
          <a:p>
            <a:r>
              <a:rPr lang="es-ES" altLang="es-CO" b="1" dirty="0" smtClean="0">
                <a:solidFill>
                  <a:schemeClr val="bg1"/>
                </a:solidFill>
                <a:latin typeface="Arial" charset="0"/>
              </a:rPr>
              <a:t>Abril - junio 2018</a:t>
            </a:r>
            <a:endParaRPr lang="es-ES" altLang="es-CO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392113" y="4137422"/>
            <a:ext cx="85010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buFont typeface="Arial" charset="0"/>
              <a:buNone/>
            </a:pPr>
            <a:r>
              <a:rPr lang="es-ES" altLang="es-CO" sz="1200" b="1" dirty="0">
                <a:latin typeface="Arial Narrow" pitchFamily="34" charset="0"/>
                <a:cs typeface="Calibri" pitchFamily="34" charset="0"/>
              </a:rPr>
              <a:t>Nota: </a:t>
            </a:r>
            <a:r>
              <a:rPr lang="es-ES" altLang="es-CO" sz="1200" dirty="0">
                <a:latin typeface="Arial Narrow" pitchFamily="34" charset="0"/>
                <a:cs typeface="Calibri" pitchFamily="34" charset="0"/>
              </a:rPr>
              <a:t>La categoría “otros” incluye: incapacitado permanente para trabajar, rentista, pensionado, jubilado, personas que no les llama la atención o creen que no vale la pena trabajar. </a:t>
            </a:r>
          </a:p>
        </p:txBody>
      </p:sp>
      <p:sp>
        <p:nvSpPr>
          <p:cNvPr id="34821" name="5 CuadroTexto"/>
          <p:cNvSpPr txBox="1">
            <a:spLocks noChangeArrowheads="1"/>
          </p:cNvSpPr>
          <p:nvPr/>
        </p:nvSpPr>
        <p:spPr bwMode="auto">
          <a:xfrm>
            <a:off x="559981" y="3882628"/>
            <a:ext cx="136447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b="1" dirty="0">
                <a:cs typeface="Calibri" pitchFamily="34" charset="0"/>
              </a:rPr>
              <a:t>Fuente: </a:t>
            </a:r>
            <a:r>
              <a:rPr lang="es-CO" altLang="es-CO" sz="1100" dirty="0" smtClean="0">
                <a:cs typeface="Calibri" pitchFamily="34" charset="0"/>
              </a:rPr>
              <a:t>DANE, GEIH.</a:t>
            </a:r>
            <a:endParaRPr lang="es-ES" altLang="es-CO" sz="1100" dirty="0">
              <a:cs typeface="Calibri" pitchFamily="34" charset="0"/>
            </a:endParaRPr>
          </a:p>
        </p:txBody>
      </p:sp>
      <p:pic>
        <p:nvPicPr>
          <p:cNvPr id="3" name="Imagen 2"/>
          <p:cNvPicPr/>
          <p:nvPr>
            <p:extLst>
              <p:ext uri="{D42A27DB-BD31-4B8C-83A1-F6EECF244321}">
                <p14:modId xmlns:p14="http://schemas.microsoft.com/office/powerpoint/2010/main" val="184774066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331640" y="1091289"/>
            <a:ext cx="7077620" cy="2776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2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5 CuadroTexto"/>
          <p:cNvSpPr txBox="1">
            <a:spLocks noChangeArrowheads="1"/>
          </p:cNvSpPr>
          <p:nvPr/>
        </p:nvSpPr>
        <p:spPr bwMode="auto">
          <a:xfrm>
            <a:off x="539943" y="4137422"/>
            <a:ext cx="140455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Imagen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322366157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19250" y="1275606"/>
            <a:ext cx="5905500" cy="2896345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35844" name="Text Box 3"/>
          <p:cNvSpPr txBox="1">
            <a:spLocks noChangeArrowheads="1"/>
          </p:cNvSpPr>
          <p:nvPr/>
        </p:nvSpPr>
        <p:spPr bwMode="auto">
          <a:xfrm>
            <a:off x="1" y="86916"/>
            <a:ext cx="572452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buFont typeface="Arial" charset="0"/>
              <a:buNone/>
            </a:pPr>
            <a:r>
              <a:rPr lang="es-CO" altLang="es-CO" sz="1400" b="1" dirty="0">
                <a:solidFill>
                  <a:schemeClr val="bg1"/>
                </a:solidFill>
                <a:latin typeface="Arial" charset="0"/>
              </a:rPr>
              <a:t>Proporción del empleo informal en la población ocupada </a:t>
            </a:r>
          </a:p>
          <a:p>
            <a:pPr>
              <a:buFont typeface="Arial" charset="0"/>
              <a:buNone/>
            </a:pPr>
            <a:r>
              <a:rPr lang="es-CO" altLang="es-CO" sz="1400" b="1" dirty="0">
                <a:solidFill>
                  <a:schemeClr val="bg1"/>
                </a:solidFill>
                <a:latin typeface="Arial" charset="0"/>
              </a:rPr>
              <a:t>Total 13 ciudades y áreas metropolitanas y Bogotá D.C.</a:t>
            </a:r>
          </a:p>
          <a:p>
            <a:pPr>
              <a:buFont typeface="Arial" charset="0"/>
              <a:buNone/>
            </a:pPr>
            <a:r>
              <a:rPr lang="es-CO" altLang="es-CO" sz="1400" b="1" dirty="0">
                <a:solidFill>
                  <a:schemeClr val="bg1"/>
                </a:solidFill>
                <a:latin typeface="Arial" charset="0"/>
              </a:rPr>
              <a:t>Trimestre </a:t>
            </a:r>
            <a:r>
              <a:rPr lang="es-CO" altLang="es-CO" sz="1400" b="1" dirty="0" smtClean="0">
                <a:solidFill>
                  <a:schemeClr val="bg1"/>
                </a:solidFill>
                <a:latin typeface="Arial" charset="0"/>
              </a:rPr>
              <a:t>abril – junio (2017 </a:t>
            </a:r>
            <a:r>
              <a:rPr lang="es-CO" altLang="es-CO" sz="1400" b="1" dirty="0">
                <a:solidFill>
                  <a:schemeClr val="bg1"/>
                </a:solidFill>
                <a:latin typeface="Arial" charset="0"/>
              </a:rPr>
              <a:t>– </a:t>
            </a:r>
            <a:r>
              <a:rPr lang="es-CO" altLang="es-CO" sz="1400" b="1" dirty="0" smtClean="0">
                <a:solidFill>
                  <a:schemeClr val="bg1"/>
                </a:solidFill>
                <a:latin typeface="Arial" charset="0"/>
              </a:rPr>
              <a:t>2018)</a:t>
            </a:r>
            <a:endParaRPr lang="es-CO" altLang="es-CO" sz="1400" b="1" dirty="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213557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4 CuadroTexto"/>
          <p:cNvSpPr txBox="1">
            <a:spLocks noChangeArrowheads="1"/>
          </p:cNvSpPr>
          <p:nvPr/>
        </p:nvSpPr>
        <p:spPr bwMode="auto">
          <a:xfrm>
            <a:off x="1476375" y="735806"/>
            <a:ext cx="714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>
              <a:cs typeface="Calibri" pitchFamily="34" charset="0"/>
            </a:endParaRPr>
          </a:p>
        </p:txBody>
      </p:sp>
      <p:sp>
        <p:nvSpPr>
          <p:cNvPr id="36867" name="5 CuadroTexto"/>
          <p:cNvSpPr txBox="1">
            <a:spLocks noChangeArrowheads="1"/>
          </p:cNvSpPr>
          <p:nvPr/>
        </p:nvSpPr>
        <p:spPr bwMode="auto">
          <a:xfrm>
            <a:off x="137318" y="113110"/>
            <a:ext cx="673893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400" b="1" dirty="0">
                <a:solidFill>
                  <a:schemeClr val="bg1"/>
                </a:solidFill>
                <a:latin typeface="Arial" charset="0"/>
              </a:rPr>
              <a:t>Límites de confianza y error relativo de la población de la </a:t>
            </a:r>
          </a:p>
          <a:p>
            <a:pPr eaLnBrk="1" hangingPunct="1"/>
            <a:r>
              <a:rPr lang="es-ES" altLang="es-CO" sz="1400" b="1" dirty="0">
                <a:solidFill>
                  <a:schemeClr val="bg1"/>
                </a:solidFill>
                <a:latin typeface="Arial" charset="0"/>
              </a:rPr>
              <a:t>fuerza de trabajo e indicadores de mercado laboral</a:t>
            </a:r>
          </a:p>
          <a:p>
            <a:pPr eaLnBrk="1" hangingPunct="1"/>
            <a:r>
              <a:rPr lang="es-ES" altLang="es-CO" sz="1400" b="1" dirty="0">
                <a:solidFill>
                  <a:schemeClr val="bg1"/>
                </a:solidFill>
                <a:latin typeface="Arial" charset="0"/>
              </a:rPr>
              <a:t>Bogotá D.C.</a:t>
            </a:r>
            <a:endParaRPr lang="es-CO" altLang="es-CO" sz="1400" b="1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2" name="Imagen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736618099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30301" y="1221582"/>
            <a:ext cx="6608763" cy="140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n 2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825351781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09638" y="2841625"/>
            <a:ext cx="7038975" cy="145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540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1 CuadroTexto"/>
          <p:cNvSpPr txBox="1">
            <a:spLocks noChangeArrowheads="1"/>
          </p:cNvSpPr>
          <p:nvPr/>
        </p:nvSpPr>
        <p:spPr bwMode="auto">
          <a:xfrm>
            <a:off x="71933" y="86916"/>
            <a:ext cx="536416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1400" b="1" dirty="0">
                <a:solidFill>
                  <a:schemeClr val="bg1"/>
                </a:solidFill>
                <a:latin typeface="Arial" charset="0"/>
              </a:rPr>
              <a:t>Tasa global de participación, ocupación y desempleo</a:t>
            </a:r>
          </a:p>
          <a:p>
            <a:r>
              <a:rPr lang="es-ES" altLang="es-CO" sz="1400" b="1" dirty="0">
                <a:solidFill>
                  <a:schemeClr val="bg1"/>
                </a:solidFill>
                <a:latin typeface="Arial" charset="0"/>
              </a:rPr>
              <a:t>Bogotá D.C. Anual</a:t>
            </a:r>
          </a:p>
          <a:p>
            <a:r>
              <a:rPr lang="es-ES" altLang="es-CO" sz="1400" b="1" dirty="0">
                <a:solidFill>
                  <a:schemeClr val="bg1"/>
                </a:solidFill>
                <a:latin typeface="Arial" charset="0"/>
              </a:rPr>
              <a:t> 2008 - </a:t>
            </a:r>
            <a:r>
              <a:rPr lang="es-ES" altLang="es-CO" sz="1400" b="1" dirty="0" smtClean="0">
                <a:solidFill>
                  <a:schemeClr val="bg1"/>
                </a:solidFill>
                <a:latin typeface="Arial" charset="0"/>
              </a:rPr>
              <a:t>2017</a:t>
            </a:r>
            <a:endParaRPr lang="es-CO" altLang="es-CO" sz="14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7891" name="4 CuadroTexto"/>
          <p:cNvSpPr txBox="1">
            <a:spLocks noChangeArrowheads="1"/>
          </p:cNvSpPr>
          <p:nvPr/>
        </p:nvSpPr>
        <p:spPr bwMode="auto">
          <a:xfrm>
            <a:off x="1041586" y="4271962"/>
            <a:ext cx="140615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 b="1" dirty="0">
                <a:cs typeface="Calibri" pitchFamily="34" charset="0"/>
              </a:rPr>
              <a:t>Fuente: </a:t>
            </a:r>
            <a:r>
              <a:rPr lang="es-CO" altLang="es-CO" sz="1100" dirty="0" smtClean="0">
                <a:cs typeface="Calibri" pitchFamily="34" charset="0"/>
              </a:rPr>
              <a:t>DANE, GEIH. </a:t>
            </a:r>
            <a:endParaRPr lang="es-ES" altLang="es-CO" sz="1100" dirty="0">
              <a:cs typeface="Calibri" pitchFamily="34" charset="0"/>
            </a:endParaRPr>
          </a:p>
        </p:txBody>
      </p:sp>
      <p:pic>
        <p:nvPicPr>
          <p:cNvPr id="2" name="Imagen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893825766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44550" y="1292225"/>
            <a:ext cx="7296150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4349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027854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/>
          </p:cNvSpPr>
          <p:nvPr/>
        </p:nvSpPr>
        <p:spPr bwMode="auto">
          <a:xfrm>
            <a:off x="979489" y="1885950"/>
            <a:ext cx="776922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r>
              <a:rPr lang="es-ES" altLang="es-CO" sz="30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INDICADORES DEL MERCADO LABORAL</a:t>
            </a:r>
          </a:p>
        </p:txBody>
      </p:sp>
      <p:sp>
        <p:nvSpPr>
          <p:cNvPr id="21507" name="Rectangle 3"/>
          <p:cNvSpPr>
            <a:spLocks/>
          </p:cNvSpPr>
          <p:nvPr/>
        </p:nvSpPr>
        <p:spPr bwMode="auto">
          <a:xfrm>
            <a:off x="1979614" y="2409825"/>
            <a:ext cx="66960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r>
              <a:rPr lang="es-ES" altLang="es-CO" sz="20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21508" name="Text Box 3"/>
          <p:cNvSpPr txBox="1">
            <a:spLocks noChangeArrowheads="1"/>
          </p:cNvSpPr>
          <p:nvPr/>
        </p:nvSpPr>
        <p:spPr bwMode="auto">
          <a:xfrm>
            <a:off x="3419476" y="2733675"/>
            <a:ext cx="52562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r>
              <a:rPr lang="es-ES" altLang="es-CO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TRIMESTRE </a:t>
            </a:r>
            <a:endParaRPr lang="es-ES" altLang="es-CO" sz="20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  <a:p>
            <a:pPr algn="r"/>
            <a:r>
              <a:rPr lang="es-ES" altLang="es-CO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- JUNIO 2018</a:t>
            </a:r>
            <a:endParaRPr lang="es-ES" altLang="es-CO" sz="20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755650" y="2356247"/>
            <a:ext cx="7848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716677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3"/>
          <p:cNvSpPr txBox="1">
            <a:spLocks noChangeArrowheads="1"/>
          </p:cNvSpPr>
          <p:nvPr/>
        </p:nvSpPr>
        <p:spPr bwMode="auto">
          <a:xfrm>
            <a:off x="179388" y="86916"/>
            <a:ext cx="374491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2000" b="1">
                <a:solidFill>
                  <a:schemeClr val="bg1"/>
                </a:solidFill>
                <a:latin typeface="Arial" charset="0"/>
                <a:cs typeface="Open Sans" pitchFamily="34" charset="0"/>
              </a:rPr>
              <a:t>Resumen indicadores</a:t>
            </a:r>
          </a:p>
          <a:p>
            <a:pPr eaLnBrk="1" hangingPunct="1"/>
            <a:r>
              <a:rPr lang="es-ES" altLang="es-CO" sz="2000" b="1">
                <a:solidFill>
                  <a:schemeClr val="bg1"/>
                </a:solidFill>
                <a:latin typeface="Arial" charset="0"/>
                <a:cs typeface="Open Sans" pitchFamily="34" charset="0"/>
              </a:rPr>
              <a:t>Bogotá D.C.  – Total Nacional</a:t>
            </a:r>
          </a:p>
        </p:txBody>
      </p:sp>
      <p:pic>
        <p:nvPicPr>
          <p:cNvPr id="2" name="Imagen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815565022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8313" y="1773238"/>
            <a:ext cx="8074025" cy="222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812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685800" y="533400"/>
            <a:ext cx="7772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en-US" altLang="es-CO" sz="2400">
              <a:solidFill>
                <a:srgbClr val="FF0066"/>
              </a:solidFill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23555" name="Text Box 4"/>
          <p:cNvSpPr txBox="1">
            <a:spLocks noChangeArrowheads="1"/>
          </p:cNvSpPr>
          <p:nvPr/>
        </p:nvSpPr>
        <p:spPr bwMode="auto">
          <a:xfrm>
            <a:off x="1335088" y="2000250"/>
            <a:ext cx="3921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23556" name="Text Box 3"/>
          <p:cNvSpPr txBox="1">
            <a:spLocks noChangeArrowheads="1"/>
          </p:cNvSpPr>
          <p:nvPr/>
        </p:nvSpPr>
        <p:spPr bwMode="auto">
          <a:xfrm>
            <a:off x="90488" y="33338"/>
            <a:ext cx="505777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Indicadores de mercado laboral por ciudad</a:t>
            </a:r>
          </a:p>
          <a:p>
            <a:r>
              <a:rPr lang="es-ES" altLang="es-CO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Trimestre </a:t>
            </a:r>
          </a:p>
          <a:p>
            <a:r>
              <a:rPr lang="es-ES" altLang="es-CO" b="1" dirty="0" smtClean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Abril - junio 2018</a:t>
            </a:r>
            <a:endParaRPr lang="es-ES" altLang="es-CO" b="1" dirty="0">
              <a:solidFill>
                <a:schemeClr val="bg1"/>
              </a:solidFill>
              <a:latin typeface="Arial" charset="0"/>
              <a:cs typeface="Open Sans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691680" y="3003798"/>
            <a:ext cx="6006298" cy="135731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pic>
        <p:nvPicPr>
          <p:cNvPr id="2" name="Imagen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879996926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63713" y="944563"/>
            <a:ext cx="5895975" cy="4011612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400190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685800" y="533400"/>
            <a:ext cx="7772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en-US" altLang="es-CO" sz="2400">
              <a:solidFill>
                <a:srgbClr val="FF0066"/>
              </a:solidFill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1441451" y="2000250"/>
            <a:ext cx="3921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24580" name="Text Box 3"/>
          <p:cNvSpPr txBox="1">
            <a:spLocks noChangeArrowheads="1"/>
          </p:cNvSpPr>
          <p:nvPr/>
        </p:nvSpPr>
        <p:spPr bwMode="auto">
          <a:xfrm>
            <a:off x="-33338" y="42863"/>
            <a:ext cx="640873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s-ES" altLang="es-CO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Tasa global de participación, ocupación y desempleo</a:t>
            </a:r>
          </a:p>
          <a:p>
            <a:pPr eaLnBrk="1" hangingPunct="1">
              <a:buFont typeface="Arial" charset="0"/>
              <a:buNone/>
            </a:pPr>
            <a:r>
              <a:rPr lang="es-ES" altLang="es-CO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Bogotá D.C.</a:t>
            </a:r>
          </a:p>
          <a:p>
            <a:pPr eaLnBrk="1" hangingPunct="1">
              <a:buFont typeface="Arial" charset="0"/>
              <a:buNone/>
            </a:pPr>
            <a:r>
              <a:rPr lang="es-ES" altLang="es-CO" b="1" dirty="0" smtClean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Abril - junio </a:t>
            </a:r>
            <a:r>
              <a:rPr lang="es-ES" altLang="es-CO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(</a:t>
            </a:r>
            <a:r>
              <a:rPr lang="es-ES" altLang="es-CO" b="1" dirty="0" smtClean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2009 </a:t>
            </a:r>
            <a:r>
              <a:rPr lang="es-ES" altLang="es-CO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- </a:t>
            </a:r>
            <a:r>
              <a:rPr lang="es-ES" altLang="es-CO" b="1" dirty="0" smtClean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2018)</a:t>
            </a:r>
            <a:endParaRPr lang="es-ES" altLang="es-CO" b="1" dirty="0">
              <a:solidFill>
                <a:schemeClr val="bg1"/>
              </a:solidFill>
              <a:latin typeface="Arial" charset="0"/>
              <a:cs typeface="Open Sans" pitchFamily="34" charset="0"/>
            </a:endParaRPr>
          </a:p>
        </p:txBody>
      </p:sp>
      <p:sp>
        <p:nvSpPr>
          <p:cNvPr id="24581" name="5 CuadroTexto"/>
          <p:cNvSpPr txBox="1">
            <a:spLocks noChangeArrowheads="1"/>
          </p:cNvSpPr>
          <p:nvPr/>
        </p:nvSpPr>
        <p:spPr bwMode="auto">
          <a:xfrm>
            <a:off x="955270" y="4390781"/>
            <a:ext cx="136447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b="1" dirty="0">
                <a:cs typeface="Calibri" pitchFamily="34" charset="0"/>
              </a:rPr>
              <a:t>Fuente: </a:t>
            </a:r>
            <a:r>
              <a:rPr lang="es-CO" altLang="es-CO" sz="1100" dirty="0" smtClean="0">
                <a:cs typeface="Calibri" pitchFamily="34" charset="0"/>
              </a:rPr>
              <a:t>DANE, GEIH.</a:t>
            </a:r>
            <a:endParaRPr lang="es-ES" altLang="es-CO" sz="1100" dirty="0">
              <a:cs typeface="Calibri" pitchFamily="34" charset="0"/>
            </a:endParaRPr>
          </a:p>
        </p:txBody>
      </p:sp>
      <p:pic>
        <p:nvPicPr>
          <p:cNvPr id="2" name="Imagen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062053920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46088" y="1206500"/>
            <a:ext cx="7899400" cy="3165475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108864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3"/>
          <p:cNvSpPr txBox="1">
            <a:spLocks noChangeArrowheads="1"/>
          </p:cNvSpPr>
          <p:nvPr/>
        </p:nvSpPr>
        <p:spPr bwMode="auto">
          <a:xfrm>
            <a:off x="1" y="20242"/>
            <a:ext cx="71421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s-ES" altLang="es-CO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Tasa de desempleo</a:t>
            </a:r>
          </a:p>
          <a:p>
            <a:pPr eaLnBrk="1" hangingPunct="1">
              <a:buFont typeface="Arial" charset="0"/>
              <a:buNone/>
            </a:pPr>
            <a:r>
              <a:rPr lang="es-ES" altLang="es-CO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Bogotá D.C.</a:t>
            </a:r>
          </a:p>
          <a:p>
            <a:pPr eaLnBrk="1" hangingPunct="1">
              <a:buFont typeface="Arial" charset="0"/>
              <a:buNone/>
            </a:pPr>
            <a:r>
              <a:rPr lang="es-ES" altLang="es-CO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Trimestres móviles </a:t>
            </a:r>
            <a:r>
              <a:rPr lang="es-ES" altLang="es-CO" b="1" dirty="0" smtClean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2014 - 2018</a:t>
            </a:r>
            <a:endParaRPr lang="es-ES" altLang="es-CO" b="1" dirty="0">
              <a:solidFill>
                <a:schemeClr val="bg1"/>
              </a:solidFill>
              <a:latin typeface="Arial" charset="0"/>
              <a:cs typeface="Open Sans" pitchFamily="34" charset="0"/>
            </a:endParaRPr>
          </a:p>
        </p:txBody>
      </p:sp>
      <p:sp>
        <p:nvSpPr>
          <p:cNvPr id="25603" name="5 CuadroTexto"/>
          <p:cNvSpPr txBox="1">
            <a:spLocks noChangeArrowheads="1"/>
          </p:cNvSpPr>
          <p:nvPr/>
        </p:nvSpPr>
        <p:spPr bwMode="auto">
          <a:xfrm>
            <a:off x="772675" y="4450319"/>
            <a:ext cx="137088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b="1" dirty="0">
                <a:cs typeface="Calibri" pitchFamily="34" charset="0"/>
              </a:rPr>
              <a:t>Fuente: </a:t>
            </a:r>
            <a:r>
              <a:rPr lang="es-CO" altLang="es-CO" sz="1100" dirty="0" smtClean="0">
                <a:cs typeface="Calibri" pitchFamily="34" charset="0"/>
              </a:rPr>
              <a:t>DANE, GEIH.</a:t>
            </a:r>
            <a:endParaRPr lang="es-ES" altLang="es-CO" sz="1100" dirty="0">
              <a:cs typeface="Calibri" pitchFamily="34" charset="0"/>
            </a:endParaRPr>
          </a:p>
        </p:txBody>
      </p:sp>
      <p:pic>
        <p:nvPicPr>
          <p:cNvPr id="2" name="Imagen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384199332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131590"/>
            <a:ext cx="6720840" cy="3318729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891284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 txBox="1">
            <a:spLocks noChangeArrowheads="1"/>
          </p:cNvSpPr>
          <p:nvPr/>
        </p:nvSpPr>
        <p:spPr bwMode="auto">
          <a:xfrm>
            <a:off x="20638" y="30956"/>
            <a:ext cx="498316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s-ES" altLang="es-CO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Población ocupada, desocupada e inactiva </a:t>
            </a:r>
            <a:br>
              <a:rPr lang="es-ES" altLang="es-CO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</a:br>
            <a:r>
              <a:rPr lang="es-ES" altLang="es-CO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Bogotá D.C.</a:t>
            </a:r>
          </a:p>
          <a:p>
            <a:pPr eaLnBrk="1" hangingPunct="1">
              <a:buFont typeface="Arial" charset="0"/>
              <a:buNone/>
            </a:pPr>
            <a:r>
              <a:rPr lang="es-ES" altLang="es-CO" b="1" dirty="0" smtClean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Abril - junio (2017 </a:t>
            </a:r>
            <a:r>
              <a:rPr lang="es-ES" altLang="es-CO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- </a:t>
            </a:r>
            <a:r>
              <a:rPr lang="es-ES" altLang="es-CO" b="1" dirty="0" smtClean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2018)</a:t>
            </a:r>
            <a:endParaRPr lang="es-ES" altLang="es-CO" b="1" dirty="0">
              <a:solidFill>
                <a:schemeClr val="bg1"/>
              </a:solidFill>
              <a:latin typeface="Arial" charset="0"/>
              <a:cs typeface="Open Sans" pitchFamily="34" charset="0"/>
            </a:endParaRPr>
          </a:p>
        </p:txBody>
      </p:sp>
      <p:pic>
        <p:nvPicPr>
          <p:cNvPr id="2" name="Imagen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485806299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68301" y="1942579"/>
            <a:ext cx="8164140" cy="1565275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1299138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188" y="1707357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eaLnBrk="1" hangingPunct="1">
              <a:defRPr/>
            </a:pPr>
            <a:r>
              <a:rPr lang="es-CO" altLang="es-CO" sz="28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650" y="2139554"/>
            <a:ext cx="7848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52" name="6 Rectángulo"/>
          <p:cNvSpPr>
            <a:spLocks noChangeArrowheads="1"/>
          </p:cNvSpPr>
          <p:nvPr/>
        </p:nvSpPr>
        <p:spPr bwMode="auto">
          <a:xfrm>
            <a:off x="611188" y="2139553"/>
            <a:ext cx="8064500" cy="1065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291" tIns="32146" rIns="64291" bIns="32146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s-CO" altLang="es-CO" sz="2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POBLACIÓN OCUPADA </a:t>
            </a:r>
            <a:r>
              <a:rPr lang="es-CO" altLang="es-CO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SEGÚN RAMA </a:t>
            </a:r>
            <a:r>
              <a:rPr lang="es-CO" altLang="es-CO" sz="2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DE ACTIVIDAD</a:t>
            </a:r>
          </a:p>
          <a:p>
            <a:pPr algn="r"/>
            <a:r>
              <a:rPr lang="es-CO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TRIMESTRE</a:t>
            </a:r>
            <a:endParaRPr lang="es-CO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- JUNIO 2018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643426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5 CuadroTexto"/>
          <p:cNvSpPr txBox="1">
            <a:spLocks noChangeArrowheads="1"/>
          </p:cNvSpPr>
          <p:nvPr/>
        </p:nvSpPr>
        <p:spPr bwMode="auto">
          <a:xfrm>
            <a:off x="340553" y="3317341"/>
            <a:ext cx="137088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b="1" dirty="0">
                <a:cs typeface="Calibri" pitchFamily="34" charset="0"/>
              </a:rPr>
              <a:t>Fuente: </a:t>
            </a:r>
            <a:r>
              <a:rPr lang="es-CO" altLang="es-CO" sz="1100" dirty="0" smtClean="0">
                <a:cs typeface="Calibri" pitchFamily="34" charset="0"/>
              </a:rPr>
              <a:t>DANE, GEIH.</a:t>
            </a:r>
            <a:endParaRPr lang="es-ES" altLang="es-CO" sz="1100" dirty="0">
              <a:cs typeface="Calibri" pitchFamily="34" charset="0"/>
            </a:endParaRP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539552" y="3727977"/>
            <a:ext cx="8496945" cy="91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spcBef>
                <a:spcPts val="660"/>
              </a:spcBef>
            </a:pPr>
            <a:r>
              <a:rPr lang="es-ES" altLang="es-CO" sz="1000" dirty="0">
                <a:latin typeface="Arial" pitchFamily="34" charset="0"/>
                <a:cs typeface="Arial" pitchFamily="34" charset="0"/>
              </a:rPr>
              <a:t>*Otras ramas: Agricultura, ganadería, caza, silvicultura y pesca; explotación de minas y canteras; suministro de electricidad, gas y agua e intermediación financiera </a:t>
            </a:r>
          </a:p>
          <a:p>
            <a:pPr>
              <a:spcBef>
                <a:spcPts val="660"/>
              </a:spcBef>
            </a:pPr>
            <a:r>
              <a:rPr lang="es-CO" altLang="es-CO" sz="1000" dirty="0">
                <a:latin typeface="Arial" pitchFamily="34" charset="0"/>
                <a:cs typeface="Arial" pitchFamily="34" charset="0"/>
              </a:rPr>
              <a:t>Nota: La suma de las participaciones puede diferir de 100%  por la no inclusión de la categoría “no informa” y por efecto de decimales.</a:t>
            </a:r>
            <a:r>
              <a:rPr lang="es-ES" altLang="es-CO" sz="1000" dirty="0">
                <a:latin typeface="Arial" pitchFamily="34" charset="0"/>
                <a:cs typeface="Arial" pitchFamily="34" charset="0"/>
              </a:rPr>
              <a:t>  </a:t>
            </a:r>
          </a:p>
          <a:p>
            <a:pPr>
              <a:spcBef>
                <a:spcPts val="660"/>
              </a:spcBef>
            </a:pPr>
            <a:r>
              <a:rPr lang="es-ES" altLang="es-CO" sz="1000" dirty="0">
                <a:latin typeface="Arial" charset="0"/>
              </a:rPr>
              <a:t>(p.p.) : puntos porcentuales</a:t>
            </a:r>
          </a:p>
        </p:txBody>
      </p:sp>
      <p:sp>
        <p:nvSpPr>
          <p:cNvPr id="2" name="1 Rectángulo"/>
          <p:cNvSpPr/>
          <p:nvPr/>
        </p:nvSpPr>
        <p:spPr>
          <a:xfrm>
            <a:off x="0" y="28519"/>
            <a:ext cx="59401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s-ES" alt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Distribución porcentual , variación y contribución a la </a:t>
            </a:r>
            <a:r>
              <a:rPr lang="es-ES" altLang="es-CO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variación </a:t>
            </a:r>
            <a:r>
              <a:rPr lang="es-ES" alt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la población ocupada, según ramas </a:t>
            </a:r>
            <a:endParaRPr lang="es-ES" altLang="es-CO" sz="14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s-ES" altLang="es-CO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ES" alt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actividad </a:t>
            </a:r>
          </a:p>
          <a:p>
            <a:pPr eaLnBrk="1" hangingPunct="1"/>
            <a:r>
              <a:rPr lang="es-ES" altLang="es-CO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- junio 2018</a:t>
            </a:r>
            <a:endParaRPr lang="es-ES" alt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/>
          <p:cNvPicPr/>
          <p:nvPr>
            <p:extLst>
              <p:ext uri="{D42A27DB-BD31-4B8C-83A1-F6EECF244321}">
                <p14:modId xmlns:p14="http://schemas.microsoft.com/office/powerpoint/2010/main" val="3433443162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374201" y="1545636"/>
            <a:ext cx="8458123" cy="1712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69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909</TotalTime>
  <Words>413</Words>
  <Application>Microsoft Office PowerPoint</Application>
  <PresentationFormat>Presentación en pantalla (16:9)</PresentationFormat>
  <Paragraphs>68</Paragraphs>
  <Slides>17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4" baseType="lpstr">
      <vt:lpstr>Arial</vt:lpstr>
      <vt:lpstr>Arial Narrow</vt:lpstr>
      <vt:lpstr>Calibri</vt:lpstr>
      <vt:lpstr>Open Sans</vt:lpstr>
      <vt:lpstr>Times New Roman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Brandon Steve Rojas Guerra</dc:creator>
  <cp:lastModifiedBy>Ivan Mauricio Zubieta Ortiz</cp:lastModifiedBy>
  <cp:revision>65</cp:revision>
  <cp:lastPrinted>2018-03-07T16:13:15Z</cp:lastPrinted>
  <dcterms:created xsi:type="dcterms:W3CDTF">2017-04-24T19:14:11Z</dcterms:created>
  <dcterms:modified xsi:type="dcterms:W3CDTF">2018-08-09T21:26:04Z</dcterms:modified>
</cp:coreProperties>
</file>