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7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187" autoAdjust="0"/>
    <p:restoredTop sz="94674"/>
  </p:normalViewPr>
  <p:slideViewPr>
    <p:cSldViewPr>
      <p:cViewPr varScale="1">
        <p:scale>
          <a:sx n="145" d="100"/>
          <a:sy n="145" d="100"/>
        </p:scale>
        <p:origin x="1260" y="126"/>
      </p:cViewPr>
      <p:guideLst>
        <p:guide orient="horz" pos="1620"/>
        <p:guide pos="27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9FD3D-265B-4B8D-B77F-EC4B42806493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46125" y="1143000"/>
            <a:ext cx="5487988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8024" y="4400550"/>
            <a:ext cx="558419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53853" y="8685214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E421C-D17B-408B-A685-3D3C3055DCB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2697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54213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674170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608357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7965E5DE-98E1-45D2-993B-7E5D95DDBB47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  <p:extLst>
      <p:ext uri="{BB962C8B-B14F-4D97-AF65-F5344CB8AC3E}">
        <p14:creationId xmlns:p14="http://schemas.microsoft.com/office/powerpoint/2010/main" val="214964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71950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5" name="Imagen 4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53942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6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24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2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6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0" name="Imagen 29" descr="Logotipo-Colorasdasf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03598"/>
            <a:ext cx="5778419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9"/>
          <p:cNvSpPr txBox="1"/>
          <p:nvPr/>
        </p:nvSpPr>
        <p:spPr>
          <a:xfrm>
            <a:off x="6080126" y="3374871"/>
            <a:ext cx="259556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11 Rectángulo"/>
          <p:cNvSpPr/>
          <p:nvPr/>
        </p:nvSpPr>
        <p:spPr>
          <a:xfrm>
            <a:off x="323851" y="3291830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 D.C., Colombia</a:t>
            </a:r>
          </a:p>
        </p:txBody>
      </p:sp>
      <p:cxnSp>
        <p:nvCxnSpPr>
          <p:cNvPr id="9" name="5 Conector recto"/>
          <p:cNvCxnSpPr/>
          <p:nvPr/>
        </p:nvCxnSpPr>
        <p:spPr>
          <a:xfrm>
            <a:off x="395536" y="1653187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6 Rectángulo"/>
          <p:cNvSpPr/>
          <p:nvPr/>
        </p:nvSpPr>
        <p:spPr>
          <a:xfrm>
            <a:off x="467544" y="98757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8 Rectángulo"/>
          <p:cNvSpPr/>
          <p:nvPr/>
        </p:nvSpPr>
        <p:spPr>
          <a:xfrm>
            <a:off x="467544" y="1760498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TUNJA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79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POSICIÓN OCUPACIONAL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6 Conector recto"/>
          <p:cNvCxnSpPr/>
          <p:nvPr/>
        </p:nvCxnSpPr>
        <p:spPr>
          <a:xfrm>
            <a:off x="395536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25735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73455832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54078" y="1851670"/>
            <a:ext cx="8001525" cy="1556761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posición ocupacional</a:t>
            </a:r>
            <a:br>
              <a:rPr lang="es-ES" altLang="es-CO" sz="1600" dirty="0" smtClean="0"/>
            </a:br>
            <a:r>
              <a:rPr lang="es-CO" sz="1600" dirty="0" smtClean="0"/>
              <a:t>Abril – junio 2018</a:t>
            </a:r>
            <a:endParaRPr lang="es-CO" sz="1600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68314" y="3818533"/>
            <a:ext cx="8208962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>
              <a:spcBef>
                <a:spcPct val="50000"/>
              </a:spcBef>
              <a:defRPr/>
            </a:pPr>
            <a:r>
              <a:rPr lang="es-CO" altLang="es-CO" sz="1100" dirty="0" smtClean="0">
                <a:latin typeface="Arial Narrow" pitchFamily="34" charset="0"/>
                <a:cs typeface="Calibri" pitchFamily="34" charset="0"/>
              </a:rPr>
              <a:t>º Otras posiciones: Obrero</a:t>
            </a:r>
            <a:r>
              <a:rPr lang="es-CO" altLang="es-CO" sz="1100" dirty="0">
                <a:latin typeface="Arial Narrow" pitchFamily="34" charset="0"/>
                <a:cs typeface="Calibri" pitchFamily="34" charset="0"/>
              </a:rPr>
              <a:t>, empleado del gobierno; Empleado doméstico; Patrón o empleador; Trabajador familiar sin remuneración; Trabajador sin remuneración en empresas de otros hogares; Jornalero o Peón </a:t>
            </a:r>
            <a:r>
              <a:rPr lang="es-CO" altLang="es-CO" sz="1100" dirty="0" smtClean="0">
                <a:latin typeface="Arial Narrow" pitchFamily="34" charset="0"/>
                <a:cs typeface="Calibri" pitchFamily="34" charset="0"/>
              </a:rPr>
              <a:t>y Otro.</a:t>
            </a:r>
            <a:endParaRPr lang="es-CO" altLang="es-CO" sz="1100" dirty="0">
              <a:latin typeface="Arial Narrow" pitchFamily="34" charset="0"/>
              <a:cs typeface="Calibri" pitchFamily="34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s-ES" altLang="es-CO" sz="1100" dirty="0" smtClean="0">
                <a:latin typeface="Arial Narrow" panose="020B0606020202030204" pitchFamily="34" charset="0"/>
              </a:rPr>
              <a:t>(p.p.): </a:t>
            </a:r>
            <a:r>
              <a:rPr lang="es-ES" altLang="es-CO" sz="1100" dirty="0">
                <a:latin typeface="Arial Narrow" panose="020B0606020202030204" pitchFamily="34" charset="0"/>
              </a:rPr>
              <a:t>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untos porcentuales.</a:t>
            </a: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468313" y="3518496"/>
            <a:ext cx="14029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46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INACTIVA SEGÚN TIPO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882830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389162576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981074"/>
            <a:ext cx="6480720" cy="3167007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dirty="0" smtClean="0"/>
              <a:t>Distribución porcentual y variación de la población inactiva, según tipo de actividad </a:t>
            </a:r>
            <a:br>
              <a:rPr lang="es-ES" altLang="es-CO" dirty="0" smtClean="0"/>
            </a:br>
            <a:r>
              <a:rPr lang="es-CO" dirty="0" smtClean="0"/>
              <a:t>Abril – junio 2018</a:t>
            </a:r>
            <a:endParaRPr lang="es-CO" dirty="0"/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1331640" y="4148082"/>
            <a:ext cx="14029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itchFamily="34" charset="0"/>
              </a:rPr>
              <a:t>Fuente: DANE </a:t>
            </a:r>
            <a:r>
              <a:rPr lang="es-CO" altLang="es-CO" sz="1100" dirty="0" smtClean="0">
                <a:latin typeface="Arial Narrow" pitchFamily="34" charset="0"/>
              </a:rPr>
              <a:t>– GEIH. </a:t>
            </a:r>
            <a:endParaRPr lang="es-ES" altLang="es-CO" sz="1100" dirty="0">
              <a:latin typeface="Arial Narrow" pitchFamily="34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331640" y="4373111"/>
            <a:ext cx="648072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100" dirty="0" smtClean="0">
                <a:latin typeface="Arial Narrow" pitchFamily="34" charset="0"/>
              </a:rPr>
              <a:t>Nota: La categoría “otros” incluye: Incapacitado permanente para trabajar, rentista, pensionado, jubilado, personas que no les llama la atención o creen que no vale la pena trabajar.</a:t>
            </a:r>
          </a:p>
        </p:txBody>
      </p:sp>
    </p:spTree>
    <p:extLst>
      <p:ext uri="{BB962C8B-B14F-4D97-AF65-F5344CB8AC3E}">
        <p14:creationId xmlns:p14="http://schemas.microsoft.com/office/powerpoint/2010/main" val="34901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813227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6994" y="1191765"/>
            <a:ext cx="6443358" cy="320660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altLang="es-CO" dirty="0" smtClean="0"/>
              <a:t>Proporción del empleo informal en la población ocupada</a:t>
            </a:r>
            <a:r>
              <a:rPr lang="es-ES" altLang="es-CO" dirty="0" smtClean="0"/>
              <a:t/>
            </a:r>
            <a:br>
              <a:rPr lang="es-ES" altLang="es-CO" dirty="0" smtClean="0"/>
            </a:br>
            <a:r>
              <a:rPr lang="es-CO" altLang="es-CO" dirty="0" smtClean="0"/>
              <a:t>Tunja</a:t>
            </a:r>
            <a:br>
              <a:rPr lang="es-CO" altLang="es-CO" dirty="0" smtClean="0"/>
            </a:br>
            <a:r>
              <a:rPr lang="es-CO" dirty="0" smtClean="0"/>
              <a:t>Abril – junio 2018</a:t>
            </a:r>
            <a:endParaRPr lang="es-CO" dirty="0"/>
          </a:p>
        </p:txBody>
      </p:sp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1296994" y="4398372"/>
            <a:ext cx="140294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47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6525147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1" y="1059582"/>
            <a:ext cx="6541789" cy="150562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0618256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31641" y="2931070"/>
            <a:ext cx="6541790" cy="15128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1261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Límites de confianza y error relativo de la población,</a:t>
            </a:r>
            <a:br>
              <a:rPr lang="es-CO" dirty="0" smtClean="0"/>
            </a:br>
            <a:r>
              <a:rPr lang="es-CO" dirty="0" smtClean="0"/>
              <a:t>de la fuerza de trabajo e indicadores de mercado laboral</a:t>
            </a:r>
            <a:br>
              <a:rPr lang="es-CO" dirty="0" smtClean="0"/>
            </a:br>
            <a:r>
              <a:rPr lang="es-CO" dirty="0" smtClean="0"/>
              <a:t>Tunja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8684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021584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3" y="1203325"/>
            <a:ext cx="7775575" cy="32670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8007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es-CO" dirty="0" smtClean="0"/>
              <a:t>Tasa global de participación, ocupación y desempleo</a:t>
            </a:r>
            <a:br>
              <a:rPr lang="es-ES" altLang="es-CO" dirty="0" smtClean="0"/>
            </a:br>
            <a:r>
              <a:rPr lang="es-ES" altLang="es-CO" dirty="0" smtClean="0"/>
              <a:t>Boyacá</a:t>
            </a:r>
            <a:br>
              <a:rPr lang="es-ES" altLang="es-CO" dirty="0" smtClean="0"/>
            </a:br>
            <a:r>
              <a:rPr lang="es-ES" altLang="es-CO" dirty="0" smtClean="0"/>
              <a:t>2008 – 2017</a:t>
            </a:r>
            <a:endParaRPr lang="es-CO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539552" y="4470380"/>
            <a:ext cx="20376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0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45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18111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355976" y="2879412"/>
            <a:ext cx="4392488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</a:t>
            </a:r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432464" y="2356247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3438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INDICADORES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4527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8355382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670397"/>
            <a:ext cx="8601075" cy="2125489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tabLst>
                <a:tab pos="4303713" algn="l"/>
              </a:tabLst>
            </a:pPr>
            <a:r>
              <a:rPr lang="es-CO" dirty="0" smtClean="0"/>
              <a:t>Resumen indicadores</a:t>
            </a:r>
            <a:br>
              <a:rPr lang="es-CO" dirty="0" smtClean="0"/>
            </a:br>
            <a:r>
              <a:rPr lang="es-CO" dirty="0" smtClean="0"/>
              <a:t>Tunja – Total Nacional</a:t>
            </a:r>
            <a:endParaRPr lang="es-CO" dirty="0"/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251520" y="3795886"/>
            <a:ext cx="134696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1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101336268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46250" y="987574"/>
            <a:ext cx="5689600" cy="3960440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1746000" y="3276000"/>
            <a:ext cx="5689600" cy="126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/>
          </a:p>
        </p:txBody>
      </p:sp>
      <p:sp>
        <p:nvSpPr>
          <p:cNvPr id="8" name="Título 2"/>
          <p:cNvSpPr txBox="1">
            <a:spLocks/>
          </p:cNvSpPr>
          <p:nvPr/>
        </p:nvSpPr>
        <p:spPr>
          <a:xfrm>
            <a:off x="0" y="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Indicadores de mercado laboral por ciudad</a:t>
            </a:r>
            <a:br>
              <a:rPr lang="es-CO" dirty="0" smtClean="0"/>
            </a:br>
            <a:r>
              <a:rPr lang="es-CO" dirty="0" smtClean="0"/>
              <a:t>Abril – junio 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7788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1441451" y="1878806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3290934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4213" y="1054100"/>
            <a:ext cx="7821612" cy="349250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576" y="4542388"/>
            <a:ext cx="16014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252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global de participación, ocupación y desempleo</a:t>
            </a:r>
            <a:br>
              <a:rPr lang="es-CO" dirty="0" smtClean="0"/>
            </a:br>
            <a:r>
              <a:rPr lang="es-CO" dirty="0" smtClean="0"/>
              <a:t>Tunja</a:t>
            </a:r>
            <a:br>
              <a:rPr lang="es-CO" dirty="0" smtClean="0"/>
            </a:br>
            <a:r>
              <a:rPr lang="es-CO" dirty="0" smtClean="0"/>
              <a:t>Abril – junio (2009 – 2018)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1984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349805951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817563" y="1017588"/>
            <a:ext cx="7573962" cy="3602037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-1" y="11864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de desempleo</a:t>
            </a:r>
            <a:br>
              <a:rPr lang="es-CO" dirty="0" smtClean="0"/>
            </a:br>
            <a:r>
              <a:rPr lang="es-CO" dirty="0" smtClean="0"/>
              <a:t>Tunja</a:t>
            </a:r>
            <a:br>
              <a:rPr lang="es-CO" dirty="0" smtClean="0"/>
            </a:br>
            <a:r>
              <a:rPr lang="es-CO" dirty="0" smtClean="0"/>
              <a:t>Trimestres móviles 2014 – 2018</a:t>
            </a:r>
            <a:endParaRPr lang="es-CO" dirty="0"/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86376" y="4614396"/>
            <a:ext cx="140936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-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11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1950378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6" y="1797795"/>
            <a:ext cx="8300789" cy="18540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Población ocupada, desocupada e inactiva </a:t>
            </a:r>
            <a:br>
              <a:rPr lang="es-CO" dirty="0" smtClean="0"/>
            </a:br>
            <a:r>
              <a:rPr lang="es-CO" dirty="0" smtClean="0"/>
              <a:t>Tunja</a:t>
            </a:r>
            <a:br>
              <a:rPr lang="es-CO" dirty="0" smtClean="0"/>
            </a:br>
            <a:r>
              <a:rPr lang="es-CO" dirty="0" smtClean="0"/>
              <a:t>Abril – junio (2017 – 2018)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7843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RAMA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5184352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223227431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419527" y="1347614"/>
            <a:ext cx="8328937" cy="2229490"/>
          </a:xfrm>
          <a:prstGeom prst="rect">
            <a:avLst/>
          </a:prstGeom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0" y="18226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ramas de actividad</a:t>
            </a:r>
            <a:br>
              <a:rPr lang="es-ES" altLang="es-CO" sz="1600" dirty="0" smtClean="0"/>
            </a:br>
            <a:r>
              <a:rPr lang="es-CO" altLang="es-CO" sz="1600" dirty="0" smtClean="0"/>
              <a:t>Abril – junio </a:t>
            </a:r>
            <a:r>
              <a:rPr lang="es-CO" sz="1600" dirty="0" smtClean="0"/>
              <a:t>2018</a:t>
            </a:r>
            <a:endParaRPr lang="es-CO" sz="1600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67544" y="3894266"/>
            <a:ext cx="8280400" cy="948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  <a:defRPr/>
            </a:pPr>
            <a:r>
              <a:rPr lang="es-ES" altLang="es-CO" sz="1100" dirty="0" smtClean="0">
                <a:latin typeface="Arial Narrow" panose="020B0606020202030204" pitchFamily="34" charset="0"/>
                <a:cs typeface="Arial" pitchFamily="34" charset="0"/>
              </a:rPr>
              <a:t>* Otras </a:t>
            </a:r>
            <a:r>
              <a:rPr lang="es-ES" altLang="es-CO" sz="1100" dirty="0">
                <a:latin typeface="Arial Narrow" panose="020B0606020202030204" pitchFamily="34" charset="0"/>
                <a:cs typeface="Arial" pitchFamily="34" charset="0"/>
              </a:rPr>
              <a:t>ramas: Agricultura, ganadería, caza, silvicultura y pesca; explotación de minas y canteras; suministro de electricidad, gas y agua e intermediación </a:t>
            </a:r>
            <a:r>
              <a:rPr lang="es-ES" altLang="es-CO" sz="1100" dirty="0" smtClean="0">
                <a:latin typeface="Arial Narrow" panose="020B0606020202030204" pitchFamily="34" charset="0"/>
                <a:cs typeface="Arial" pitchFamily="34" charset="0"/>
              </a:rPr>
              <a:t>financiera. </a:t>
            </a:r>
            <a:endParaRPr lang="es-ES" altLang="es-CO" sz="1100" dirty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60"/>
              </a:spcBef>
              <a:defRPr/>
            </a:pPr>
            <a:r>
              <a:rPr lang="es-CO" altLang="es-CO" sz="1100" dirty="0">
                <a:latin typeface="Arial Narrow" panose="020B0606020202030204" pitchFamily="34" charset="0"/>
                <a:cs typeface="Arial" pitchFamily="34" charset="0"/>
              </a:rPr>
              <a:t>Nota: La suma de las participaciones puede diferir de 100%  por la no inclusión de la categoría “no informa” y por efecto de decimales</a:t>
            </a:r>
            <a:r>
              <a:rPr lang="es-CO" altLang="es-CO" sz="1100" dirty="0" smtClean="0">
                <a:latin typeface="Arial Narrow" panose="020B0606020202030204" pitchFamily="34" charset="0"/>
                <a:cs typeface="Arial" pitchFamily="34" charset="0"/>
              </a:rPr>
              <a:t>.</a:t>
            </a:r>
            <a:r>
              <a:rPr lang="es-ES" altLang="es-CO" sz="1100" dirty="0">
                <a:latin typeface="Arial Narrow" panose="020B0606020202030204" pitchFamily="34" charset="0"/>
                <a:cs typeface="Arial" pitchFamily="34" charset="0"/>
              </a:rPr>
              <a:t> </a:t>
            </a:r>
            <a:endParaRPr lang="es-ES" altLang="es-CO" sz="1100" dirty="0" smtClean="0">
              <a:latin typeface="Arial Narrow" panose="020B0606020202030204" pitchFamily="34" charset="0"/>
              <a:cs typeface="Arial" pitchFamily="34" charset="0"/>
            </a:endParaRPr>
          </a:p>
          <a:p>
            <a:pPr>
              <a:spcBef>
                <a:spcPts val="660"/>
              </a:spcBef>
              <a:defRPr/>
            </a:pPr>
            <a:r>
              <a:rPr lang="es-ES" altLang="es-CO" sz="1100" dirty="0" smtClean="0">
                <a:latin typeface="Arial Narrow" panose="020B0606020202030204" pitchFamily="34" charset="0"/>
              </a:rPr>
              <a:t>(</a:t>
            </a:r>
            <a:r>
              <a:rPr lang="es-ES" altLang="es-CO" sz="1100" dirty="0">
                <a:latin typeface="Arial Narrow" panose="020B0606020202030204" pitchFamily="34" charset="0"/>
              </a:rPr>
              <a:t>p.p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.): </a:t>
            </a:r>
            <a:r>
              <a:rPr lang="es-ES" altLang="es-CO" sz="1100" dirty="0">
                <a:latin typeface="Arial Narrow" panose="020B0606020202030204" pitchFamily="34" charset="0"/>
              </a:rPr>
              <a:t>puntos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porcentuales.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467544" y="3651870"/>
            <a:ext cx="140294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 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10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338</Words>
  <Application>Microsoft Office PowerPoint</Application>
  <PresentationFormat>Presentación en pantalla (16:9)</PresentationFormat>
  <Paragraphs>46</Paragraphs>
  <Slides>17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Open Sans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Mercado Laboral - GEIH</dc:creator>
  <cp:lastModifiedBy>Camilo Alexander Ramirez Arias</cp:lastModifiedBy>
  <cp:revision>116</cp:revision>
  <cp:lastPrinted>2018-07-25T13:51:43Z</cp:lastPrinted>
  <dcterms:created xsi:type="dcterms:W3CDTF">2017-04-24T19:14:11Z</dcterms:created>
  <dcterms:modified xsi:type="dcterms:W3CDTF">2018-08-03T15:08:41Z</dcterms:modified>
</cp:coreProperties>
</file>