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9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</p:sldIdLst>
  <p:sldSz cx="9144000" cy="5143500" type="screen16x9"/>
  <p:notesSz cx="9144000" cy="6858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981" autoAdjust="0"/>
    <p:restoredTop sz="94674"/>
  </p:normalViewPr>
  <p:slideViewPr>
    <p:cSldViewPr>
      <p:cViewPr varScale="1">
        <p:scale>
          <a:sx n="151" d="100"/>
          <a:sy n="151" d="100"/>
        </p:scale>
        <p:origin x="108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03/08/2018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C473B-C19A-40C0-959E-ADD8C0581BBD}" type="datetimeFigureOut">
              <a:rPr lang="es-CO" smtClean="0"/>
              <a:t>03/08/2018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11D95-B22E-4CE8-8711-9AB6E7B303E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0955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9B57E305-925F-4381-A23B-AA87D92E5DD5}" type="slidenum">
              <a:rPr lang="es-ES" altLang="es-CO" smtClean="0">
                <a:solidFill>
                  <a:prstClr val="black"/>
                </a:solidFill>
              </a:rPr>
              <a:pPr/>
              <a:t>1</a:t>
            </a:fld>
            <a:endParaRPr lang="es-ES" altLang="es-CO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05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514350"/>
            <a:ext cx="4568825" cy="257016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074157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514350"/>
            <a:ext cx="4568825" cy="2570163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234836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514350"/>
            <a:ext cx="4568825" cy="257016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739341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9175" y="514350"/>
            <a:ext cx="4570413" cy="257016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610592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11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9175" y="514350"/>
            <a:ext cx="4570413" cy="257016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708663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5179484" y="6513910"/>
            <a:ext cx="3962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13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9175" y="514350"/>
            <a:ext cx="4570413" cy="257016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3537901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5179484" y="6513910"/>
            <a:ext cx="3962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14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9175" y="514350"/>
            <a:ext cx="4570413" cy="257016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659551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514350"/>
            <a:ext cx="4568825" cy="257016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408039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71950"/>
            <a:ext cx="5580000" cy="4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5" name="Imagen 4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53942"/>
            <a:ext cx="5580000" cy="4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6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7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8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24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2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6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7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8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0" name="Imagen 29" descr="Logotipo-Colorasdasf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203598"/>
            <a:ext cx="5778419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5496" y="3961388"/>
            <a:ext cx="64807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s-CO" sz="1600" dirty="0" smtClean="0"/>
              <a:t>* El Área Metropolitana </a:t>
            </a:r>
            <a:r>
              <a:rPr lang="es-CO" sz="1600" dirty="0"/>
              <a:t>de Pereira incluye </a:t>
            </a:r>
            <a:r>
              <a:rPr lang="es-CO" sz="1600" dirty="0" smtClean="0"/>
              <a:t>a Dosquebradas </a:t>
            </a:r>
            <a:r>
              <a:rPr lang="es-CO" sz="1600" dirty="0"/>
              <a:t>y La </a:t>
            </a:r>
            <a:r>
              <a:rPr lang="es-CO" sz="1600" dirty="0" smtClean="0"/>
              <a:t>Virginia.</a:t>
            </a:r>
            <a:endParaRPr lang="es-CO" sz="1600" dirty="0"/>
          </a:p>
        </p:txBody>
      </p:sp>
      <p:sp>
        <p:nvSpPr>
          <p:cNvPr id="8" name="object 9"/>
          <p:cNvSpPr txBox="1"/>
          <p:nvPr/>
        </p:nvSpPr>
        <p:spPr>
          <a:xfrm>
            <a:off x="6080126" y="3374871"/>
            <a:ext cx="2595563" cy="276999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r">
              <a:defRPr sz="1800">
                <a:solidFill>
                  <a:srgbClr val="000000"/>
                </a:solidFill>
              </a:defRPr>
            </a:pPr>
            <a:r>
              <a:rPr lang="es-CO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Agosto, 2018</a:t>
            </a:r>
            <a:endParaRPr lang="es-CO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11 Rectángulo"/>
          <p:cNvSpPr/>
          <p:nvPr/>
        </p:nvSpPr>
        <p:spPr>
          <a:xfrm>
            <a:off x="323851" y="3291830"/>
            <a:ext cx="308451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215">
              <a:spcBef>
                <a:spcPts val="2940"/>
              </a:spcBef>
              <a:defRPr/>
            </a:pPr>
            <a:r>
              <a:rPr lang="es-MX" spc="70" dirty="0" smtClean="0">
                <a:solidFill>
                  <a:schemeClr val="bg1"/>
                </a:solidFill>
                <a:latin typeface="+mj-lt"/>
                <a:cs typeface="Arial"/>
              </a:rPr>
              <a:t>Bogotá D.C., Colombia</a:t>
            </a:r>
          </a:p>
        </p:txBody>
      </p:sp>
      <p:cxnSp>
        <p:nvCxnSpPr>
          <p:cNvPr id="12" name="5 Conector recto"/>
          <p:cNvCxnSpPr/>
          <p:nvPr/>
        </p:nvCxnSpPr>
        <p:spPr>
          <a:xfrm>
            <a:off x="395536" y="1653187"/>
            <a:ext cx="83529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6 Rectángulo"/>
          <p:cNvSpPr/>
          <p:nvPr/>
        </p:nvSpPr>
        <p:spPr>
          <a:xfrm>
            <a:off x="467544" y="987574"/>
            <a:ext cx="8208912" cy="588140"/>
          </a:xfrm>
          <a:prstGeom prst="rect">
            <a:avLst/>
          </a:prstGeom>
        </p:spPr>
        <p:txBody>
          <a:bodyPr wrap="square" lIns="64291" tIns="32146" rIns="64291" bIns="32146">
            <a:spAutoFit/>
          </a:bodyPr>
          <a:lstStyle/>
          <a:p>
            <a:pPr algn="ctr"/>
            <a:r>
              <a:rPr lang="en-US" sz="34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MERCADO LABORAL</a:t>
            </a:r>
            <a:endParaRPr lang="en-US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8 Rectángulo"/>
          <p:cNvSpPr/>
          <p:nvPr/>
        </p:nvSpPr>
        <p:spPr>
          <a:xfrm>
            <a:off x="467544" y="1760498"/>
            <a:ext cx="82089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PEREIRA A.M.*</a:t>
            </a:r>
            <a:endParaRPr lang="es-MX" sz="2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4200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POSICIÓN OCUPACIONAL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6 Conector recto"/>
          <p:cNvCxnSpPr/>
          <p:nvPr/>
        </p:nvCxnSpPr>
        <p:spPr>
          <a:xfrm>
            <a:off x="395536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937114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74402" y="3507854"/>
            <a:ext cx="138331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>
            <a:spAutoFit/>
          </a:bodyPr>
          <a:lstStyle/>
          <a:p>
            <a:r>
              <a:rPr lang="es-CO" sz="1100" dirty="0">
                <a:latin typeface="Arial Narrow" panose="020B0606020202030204" pitchFamily="34" charset="0"/>
              </a:rPr>
              <a:t>Fuente: DANE </a:t>
            </a:r>
            <a:r>
              <a:rPr lang="es-CO" sz="1100" dirty="0" smtClean="0">
                <a:latin typeface="Arial Narrow" panose="020B0606020202030204" pitchFamily="34" charset="0"/>
              </a:rPr>
              <a:t>– 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74402" y="3746525"/>
            <a:ext cx="8202054" cy="76944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7200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100" dirty="0" smtClean="0">
                <a:latin typeface="Arial Narrow" pitchFamily="34" charset="0"/>
              </a:rPr>
              <a:t> ^ Obrero</a:t>
            </a:r>
            <a:r>
              <a:rPr lang="es-ES" altLang="es-CO" sz="1100" dirty="0">
                <a:latin typeface="Arial Narrow" pitchFamily="34" charset="0"/>
              </a:rPr>
              <a:t>, empleado particular incluye al Jornalero o </a:t>
            </a:r>
            <a:r>
              <a:rPr lang="es-ES" altLang="es-CO" sz="1100" dirty="0" smtClean="0">
                <a:latin typeface="Arial Narrow" pitchFamily="34" charset="0"/>
              </a:rPr>
              <a:t>Peón.</a:t>
            </a:r>
            <a:endParaRPr lang="es-ES" altLang="es-CO" sz="1100" dirty="0">
              <a:latin typeface="Arial Narrow" pitchFamily="34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100" dirty="0" smtClean="0">
                <a:latin typeface="Arial Narrow" pitchFamily="34" charset="0"/>
              </a:rPr>
              <a:t> * Trabajador </a:t>
            </a:r>
            <a:r>
              <a:rPr lang="es-ES" altLang="es-CO" sz="1100" dirty="0">
                <a:latin typeface="Arial Narrow" pitchFamily="34" charset="0"/>
              </a:rPr>
              <a:t>sin remuneración incluye a los trabajadores familiares sin remuneración y a los </a:t>
            </a:r>
            <a:r>
              <a:rPr lang="es-ES" altLang="es-CO" sz="1100" dirty="0" smtClean="0">
                <a:latin typeface="Arial Narrow" pitchFamily="34" charset="0"/>
              </a:rPr>
              <a:t>trabajadores sin </a:t>
            </a:r>
            <a:r>
              <a:rPr lang="es-ES" altLang="es-CO" sz="1100" dirty="0">
                <a:latin typeface="Arial Narrow" pitchFamily="34" charset="0"/>
              </a:rPr>
              <a:t>remuneración en empresas de otros </a:t>
            </a:r>
            <a:r>
              <a:rPr lang="es-ES" altLang="es-CO" sz="1100" dirty="0" smtClean="0">
                <a:latin typeface="Arial Narrow" pitchFamily="34" charset="0"/>
              </a:rPr>
              <a:t>hogares.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100" dirty="0">
                <a:latin typeface="Arial Narrow" pitchFamily="34" charset="0"/>
              </a:rPr>
              <a:t>(p.p</a:t>
            </a:r>
            <a:r>
              <a:rPr lang="es-ES" altLang="es-CO" sz="1100" dirty="0" smtClean="0">
                <a:latin typeface="Arial Narrow" pitchFamily="34" charset="0"/>
              </a:rPr>
              <a:t>.): </a:t>
            </a:r>
            <a:r>
              <a:rPr lang="es-ES" altLang="es-CO" sz="1100" dirty="0">
                <a:latin typeface="Arial Narrow" pitchFamily="34" charset="0"/>
              </a:rPr>
              <a:t>p</a:t>
            </a:r>
            <a:r>
              <a:rPr lang="es-ES" altLang="es-CO" sz="1100" dirty="0" smtClean="0">
                <a:latin typeface="Arial Narrow" pitchFamily="34" charset="0"/>
              </a:rPr>
              <a:t>untos </a:t>
            </a:r>
            <a:r>
              <a:rPr lang="es-ES" altLang="es-CO" sz="1100" dirty="0">
                <a:latin typeface="Arial Narrow" pitchFamily="34" charset="0"/>
              </a:rPr>
              <a:t>porcentuales.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endParaRPr lang="es-ES" altLang="es-CO" sz="1100" dirty="0">
              <a:latin typeface="Arial Narrow" pitchFamily="34" charset="0"/>
            </a:endParaRPr>
          </a:p>
        </p:txBody>
      </p:sp>
      <p:pic>
        <p:nvPicPr>
          <p:cNvPr id="3" name="Imagen 2"/>
          <p:cNvPicPr/>
          <p:nvPr>
            <p:extLst>
              <p:ext uri="{D42A27DB-BD31-4B8C-83A1-F6EECF244321}">
                <p14:modId xmlns:p14="http://schemas.microsoft.com/office/powerpoint/2010/main" val="229424569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74402" y="1563638"/>
            <a:ext cx="8202054" cy="1872208"/>
          </a:xfrm>
          <a:prstGeom prst="rect">
            <a:avLst/>
          </a:prstGeom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sz="1600" dirty="0" smtClean="0"/>
              <a:t>Distribución porcentual, variación y contribución a la variación de la población ocupada, según posición ocupacional</a:t>
            </a:r>
            <a:br>
              <a:rPr lang="es-ES" altLang="es-CO" sz="1600" dirty="0" smtClean="0"/>
            </a:br>
            <a:r>
              <a:rPr lang="es-CO" sz="1600" dirty="0" smtClean="0"/>
              <a:t>Abril – junio 2018</a:t>
            </a:r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23892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INACTIVA SEGÚN TIPO DE ACTIVIDAD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6 Conector recto"/>
          <p:cNvCxnSpPr/>
          <p:nvPr/>
        </p:nvCxnSpPr>
        <p:spPr>
          <a:xfrm>
            <a:off x="432464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948925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477864" y="4373111"/>
            <a:ext cx="616162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2000"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  <a:cs typeface="Arial" panose="020B0604020202020204" pitchFamily="34" charset="0"/>
              </a:rPr>
              <a:t>Nota: </a:t>
            </a:r>
            <a:r>
              <a:rPr lang="es-ES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La </a:t>
            </a:r>
            <a:r>
              <a:rPr lang="es-ES" sz="1100" dirty="0">
                <a:latin typeface="Arial Narrow" panose="020B0606020202030204" pitchFamily="34" charset="0"/>
                <a:cs typeface="Arial" panose="020B0604020202020204" pitchFamily="34" charset="0"/>
              </a:rPr>
              <a:t>categoría “otros” incluye: incapacitado permanente para trabajar, rentista, pensionado, jubilado, personas que no les llama la atención o creen que no vale la pena </a:t>
            </a:r>
            <a:r>
              <a:rPr lang="es-ES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trabajar.</a:t>
            </a:r>
            <a:endParaRPr lang="es-ES" sz="11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477864" y="4181201"/>
            <a:ext cx="138331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>
            <a:spAutoFit/>
          </a:bodyPr>
          <a:lstStyle/>
          <a:p>
            <a:r>
              <a:rPr lang="es-CO" sz="1100" dirty="0">
                <a:latin typeface="Arial Narrow" panose="020B0606020202030204" pitchFamily="34" charset="0"/>
                <a:cs typeface="Arial" panose="020B0604020202020204" pitchFamily="34" charset="0"/>
              </a:rPr>
              <a:t>Fuente: DANE </a:t>
            </a:r>
            <a:r>
              <a:rPr lang="es-CO" sz="11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– GEIH. </a:t>
            </a:r>
            <a:endParaRPr lang="es-ES" sz="11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/>
          <p:nvPr>
            <p:extLst>
              <p:ext uri="{D42A27DB-BD31-4B8C-83A1-F6EECF244321}">
                <p14:modId xmlns:p14="http://schemas.microsoft.com/office/powerpoint/2010/main" val="307399239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77864" y="1167594"/>
            <a:ext cx="6161626" cy="2844316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dirty="0" smtClean="0"/>
              <a:t>Distribución porcentual y variación de la población inactiva, según tipo de actividad </a:t>
            </a:r>
            <a:br>
              <a:rPr lang="es-ES" altLang="es-CO" dirty="0" smtClean="0"/>
            </a:br>
            <a:r>
              <a:rPr lang="es-CO" dirty="0" smtClean="0"/>
              <a:t>Abril – junio 2018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0692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365258" y="4398372"/>
            <a:ext cx="140294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>
            <a:spAutoFit/>
          </a:bodyPr>
          <a:lstStyle/>
          <a:p>
            <a:r>
              <a:rPr lang="es-CO" sz="1100" dirty="0">
                <a:latin typeface="Arial Narrow" panose="020B0606020202030204" pitchFamily="34" charset="0"/>
              </a:rPr>
              <a:t>Fuente: DANE </a:t>
            </a:r>
            <a:r>
              <a:rPr lang="es-CO" sz="1100" dirty="0" smtClean="0">
                <a:latin typeface="Arial Narrow" panose="020B0606020202030204" pitchFamily="34" charset="0"/>
              </a:rPr>
              <a:t>– 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pic>
        <p:nvPicPr>
          <p:cNvPr id="3" name="Imagen 2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3177470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31640" y="1203598"/>
            <a:ext cx="6447102" cy="31683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ítulo 2"/>
          <p:cNvSpPr txBox="1">
            <a:spLocks/>
          </p:cNvSpPr>
          <p:nvPr/>
        </p:nvSpPr>
        <p:spPr>
          <a:xfrm>
            <a:off x="-1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altLang="es-CO" dirty="0" smtClean="0"/>
              <a:t>Proporción del empleo informal en la población ocupada</a:t>
            </a:r>
            <a:r>
              <a:rPr lang="es-ES" altLang="es-CO" dirty="0" smtClean="0"/>
              <a:t/>
            </a:r>
            <a:br>
              <a:rPr lang="es-ES" altLang="es-CO" dirty="0" smtClean="0"/>
            </a:br>
            <a:r>
              <a:rPr lang="es-CO" altLang="es-CO" dirty="0" smtClean="0"/>
              <a:t>Total 13 ciudades y áreas metropolitanas y Pereira A.M.</a:t>
            </a:r>
            <a:br>
              <a:rPr lang="es-CO" altLang="es-CO" dirty="0" smtClean="0"/>
            </a:br>
            <a:r>
              <a:rPr lang="es-CO" dirty="0" smtClean="0"/>
              <a:t>Abril – junio (2017 – 2018)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9583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pic>
        <p:nvPicPr>
          <p:cNvPr id="4" name="Imagen 3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2789013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1113" y="1131664"/>
            <a:ext cx="6624637" cy="158163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5" name="Imagen 4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5738807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81113" y="3022600"/>
            <a:ext cx="6624637" cy="163671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12610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Límites de confianza y error relativo de la población,</a:t>
            </a:r>
            <a:br>
              <a:rPr lang="es-CO" dirty="0" smtClean="0"/>
            </a:br>
            <a:r>
              <a:rPr lang="es-CO" dirty="0" smtClean="0"/>
              <a:t>de la fuerza de trabajo e indicadores de mercado laboral</a:t>
            </a:r>
            <a:br>
              <a:rPr lang="es-CO" dirty="0" smtClean="0"/>
            </a:br>
            <a:r>
              <a:rPr lang="es-CO" dirty="0" smtClean="0"/>
              <a:t>Pereira A.M.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1955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539552" y="4470380"/>
            <a:ext cx="203764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0">
            <a:spAutoFit/>
          </a:bodyPr>
          <a:lstStyle/>
          <a:p>
            <a:r>
              <a:rPr lang="es-CO" sz="1100" dirty="0">
                <a:latin typeface="Arial Narrow" panose="020B0606020202030204" pitchFamily="34" charset="0"/>
              </a:rPr>
              <a:t>Fuente: DANE </a:t>
            </a:r>
            <a:r>
              <a:rPr lang="es-CO" sz="1100" dirty="0" smtClean="0">
                <a:latin typeface="Arial Narrow" panose="020B0606020202030204" pitchFamily="34" charset="0"/>
              </a:rPr>
              <a:t>– GEIH.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pic>
        <p:nvPicPr>
          <p:cNvPr id="3" name="Imagen 2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69791160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4213" y="1189038"/>
            <a:ext cx="7848600" cy="32591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18007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s-ES" altLang="es-CO" dirty="0" smtClean="0"/>
              <a:t>Tasa global de participación, ocupación y desempleo</a:t>
            </a:r>
            <a:br>
              <a:rPr lang="es-ES" altLang="es-CO" dirty="0" smtClean="0"/>
            </a:br>
            <a:r>
              <a:rPr lang="es-ES" altLang="es-CO" dirty="0" smtClean="0"/>
              <a:t>Risaralda</a:t>
            </a:r>
          </a:p>
          <a:p>
            <a:pPr>
              <a:defRPr/>
            </a:pPr>
            <a:r>
              <a:rPr lang="es-ES" altLang="es-CO" dirty="0" smtClean="0"/>
              <a:t>2008 – 2017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0020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4418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23 CIUDADES Y ÁREAS METROPOLITANAS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6 Conector recto"/>
          <p:cNvCxnSpPr/>
          <p:nvPr/>
        </p:nvCxnSpPr>
        <p:spPr>
          <a:xfrm>
            <a:off x="432464" y="2356247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ítulo 1"/>
          <p:cNvSpPr txBox="1">
            <a:spLocks/>
          </p:cNvSpPr>
          <p:nvPr/>
        </p:nvSpPr>
        <p:spPr>
          <a:xfrm>
            <a:off x="467544" y="1433438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INDICADORES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455600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05713576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1560" y="1770080"/>
            <a:ext cx="7969250" cy="1883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5 CuadroTexto"/>
          <p:cNvSpPr txBox="1">
            <a:spLocks noChangeArrowheads="1"/>
          </p:cNvSpPr>
          <p:nvPr/>
        </p:nvSpPr>
        <p:spPr bwMode="auto">
          <a:xfrm>
            <a:off x="611560" y="3678292"/>
            <a:ext cx="131490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anose="020B0606020202030204" pitchFamily="34" charset="0"/>
              </a:rPr>
              <a:t>Fuente: DANE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– GEIH.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6" name="Título 2"/>
          <p:cNvSpPr txBox="1">
            <a:spLocks/>
          </p:cNvSpPr>
          <p:nvPr/>
        </p:nvSpPr>
        <p:spPr>
          <a:xfrm>
            <a:off x="-1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Resumen indicadores</a:t>
            </a:r>
            <a:br>
              <a:rPr lang="es-CO" dirty="0" smtClean="0"/>
            </a:br>
            <a:r>
              <a:rPr lang="es-CO" dirty="0" smtClean="0"/>
              <a:t>Pereira A.M. – Total Nacional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92246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pic>
        <p:nvPicPr>
          <p:cNvPr id="3" name="Imagen 2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2567143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90688" y="987573"/>
            <a:ext cx="5761037" cy="3960441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8" name="7 Rectángulo"/>
          <p:cNvSpPr/>
          <p:nvPr/>
        </p:nvSpPr>
        <p:spPr>
          <a:xfrm>
            <a:off x="1656000" y="3880800"/>
            <a:ext cx="5832648" cy="123825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6" name="Título 2"/>
          <p:cNvSpPr txBox="1">
            <a:spLocks/>
          </p:cNvSpPr>
          <p:nvPr/>
        </p:nvSpPr>
        <p:spPr>
          <a:xfrm>
            <a:off x="0" y="0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dirty="0" smtClean="0"/>
              <a:t>Indicadores de mercado laboral por ciudad</a:t>
            </a:r>
            <a:br>
              <a:rPr lang="es-CO" dirty="0" smtClean="0"/>
            </a:br>
            <a:r>
              <a:rPr lang="es-CO" dirty="0" smtClean="0"/>
              <a:t>Abril – junio 2018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6414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1441451" y="2000250"/>
            <a:ext cx="3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pic>
        <p:nvPicPr>
          <p:cNvPr id="3" name="Imagen 2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3942882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9950" y="1054100"/>
            <a:ext cx="7446963" cy="35655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Tasa global de participación, ocupación y desempleo</a:t>
            </a:r>
            <a:br>
              <a:rPr lang="es-CO" dirty="0" smtClean="0"/>
            </a:br>
            <a:r>
              <a:rPr lang="es-CO" dirty="0" smtClean="0"/>
              <a:t>Pereira A.M.</a:t>
            </a:r>
            <a:br>
              <a:rPr lang="es-CO" dirty="0" smtClean="0"/>
            </a:br>
            <a:r>
              <a:rPr lang="es-CO" dirty="0" smtClean="0"/>
              <a:t>Abril – junio (2009 – 2018)</a:t>
            </a:r>
            <a:endParaRPr lang="es-CO" dirty="0"/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869480" y="4587974"/>
            <a:ext cx="142396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44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anose="020B0606020202030204" pitchFamily="34" charset="0"/>
              </a:rPr>
              <a:t>Fuente: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DANE – GEIH.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18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7539208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088" y="1071563"/>
            <a:ext cx="7481887" cy="337661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-1" y="11864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O" dirty="0" smtClean="0"/>
              <a:t>Tasa de desempleo</a:t>
            </a:r>
            <a:br>
              <a:rPr lang="es-CO" dirty="0" smtClean="0"/>
            </a:br>
            <a:r>
              <a:rPr lang="es-CO" dirty="0" smtClean="0"/>
              <a:t>Pereira A.M.</a:t>
            </a:r>
            <a:br>
              <a:rPr lang="es-CO" dirty="0" smtClean="0"/>
            </a:br>
            <a:r>
              <a:rPr lang="es-CO" dirty="0" smtClean="0"/>
              <a:t>Trimestres móviles 2014 – 2018</a:t>
            </a:r>
            <a:endParaRPr lang="es-CO" dirty="0"/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827584" y="4614396"/>
            <a:ext cx="142396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4400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100" dirty="0">
                <a:latin typeface="Arial Narrow" panose="020B0606020202030204" pitchFamily="34" charset="0"/>
              </a:rPr>
              <a:t>Fuente: DANE </a:t>
            </a:r>
            <a:r>
              <a:rPr lang="es-CO" altLang="es-CO" sz="1100" dirty="0" smtClean="0">
                <a:latin typeface="Arial Narrow" panose="020B0606020202030204" pitchFamily="34" charset="0"/>
              </a:rPr>
              <a:t>– GEIH.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59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9" y="735807"/>
            <a:ext cx="1944687" cy="31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3" name="Imagen 2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1795653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7544" y="1923082"/>
            <a:ext cx="8280920" cy="172878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12611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CO" dirty="0" smtClean="0"/>
              <a:t>Población ocupada, desocupada e inactiva </a:t>
            </a:r>
            <a:br>
              <a:rPr lang="es-CO" dirty="0" smtClean="0"/>
            </a:br>
            <a:r>
              <a:rPr lang="es-CO" dirty="0" smtClean="0"/>
              <a:t>Pereira A.M.</a:t>
            </a:r>
            <a:br>
              <a:rPr lang="es-CO" dirty="0" smtClean="0"/>
            </a:br>
            <a:r>
              <a:rPr lang="es-CO" dirty="0" smtClean="0"/>
              <a:t>Abril – junio (2017 </a:t>
            </a:r>
            <a:r>
              <a:rPr lang="es-CO" dirty="0"/>
              <a:t>– 2018)</a:t>
            </a:r>
          </a:p>
        </p:txBody>
      </p:sp>
    </p:spTree>
    <p:extLst>
      <p:ext uri="{BB962C8B-B14F-4D97-AF65-F5344CB8AC3E}">
        <p14:creationId xmlns:p14="http://schemas.microsoft.com/office/powerpoint/2010/main" val="164679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492251" y="2879412"/>
            <a:ext cx="5256213" cy="6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72000" anchor="b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TRIMESTRE</a:t>
            </a: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ABRIL – JUNIO 2018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72493" y="2479997"/>
            <a:ext cx="77759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 pitchFamily="34" charset="0"/>
              </a:rPr>
              <a:t>POBLACIÓN OCUPADA SEGÚN RAMA DE ACTIVIDAD</a:t>
            </a:r>
            <a:endParaRPr lang="es-ES" altLang="es-CO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6 Conector recto"/>
          <p:cNvCxnSpPr/>
          <p:nvPr/>
        </p:nvCxnSpPr>
        <p:spPr>
          <a:xfrm>
            <a:off x="432464" y="2355726"/>
            <a:ext cx="8316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1"/>
          <p:cNvSpPr txBox="1">
            <a:spLocks/>
          </p:cNvSpPr>
          <p:nvPr/>
        </p:nvSpPr>
        <p:spPr>
          <a:xfrm>
            <a:off x="467544" y="1432917"/>
            <a:ext cx="8280920" cy="922288"/>
          </a:xfrm>
          <a:prstGeom prst="rect">
            <a:avLst/>
          </a:prstGeom>
        </p:spPr>
        <p:txBody>
          <a:bodyPr lIns="0" tIns="0" rIns="0" bIns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28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ES" dirty="0" smtClean="0"/>
              <a:t>COMPORTAMIENTO DEL MERCADO LABORAL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0188294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67545" y="3890541"/>
            <a:ext cx="828092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 smtClean="0">
                <a:latin typeface="Arial Narrow" panose="020B0606020202030204" pitchFamily="34" charset="0"/>
              </a:rPr>
              <a:t>* Otras </a:t>
            </a:r>
            <a:r>
              <a:rPr lang="es-ES" altLang="es-CO" sz="1100" dirty="0">
                <a:latin typeface="Arial Narrow" panose="020B0606020202030204" pitchFamily="34" charset="0"/>
              </a:rPr>
              <a:t>ramas: Agricultura, ganadería, caza, silvicultura y 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pesca; </a:t>
            </a:r>
            <a:r>
              <a:rPr lang="es-ES" altLang="es-CO" sz="1100" dirty="0">
                <a:latin typeface="Arial Narrow" panose="020B0606020202030204" pitchFamily="34" charset="0"/>
              </a:rPr>
              <a:t>explotación de minas y 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canteras; </a:t>
            </a:r>
            <a:r>
              <a:rPr lang="es-ES" altLang="es-CO" sz="1100" dirty="0">
                <a:latin typeface="Arial Narrow" panose="020B0606020202030204" pitchFamily="34" charset="0"/>
              </a:rPr>
              <a:t>suministro de 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electricidad, gas  y agua; </a:t>
            </a:r>
            <a:r>
              <a:rPr lang="es-ES" altLang="es-CO" sz="1100" dirty="0">
                <a:latin typeface="Arial Narrow" panose="020B0606020202030204" pitchFamily="34" charset="0"/>
              </a:rPr>
              <a:t>e intermediación financiera. </a:t>
            </a:r>
            <a:endParaRPr lang="es-ES" altLang="es-CO" sz="1100" dirty="0" smtClean="0">
              <a:latin typeface="Arial Narrow" panose="020B0606020202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Arial Narrow" panose="020B0606020202030204" pitchFamily="34" charset="0"/>
              </a:rPr>
              <a:t>(p.p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.): </a:t>
            </a:r>
            <a:r>
              <a:rPr lang="es-ES" altLang="es-CO" sz="1100" dirty="0">
                <a:latin typeface="Arial Narrow" panose="020B0606020202030204" pitchFamily="34" charset="0"/>
              </a:rPr>
              <a:t>p</a:t>
            </a:r>
            <a:r>
              <a:rPr lang="es-ES" altLang="es-CO" sz="1100" dirty="0" smtClean="0">
                <a:latin typeface="Arial Narrow" panose="020B0606020202030204" pitchFamily="34" charset="0"/>
              </a:rPr>
              <a:t>untos </a:t>
            </a:r>
            <a:r>
              <a:rPr lang="es-ES" altLang="es-CO" sz="1100" dirty="0">
                <a:latin typeface="Arial Narrow" panose="020B0606020202030204" pitchFamily="34" charset="0"/>
              </a:rPr>
              <a:t>porcentuales.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CO" sz="1100" dirty="0">
              <a:latin typeface="Arial Narrow" panose="020B0606020202030204" pitchFamily="34" charset="0"/>
            </a:endParaRP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467544" y="3674518"/>
            <a:ext cx="13512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Arial Narrow" panose="020B0606020202030204" pitchFamily="34" charset="0"/>
              </a:rPr>
              <a:t>Fuente: </a:t>
            </a:r>
            <a:r>
              <a:rPr lang="es-CO" altLang="es-CO" sz="1100">
                <a:latin typeface="Arial Narrow" panose="020B0606020202030204" pitchFamily="34" charset="0"/>
              </a:rPr>
              <a:t>GEIH </a:t>
            </a:r>
            <a:r>
              <a:rPr lang="es-CO" altLang="es-CO" sz="1100" smtClean="0">
                <a:latin typeface="Arial Narrow" panose="020B0606020202030204" pitchFamily="34" charset="0"/>
              </a:rPr>
              <a:t>– DANE.</a:t>
            </a:r>
            <a:endParaRPr lang="es-ES" altLang="es-CO" sz="1100" dirty="0">
              <a:latin typeface="Arial Narrow" panose="020B0606020202030204" pitchFamily="34" charset="0"/>
            </a:endParaRPr>
          </a:p>
        </p:txBody>
      </p:sp>
      <p:pic>
        <p:nvPicPr>
          <p:cNvPr id="3" name="Imagen 2"/>
          <p:cNvPicPr/>
          <p:nvPr>
            <p:extLst>
              <p:ext uri="{D42A27DB-BD31-4B8C-83A1-F6EECF244321}">
                <p14:modId xmlns:p14="http://schemas.microsoft.com/office/powerpoint/2010/main" val="403988386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67544" y="1491630"/>
            <a:ext cx="8280920" cy="2088232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0" y="18226"/>
            <a:ext cx="6585423" cy="925603"/>
          </a:xfrm>
          <a:prstGeom prst="rect">
            <a:avLst/>
          </a:prstGeom>
        </p:spPr>
        <p:txBody>
          <a:bodyPr lIns="144000" tIns="36000" rIns="36000" bIns="36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defTabSz="720000"/>
            <a:r>
              <a:rPr lang="es-ES" altLang="es-CO" sz="1600" dirty="0" smtClean="0"/>
              <a:t>Distribución porcentual, variación y contribución a la variación de la población ocupada, según ramas de actividad</a:t>
            </a:r>
            <a:br>
              <a:rPr lang="es-ES" altLang="es-CO" sz="1600" dirty="0" smtClean="0"/>
            </a:br>
            <a:r>
              <a:rPr lang="es-CO" sz="1600" dirty="0" smtClean="0"/>
              <a:t>Abril – junio 2018</a:t>
            </a:r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415111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2295</TotalTime>
  <Words>351</Words>
  <Application>Microsoft Office PowerPoint</Application>
  <PresentationFormat>Presentación en pantalla (16:9)</PresentationFormat>
  <Paragraphs>52</Paragraphs>
  <Slides>17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Arial Narrow</vt:lpstr>
      <vt:lpstr>Calibri</vt:lpstr>
      <vt:lpstr>Open Sans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Mercado Laboral - GEIH</dc:creator>
  <cp:lastModifiedBy>Camilo Alexander Ramirez Arias</cp:lastModifiedBy>
  <cp:revision>144</cp:revision>
  <dcterms:created xsi:type="dcterms:W3CDTF">2017-04-24T19:14:11Z</dcterms:created>
  <dcterms:modified xsi:type="dcterms:W3CDTF">2018-08-03T15:05:45Z</dcterms:modified>
</cp:coreProperties>
</file>