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</p:sldIdLst>
  <p:sldSz cx="9144000" cy="5143500" type="screen16x9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81" autoAdjust="0"/>
    <p:restoredTop sz="94674"/>
  </p:normalViewPr>
  <p:slideViewPr>
    <p:cSldViewPr>
      <p:cViewPr varScale="1">
        <p:scale>
          <a:sx n="139" d="100"/>
          <a:sy n="139" d="100"/>
        </p:scale>
        <p:origin x="150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09/08/2018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3A0B1-53EB-4068-840D-0C1BB7B24A2E}" type="datetimeFigureOut">
              <a:rPr lang="es-CO" smtClean="0"/>
              <a:t>9/08/2018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9901E-11E5-4CF1-ACB2-20CB56A8D7D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23871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9939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altLang="es-CO" smtClean="0"/>
          </a:p>
        </p:txBody>
      </p:sp>
      <p:sp>
        <p:nvSpPr>
          <p:cNvPr id="3994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E90328BD-EABE-47BD-833E-D6B2BCC7912D}" type="slidenum">
              <a:rPr lang="es-ES" altLang="es-CO" smtClean="0">
                <a:solidFill>
                  <a:srgbClr val="000000"/>
                </a:solidFill>
              </a:rPr>
              <a:pPr/>
              <a:t>1</a:t>
            </a:fld>
            <a:endParaRPr lang="es-ES" altLang="es-CO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13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4175" y="685800"/>
            <a:ext cx="6091238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altLang="es-CO" smtClean="0"/>
          </a:p>
        </p:txBody>
      </p:sp>
    </p:spTree>
    <p:extLst>
      <p:ext uri="{BB962C8B-B14F-4D97-AF65-F5344CB8AC3E}">
        <p14:creationId xmlns:p14="http://schemas.microsoft.com/office/powerpoint/2010/main" val="193618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CO" altLang="es-CO" smtClean="0"/>
              <a:t>FALTA</a:t>
            </a:r>
          </a:p>
          <a:p>
            <a:endParaRPr lang="es-CO" altLang="es-CO" smtClean="0"/>
          </a:p>
        </p:txBody>
      </p:sp>
      <p:sp>
        <p:nvSpPr>
          <p:cNvPr id="481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F6B6403-3BEE-41E9-98DD-51084FB7904A}" type="slidenum">
              <a:rPr lang="es-ES" altLang="es-CO" smtClean="0">
                <a:cs typeface="Arial" pitchFamily="34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es-ES" altLang="es-CO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695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4175" y="685800"/>
            <a:ext cx="6091238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354991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74FEDE7-E064-4739-92D0-CB6C4F760EA9}" type="slidenum">
              <a:rPr lang="es-ES" altLang="es-CO"/>
              <a:pPr algn="r" eaLnBrk="1" hangingPunct="1">
                <a:spcBef>
                  <a:spcPct val="0"/>
                </a:spcBef>
              </a:pPr>
              <a:t>8</a:t>
            </a:fld>
            <a:endParaRPr lang="es-ES" altLang="es-CO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4175" y="685800"/>
            <a:ext cx="6092825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60306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6B3ABD4-40FA-46D5-8FA8-92DBD7687FCD}" type="slidenum">
              <a:rPr lang="es-ES" altLang="es-CO"/>
              <a:pPr algn="r" eaLnBrk="1" hangingPunct="1">
                <a:spcBef>
                  <a:spcPct val="0"/>
                </a:spcBef>
              </a:pPr>
              <a:t>9</a:t>
            </a:fld>
            <a:endParaRPr lang="es-ES" altLang="es-CO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4175" y="685800"/>
            <a:ext cx="6092825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1887909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9F8A336-9AC1-4410-BF97-484F55ECB181}" type="slidenum">
              <a:rPr lang="es-ES" altLang="es-CO"/>
              <a:pPr algn="r" eaLnBrk="1" hangingPunct="1">
                <a:spcBef>
                  <a:spcPct val="0"/>
                </a:spcBef>
              </a:pPr>
              <a:t>11</a:t>
            </a:fld>
            <a:endParaRPr lang="es-ES" altLang="es-CO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4175" y="685800"/>
            <a:ext cx="6092825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650942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0554AA6-E753-4F66-B9FC-1C9D436A488B}" type="slidenum">
              <a:rPr lang="es-ES" altLang="es-CO"/>
              <a:pPr algn="r" eaLnBrk="1" hangingPunct="1">
                <a:spcBef>
                  <a:spcPct val="0"/>
                </a:spcBef>
              </a:pPr>
              <a:t>12</a:t>
            </a:fld>
            <a:endParaRPr lang="es-ES" altLang="es-CO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4175" y="685800"/>
            <a:ext cx="6092825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23936985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5214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09AFA20-C3CF-4824-A70C-5163197CD8D9}" type="slidenum">
              <a:rPr lang="es-ES" altLang="es-CO"/>
              <a:pPr algn="r" eaLnBrk="1" hangingPunct="1">
                <a:spcBef>
                  <a:spcPct val="0"/>
                </a:spcBef>
              </a:pPr>
              <a:t>14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4175" y="685800"/>
            <a:ext cx="6092825" cy="34274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s-CO" smtClean="0"/>
          </a:p>
        </p:txBody>
      </p:sp>
    </p:spTree>
    <p:extLst>
      <p:ext uri="{BB962C8B-B14F-4D97-AF65-F5344CB8AC3E}">
        <p14:creationId xmlns:p14="http://schemas.microsoft.com/office/powerpoint/2010/main" val="4263403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5" name="Imagen 14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71950"/>
            <a:ext cx="5580000" cy="4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6" name="Imagen 5" descr="Logotipo-Coloraa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53942"/>
            <a:ext cx="5580000" cy="46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16" name="Imagen 15" descr="Logotipo-Colorasdasf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203598"/>
            <a:ext cx="5778419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4 Rectángulo"/>
          <p:cNvSpPr>
            <a:spLocks noChangeArrowheads="1"/>
          </p:cNvSpPr>
          <p:nvPr/>
        </p:nvSpPr>
        <p:spPr bwMode="auto">
          <a:xfrm>
            <a:off x="396876" y="1503818"/>
            <a:ext cx="8207375" cy="58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n-US" altLang="es-CO" sz="3400" dirty="0">
                <a:solidFill>
                  <a:srgbClr val="FFFFFF"/>
                </a:solidFill>
                <a:latin typeface="Arial" charset="0"/>
              </a:rPr>
              <a:t>MERCADO LABORAL</a:t>
            </a:r>
            <a:endParaRPr lang="en-US" altLang="es-CO" sz="3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0484" name="5 Rectángulo"/>
          <p:cNvSpPr>
            <a:spLocks noChangeArrowheads="1"/>
          </p:cNvSpPr>
          <p:nvPr/>
        </p:nvSpPr>
        <p:spPr bwMode="auto">
          <a:xfrm>
            <a:off x="396876" y="2081571"/>
            <a:ext cx="82073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n-US" altLang="es-CO" sz="3000" b="1" dirty="0" smtClean="0">
                <a:solidFill>
                  <a:srgbClr val="FFFFFF"/>
                </a:solidFill>
                <a:latin typeface="Arial" charset="0"/>
              </a:rPr>
              <a:t>SAN ANDRÉS*</a:t>
            </a:r>
            <a:endParaRPr lang="es-MX" altLang="es-CO" sz="3000" b="1" dirty="0">
              <a:solidFill>
                <a:srgbClr val="FFFFFF"/>
              </a:solidFill>
            </a:endParaRPr>
          </a:p>
        </p:txBody>
      </p:sp>
      <p:sp>
        <p:nvSpPr>
          <p:cNvPr id="20485" name="object 9"/>
          <p:cNvSpPr txBox="1">
            <a:spLocks noChangeArrowheads="1"/>
          </p:cNvSpPr>
          <p:nvPr/>
        </p:nvSpPr>
        <p:spPr bwMode="auto">
          <a:xfrm>
            <a:off x="6732240" y="3489722"/>
            <a:ext cx="180374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CO" altLang="es-CO" dirty="0" smtClean="0">
                <a:solidFill>
                  <a:srgbClr val="FFFFFF"/>
                </a:solidFill>
                <a:latin typeface="Arial" charset="0"/>
                <a:cs typeface="Open Sans" pitchFamily="34" charset="0"/>
              </a:rPr>
              <a:t>Junio 2018</a:t>
            </a:r>
            <a:endParaRPr lang="es-CO" altLang="es-CO" dirty="0">
              <a:solidFill>
                <a:srgbClr val="FFFFFF"/>
              </a:solidFill>
              <a:latin typeface="Arial" charset="0"/>
              <a:cs typeface="Open Sans" pitchFamily="34" charset="0"/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684214" y="2085975"/>
            <a:ext cx="79200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851" y="3489723"/>
            <a:ext cx="308451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215">
              <a:spcBef>
                <a:spcPts val="2940"/>
              </a:spcBef>
              <a:defRPr/>
            </a:pPr>
            <a:r>
              <a:rPr lang="es-MX" spc="70" dirty="0">
                <a:solidFill>
                  <a:prstClr val="white"/>
                </a:solidFill>
                <a:latin typeface="Arial"/>
                <a:cs typeface="Arial"/>
              </a:rPr>
              <a:t>Bogotá, Colombia.</a:t>
            </a:r>
            <a:endParaRPr lang="es-MX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0" y="4835723"/>
            <a:ext cx="85359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CO" sz="1200" dirty="0" smtClean="0">
                <a:latin typeface="Arial" charset="0"/>
                <a:cs typeface="Arial" charset="0"/>
              </a:rPr>
              <a:t>*Los </a:t>
            </a:r>
            <a:r>
              <a:rPr lang="es-CO" sz="1200" dirty="0">
                <a:latin typeface="Arial" charset="0"/>
                <a:cs typeface="Arial" charset="0"/>
              </a:rPr>
              <a:t>resultados presentados para San Andrés corresponden al período </a:t>
            </a:r>
            <a:r>
              <a:rPr lang="es-CO" sz="1200" dirty="0" smtClean="0">
                <a:latin typeface="Arial" charset="0"/>
                <a:cs typeface="Arial" charset="0"/>
              </a:rPr>
              <a:t>enero - junio 2018.</a:t>
            </a:r>
            <a:endParaRPr lang="es-CO" sz="12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318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/>
          </p:cNvSpPr>
          <p:nvPr/>
        </p:nvSpPr>
        <p:spPr bwMode="auto">
          <a:xfrm>
            <a:off x="611188" y="1707357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800" b="1">
                <a:solidFill>
                  <a:srgbClr val="FFFFFF"/>
                </a:solidFill>
                <a:latin typeface="Arial" charset="0"/>
                <a:cs typeface="Calibri" pitchFamily="34" charset="0"/>
              </a:rPr>
              <a:t>COMPORTAMIENTO DEL MERCADO LABORAL</a:t>
            </a:r>
            <a:endParaRPr lang="es-ES" altLang="es-CO" sz="2800" b="1">
              <a:solidFill>
                <a:srgbClr val="FFFFFF"/>
              </a:solidFill>
              <a:latin typeface="Arial" charset="0"/>
              <a:cs typeface="Calibri" pitchFamily="34" charset="0"/>
              <a:sym typeface="Calibri" pitchFamily="34" charset="0"/>
            </a:endParaRPr>
          </a:p>
        </p:txBody>
      </p:sp>
      <p:cxnSp>
        <p:nvCxnSpPr>
          <p:cNvPr id="3" name="2 Conector recto"/>
          <p:cNvCxnSpPr/>
          <p:nvPr/>
        </p:nvCxnSpPr>
        <p:spPr>
          <a:xfrm>
            <a:off x="755650" y="2139554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6 Rectángulo"/>
          <p:cNvSpPr>
            <a:spLocks noChangeArrowheads="1"/>
          </p:cNvSpPr>
          <p:nvPr/>
        </p:nvSpPr>
        <p:spPr bwMode="auto">
          <a:xfrm>
            <a:off x="611188" y="2139554"/>
            <a:ext cx="8064500" cy="1342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s-CO" altLang="es-CO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POBLACIÓN OCUPADA SEGÚN </a:t>
            </a:r>
            <a:r>
              <a:rPr lang="es-CO" altLang="es-CO" b="1" dirty="0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POSICIÓN OCUPACIONAL</a:t>
            </a:r>
            <a:endParaRPr lang="es-CO" altLang="es-CO" b="1" dirty="0">
              <a:solidFill>
                <a:srgbClr val="FFFFFF"/>
              </a:solidFill>
              <a:latin typeface="Verdana" pitchFamily="34" charset="0"/>
              <a:cs typeface="Calibri" pitchFamily="34" charset="0"/>
              <a:sym typeface="Calibri" pitchFamily="34" charset="0"/>
            </a:endParaRPr>
          </a:p>
          <a:p>
            <a:pPr algn="r"/>
            <a:endParaRPr lang="es-CO" altLang="es-CO" sz="2000" b="1" dirty="0" smtClean="0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SEMESTRE</a:t>
            </a:r>
            <a:endParaRPr lang="es-CO" altLang="es-CO" sz="2000" b="1" dirty="0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ENERO - JUNIO 2018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20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/>
          <p:cNvSpPr txBox="1">
            <a:spLocks noChangeArrowheads="1"/>
          </p:cNvSpPr>
          <p:nvPr/>
        </p:nvSpPr>
        <p:spPr bwMode="auto">
          <a:xfrm>
            <a:off x="685800" y="3975497"/>
            <a:ext cx="7646988" cy="6848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1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^Obrero, empleado particular incluye al Jornalero o Peón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1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*Otro incluye patrón empleador, empleado doméstico, trabajador </a:t>
            </a:r>
            <a:r>
              <a:rPr lang="es-ES" altLang="es-CO" sz="1100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familiar sin remuneración, trabajador </a:t>
            </a:r>
            <a:r>
              <a:rPr lang="es-ES" altLang="es-CO" sz="11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sin remuneración en empresas de otros hogares y otro.</a:t>
            </a:r>
          </a:p>
        </p:txBody>
      </p:sp>
      <p:sp>
        <p:nvSpPr>
          <p:cNvPr id="40963" name="Text Box 4"/>
          <p:cNvSpPr txBox="1">
            <a:spLocks noChangeArrowheads="1"/>
          </p:cNvSpPr>
          <p:nvPr/>
        </p:nvSpPr>
        <p:spPr bwMode="auto">
          <a:xfrm>
            <a:off x="1022060" y="4572000"/>
            <a:ext cx="18473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964" name="Text Box 3"/>
          <p:cNvSpPr txBox="1">
            <a:spLocks noChangeArrowheads="1"/>
          </p:cNvSpPr>
          <p:nvPr/>
        </p:nvSpPr>
        <p:spPr bwMode="auto">
          <a:xfrm>
            <a:off x="0" y="141481"/>
            <a:ext cx="586814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0" hangingPunct="0">
              <a:defRPr b="1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dirty="0"/>
              <a:t>Distribución porcentual y variación de la población </a:t>
            </a:r>
            <a:endParaRPr lang="es-ES" altLang="es-CO" dirty="0" smtClean="0"/>
          </a:p>
          <a:p>
            <a:r>
              <a:rPr lang="es-ES" altLang="es-CO" dirty="0" smtClean="0"/>
              <a:t>ocupada</a:t>
            </a:r>
            <a:r>
              <a:rPr lang="es-ES" altLang="es-CO" dirty="0"/>
              <a:t>, según posición ocupacional</a:t>
            </a:r>
          </a:p>
        </p:txBody>
      </p:sp>
      <p:sp>
        <p:nvSpPr>
          <p:cNvPr id="40965" name="5 CuadroTexto"/>
          <p:cNvSpPr txBox="1">
            <a:spLocks noChangeArrowheads="1"/>
          </p:cNvSpPr>
          <p:nvPr/>
        </p:nvSpPr>
        <p:spPr bwMode="auto">
          <a:xfrm>
            <a:off x="702825" y="3793331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>
                <a:solidFill>
                  <a:schemeClr val="tx1"/>
                </a:solidFill>
                <a:cs typeface="Arial" pitchFamily="34" charset="0"/>
              </a:rPr>
              <a:t>Fuente:</a:t>
            </a:r>
            <a:r>
              <a:rPr lang="es-CO" altLang="es-CO" sz="1100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s-CO" altLang="es-CO" sz="1100" dirty="0" smtClean="0">
                <a:solidFill>
                  <a:schemeClr val="tx1"/>
                </a:solidFill>
                <a:cs typeface="Arial" pitchFamily="34" charset="0"/>
              </a:rPr>
              <a:t>DANE, GEIH.</a:t>
            </a:r>
            <a:endParaRPr lang="es-ES" altLang="es-CO" sz="1100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" name="Imagen 1"/>
          <p:cNvPicPr/>
          <p:nvPr>
            <p:extLst>
              <p:ext uri="{D42A27DB-BD31-4B8C-83A1-F6EECF244321}">
                <p14:modId xmlns:p14="http://schemas.microsoft.com/office/powerpoint/2010/main" val="117786503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02327" y="1113164"/>
            <a:ext cx="6954050" cy="258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48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1987" name="Text Box 4"/>
          <p:cNvSpPr txBox="1">
            <a:spLocks noChangeArrowheads="1"/>
          </p:cNvSpPr>
          <p:nvPr/>
        </p:nvSpPr>
        <p:spPr bwMode="auto">
          <a:xfrm>
            <a:off x="1022060" y="4572000"/>
            <a:ext cx="18473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n-US" altLang="es-CO" sz="2200" b="1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0" y="141481"/>
            <a:ext cx="55081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1" hangingPunct="1">
              <a:defRPr b="1">
                <a:solidFill>
                  <a:schemeClr val="bg1"/>
                </a:solidFill>
                <a:latin typeface="Arial" charset="0"/>
                <a:cs typeface="Open Sans" pitchFamily="34" charset="0"/>
              </a:defRPr>
            </a:lvl1pPr>
            <a:lvl2pPr marL="742950" indent="-285750" eaLnBrk="0" hangingPunct="0">
              <a:defRPr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dirty="0"/>
              <a:t>Contribución a la variación de la población </a:t>
            </a:r>
            <a:endParaRPr lang="es-ES" altLang="es-CO" dirty="0" smtClean="0"/>
          </a:p>
          <a:p>
            <a:r>
              <a:rPr lang="es-ES" altLang="es-CO" dirty="0" smtClean="0"/>
              <a:t>ocupada</a:t>
            </a:r>
            <a:r>
              <a:rPr lang="es-ES" altLang="es-CO" dirty="0"/>
              <a:t>, </a:t>
            </a:r>
            <a:r>
              <a:rPr lang="es-ES" altLang="es-CO" dirty="0" smtClean="0"/>
              <a:t>según </a:t>
            </a:r>
            <a:r>
              <a:rPr lang="es-ES" altLang="es-CO" dirty="0"/>
              <a:t>posición ocupacional</a:t>
            </a:r>
          </a:p>
        </p:txBody>
      </p:sp>
      <p:sp>
        <p:nvSpPr>
          <p:cNvPr id="41989" name="5 CuadroTexto"/>
          <p:cNvSpPr txBox="1">
            <a:spLocks noChangeArrowheads="1"/>
          </p:cNvSpPr>
          <p:nvPr/>
        </p:nvSpPr>
        <p:spPr bwMode="auto">
          <a:xfrm>
            <a:off x="703619" y="4022085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>
                <a:solidFill>
                  <a:schemeClr val="tx1"/>
                </a:solidFill>
                <a:cs typeface="Arial" pitchFamily="34" charset="0"/>
              </a:rPr>
              <a:t>Fuente: </a:t>
            </a:r>
            <a:r>
              <a:rPr lang="es-CO" altLang="es-CO" sz="1100" dirty="0" smtClean="0">
                <a:solidFill>
                  <a:schemeClr val="tx1"/>
                </a:solidFill>
                <a:cs typeface="Arial" pitchFamily="34" charset="0"/>
              </a:rPr>
              <a:t>DANE, GEIH.</a:t>
            </a:r>
            <a:endParaRPr lang="es-ES" altLang="es-CO" sz="11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1990" name="Text Box 4"/>
          <p:cNvSpPr txBox="1">
            <a:spLocks noChangeArrowheads="1"/>
          </p:cNvSpPr>
          <p:nvPr/>
        </p:nvSpPr>
        <p:spPr bwMode="auto">
          <a:xfrm>
            <a:off x="657078" y="4218538"/>
            <a:ext cx="7773987" cy="68480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ES" altLang="es-CO" sz="11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^Obrero, empleado particular incluye al Jornalero o Peón</a:t>
            </a:r>
          </a:p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s-CO" altLang="es-CO" sz="11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*Otro incluye patrón empleador, empleado doméstico, trabajador familiar sin remuneración, trabajador sin remuneración en empresas de otros hogares y otro.</a:t>
            </a:r>
          </a:p>
        </p:txBody>
      </p:sp>
      <p:pic>
        <p:nvPicPr>
          <p:cNvPr id="2" name="Imagen 1"/>
          <p:cNvPicPr/>
          <p:nvPr>
            <p:extLst>
              <p:ext uri="{D42A27DB-BD31-4B8C-83A1-F6EECF244321}">
                <p14:modId xmlns:p14="http://schemas.microsoft.com/office/powerpoint/2010/main" val="86102606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19672" y="1131590"/>
            <a:ext cx="5907192" cy="280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22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/>
          </p:cNvSpPr>
          <p:nvPr/>
        </p:nvSpPr>
        <p:spPr bwMode="auto">
          <a:xfrm>
            <a:off x="611188" y="1707357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2800" b="1">
                <a:solidFill>
                  <a:srgbClr val="FFFFFF"/>
                </a:solidFill>
                <a:latin typeface="Arial" charset="0"/>
                <a:cs typeface="Calibri" pitchFamily="34" charset="0"/>
              </a:rPr>
              <a:t>COMPORTAMIENTO DEL MERCADO LABORAL</a:t>
            </a:r>
            <a:endParaRPr lang="es-ES" altLang="es-CO" sz="2800" b="1">
              <a:solidFill>
                <a:srgbClr val="FFFFFF"/>
              </a:solidFill>
              <a:latin typeface="Arial" charset="0"/>
              <a:cs typeface="Calibri" pitchFamily="34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139554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6" name="6 Rectángulo"/>
          <p:cNvSpPr>
            <a:spLocks noChangeArrowheads="1"/>
          </p:cNvSpPr>
          <p:nvPr/>
        </p:nvSpPr>
        <p:spPr bwMode="auto">
          <a:xfrm>
            <a:off x="611188" y="2139554"/>
            <a:ext cx="8064500" cy="1342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s-CO" altLang="es-CO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POBLACIÓN INACTIVA </a:t>
            </a:r>
            <a:r>
              <a:rPr lang="es-CO" altLang="es-CO" b="1" dirty="0" smtClean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SEGÚN </a:t>
            </a:r>
            <a:r>
              <a:rPr lang="es-CO" altLang="es-CO" b="1" dirty="0">
                <a:solidFill>
                  <a:srgbClr val="FFFFFF"/>
                </a:solidFill>
                <a:latin typeface="Verdana" pitchFamily="34" charset="0"/>
                <a:cs typeface="Calibri" pitchFamily="34" charset="0"/>
                <a:sym typeface="Calibri" pitchFamily="34" charset="0"/>
              </a:rPr>
              <a:t>TIPO DE ACTIVIDAD</a:t>
            </a:r>
          </a:p>
          <a:p>
            <a:pPr algn="r"/>
            <a:endParaRPr lang="es-CO" altLang="es-CO" sz="2000" b="1" dirty="0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r>
              <a:rPr lang="es-CO" altLang="es-CO" sz="2000" b="1" dirty="0" smtClean="0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SEMESTRE</a:t>
            </a:r>
            <a:endParaRPr lang="es-CO" altLang="es-CO" sz="2000" b="1" dirty="0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ENERO - JUNIO 2018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3948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" y="166688"/>
            <a:ext cx="579613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0" hangingPunct="0">
              <a:defRPr b="1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dirty="0"/>
              <a:t>Distribución porcentual y variación de la población </a:t>
            </a:r>
            <a:endParaRPr lang="es-ES" altLang="es-CO" dirty="0" smtClean="0"/>
          </a:p>
          <a:p>
            <a:r>
              <a:rPr lang="es-ES" altLang="es-CO" dirty="0" smtClean="0"/>
              <a:t>inactiva, según </a:t>
            </a:r>
            <a:r>
              <a:rPr lang="es-ES" altLang="es-CO" dirty="0"/>
              <a:t>tipo de actividad 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685801" y="4412458"/>
            <a:ext cx="82073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Nota: </a:t>
            </a:r>
            <a:r>
              <a:rPr lang="es-ES" altLang="es-CO" sz="12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la categoría “otros” incluye: incapacitado permanente para trabajar, rentista, pensionado, jubilado, personas que no les llama la atención o creen que no vale la pena trabajar</a:t>
            </a:r>
          </a:p>
        </p:txBody>
      </p:sp>
      <p:sp>
        <p:nvSpPr>
          <p:cNvPr id="44037" name="5 CuadroTexto"/>
          <p:cNvSpPr txBox="1">
            <a:spLocks noChangeArrowheads="1"/>
          </p:cNvSpPr>
          <p:nvPr/>
        </p:nvSpPr>
        <p:spPr bwMode="auto">
          <a:xfrm>
            <a:off x="685192" y="4218386"/>
            <a:ext cx="140615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>
                <a:solidFill>
                  <a:schemeClr val="tx1"/>
                </a:solidFill>
                <a:cs typeface="Arial" pitchFamily="34" charset="0"/>
              </a:rPr>
              <a:t>Fuente: </a:t>
            </a:r>
            <a:r>
              <a:rPr lang="es-CO" altLang="es-CO" sz="1100" dirty="0" smtClean="0">
                <a:solidFill>
                  <a:schemeClr val="tx1"/>
                </a:solidFill>
                <a:cs typeface="Arial" pitchFamily="34" charset="0"/>
              </a:rPr>
              <a:t>DANE, GEIH. </a:t>
            </a:r>
            <a:endParaRPr lang="es-ES" altLang="es-CO" sz="1100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" name="Imagen 1"/>
          <p:cNvPicPr/>
          <p:nvPr>
            <p:extLst>
              <p:ext uri="{D42A27DB-BD31-4B8C-83A1-F6EECF244321}">
                <p14:modId xmlns:p14="http://schemas.microsoft.com/office/powerpoint/2010/main" val="31264104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1640" y="1021561"/>
            <a:ext cx="6192688" cy="3097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1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46450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/>
          </p:cNvSpPr>
          <p:nvPr/>
        </p:nvSpPr>
        <p:spPr bwMode="auto">
          <a:xfrm>
            <a:off x="979489" y="1885950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3000" b="1">
                <a:solidFill>
                  <a:srgbClr val="FFFFFF"/>
                </a:solidFill>
                <a:latin typeface="Arial" charset="0"/>
                <a:sym typeface="Calibri" pitchFamily="34" charset="0"/>
              </a:rPr>
              <a:t>INDICADORES DEL MERCADO LABORAL</a:t>
            </a:r>
          </a:p>
        </p:txBody>
      </p:sp>
      <p:sp>
        <p:nvSpPr>
          <p:cNvPr id="21507" name="Rectangle 3"/>
          <p:cNvSpPr>
            <a:spLocks/>
          </p:cNvSpPr>
          <p:nvPr/>
        </p:nvSpPr>
        <p:spPr bwMode="auto">
          <a:xfrm>
            <a:off x="1979614" y="2409825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3419476" y="2931790"/>
            <a:ext cx="52562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cs typeface="Open Sans" pitchFamily="34" charset="0"/>
                <a:sym typeface="Calibri" pitchFamily="34" charset="0"/>
              </a:rPr>
              <a:t>SEMESTRE 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cs typeface="Open Sans" pitchFamily="34" charset="0"/>
              <a:sym typeface="Calibri" pitchFamily="34" charset="0"/>
            </a:endParaRPr>
          </a:p>
          <a:p>
            <a:pPr algn="r"/>
            <a:r>
              <a:rPr lang="es-ES" altLang="es-CO" sz="2000" b="1" dirty="0" smtClean="0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ENERO - JUNIO 2018</a:t>
            </a:r>
            <a:endParaRPr lang="es-ES" altLang="es-CO" sz="2000" b="1" dirty="0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650" y="2356247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722869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es-CO" altLang="es-CO" sz="2400">
              <a:solidFill>
                <a:schemeClr val="tx1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763688" y="4299942"/>
            <a:ext cx="5400600" cy="180020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90488" y="33338"/>
            <a:ext cx="50577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Indicadores de mercado laboral por ciudad</a:t>
            </a:r>
          </a:p>
          <a:p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Trimestre 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Abril – junio 2018</a:t>
            </a:r>
            <a:endParaRPr lang="es-ES" altLang="es-CO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pic>
        <p:nvPicPr>
          <p:cNvPr id="2" name="Imagen 1"/>
          <p:cNvPicPr/>
          <p:nvPr>
            <p:extLst>
              <p:ext uri="{D42A27DB-BD31-4B8C-83A1-F6EECF244321}">
                <p14:modId xmlns:p14="http://schemas.microsoft.com/office/powerpoint/2010/main" val="417651444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825625" y="925513"/>
            <a:ext cx="5286375" cy="4033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57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0" y="43049"/>
            <a:ext cx="5868144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s-ES" altLang="es-CO" sz="17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Tasa global de participación, ocupación y desempleo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s-ES" altLang="es-CO" sz="17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San Andrés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s-ES" altLang="es-CO" sz="17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Enero – junio </a:t>
            </a:r>
            <a:r>
              <a:rPr lang="es-ES" altLang="es-CO" sz="17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(</a:t>
            </a:r>
            <a:r>
              <a:rPr lang="es-ES" altLang="es-CO" sz="17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2012 </a:t>
            </a:r>
            <a:r>
              <a:rPr lang="es-ES" altLang="es-CO" sz="17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- </a:t>
            </a:r>
            <a:r>
              <a:rPr lang="es-ES" altLang="es-CO" sz="17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2018)</a:t>
            </a:r>
            <a:endParaRPr lang="es-ES" altLang="es-CO" sz="1700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sp>
        <p:nvSpPr>
          <p:cNvPr id="32772" name="9 CuadroTexto"/>
          <p:cNvSpPr txBox="1">
            <a:spLocks noChangeArrowheads="1"/>
          </p:cNvSpPr>
          <p:nvPr/>
        </p:nvSpPr>
        <p:spPr bwMode="auto">
          <a:xfrm>
            <a:off x="1253517" y="4442222"/>
            <a:ext cx="140615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>
                <a:solidFill>
                  <a:schemeClr val="tx1"/>
                </a:solidFill>
                <a:cs typeface="Arial" pitchFamily="34" charset="0"/>
              </a:rPr>
              <a:t>Fuente: </a:t>
            </a:r>
            <a:r>
              <a:rPr lang="es-CO" altLang="es-CO" sz="1100" dirty="0" smtClean="0">
                <a:solidFill>
                  <a:schemeClr val="tx1"/>
                </a:solidFill>
                <a:cs typeface="Arial" pitchFamily="34" charset="0"/>
              </a:rPr>
              <a:t>DANE, GEIH. </a:t>
            </a:r>
            <a:endParaRPr lang="es-ES" altLang="es-CO" sz="1100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" name="Imagen 1"/>
          <p:cNvPicPr/>
          <p:nvPr>
            <p:extLst>
              <p:ext uri="{D42A27DB-BD31-4B8C-83A1-F6EECF244321}">
                <p14:modId xmlns:p14="http://schemas.microsoft.com/office/powerpoint/2010/main" val="2830374846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003300" y="1104900"/>
            <a:ext cx="7283450" cy="32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49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9 CuadroTexto"/>
          <p:cNvSpPr txBox="1">
            <a:spLocks noChangeArrowheads="1"/>
          </p:cNvSpPr>
          <p:nvPr/>
        </p:nvSpPr>
        <p:spPr bwMode="auto">
          <a:xfrm>
            <a:off x="1547205" y="4118373"/>
            <a:ext cx="140615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>
                <a:solidFill>
                  <a:schemeClr val="tx1"/>
                </a:solidFill>
                <a:cs typeface="Arial" pitchFamily="34" charset="0"/>
              </a:rPr>
              <a:t>Fuente: </a:t>
            </a:r>
            <a:r>
              <a:rPr lang="es-CO" altLang="es-CO" sz="1100" dirty="0" smtClean="0">
                <a:solidFill>
                  <a:schemeClr val="tx1"/>
                </a:solidFill>
                <a:cs typeface="Arial" pitchFamily="34" charset="0"/>
              </a:rPr>
              <a:t>DANE, GEIH. </a:t>
            </a:r>
            <a:endParaRPr lang="es-ES" altLang="es-CO" sz="11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87475"/>
            <a:ext cx="6769100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s-ES" altLang="es-CO" sz="17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Tasa global de participación, ocupación y desempleo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s-ES" altLang="es-CO" sz="17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San Andrés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s-ES" altLang="es-CO" sz="17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Enero </a:t>
            </a:r>
            <a:r>
              <a:rPr lang="es-ES" altLang="es-CO" sz="17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– </a:t>
            </a:r>
            <a:r>
              <a:rPr lang="es-ES" altLang="es-CO" sz="17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junio </a:t>
            </a:r>
            <a:r>
              <a:rPr lang="es-ES" altLang="es-CO" sz="17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(</a:t>
            </a:r>
            <a:r>
              <a:rPr lang="es-ES" altLang="es-CO" sz="17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2017 </a:t>
            </a:r>
            <a:r>
              <a:rPr lang="es-ES" altLang="es-CO" sz="17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- </a:t>
            </a:r>
            <a:r>
              <a:rPr lang="es-ES" altLang="es-CO" sz="17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2018)</a:t>
            </a:r>
            <a:endParaRPr lang="es-ES" altLang="es-CO" sz="1700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pic>
        <p:nvPicPr>
          <p:cNvPr id="2" name="Imagen 1"/>
          <p:cNvPicPr/>
          <p:nvPr>
            <p:extLst>
              <p:ext uri="{D42A27DB-BD31-4B8C-83A1-F6EECF244321}">
                <p14:modId xmlns:p14="http://schemas.microsoft.com/office/powerpoint/2010/main" val="294252616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19673" y="1230601"/>
            <a:ext cx="6192688" cy="278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43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179389" y="735807"/>
            <a:ext cx="1944687" cy="31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1600" b="1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34820" name="Rectangle 4"/>
          <p:cNvSpPr txBox="1">
            <a:spLocks noChangeArrowheads="1"/>
          </p:cNvSpPr>
          <p:nvPr/>
        </p:nvSpPr>
        <p:spPr bwMode="auto">
          <a:xfrm>
            <a:off x="1" y="17859"/>
            <a:ext cx="5436096" cy="944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800" b="1" dirty="0">
                <a:solidFill>
                  <a:schemeClr val="bg1"/>
                </a:solidFill>
                <a:latin typeface="+mn-lt"/>
                <a:cs typeface="Open Sans" pitchFamily="34" charset="0"/>
              </a:rPr>
              <a:t>Población ocupada, desocupada e inactiva </a:t>
            </a:r>
            <a:br>
              <a:rPr lang="es-ES" altLang="es-CO" sz="1800" b="1" dirty="0">
                <a:solidFill>
                  <a:schemeClr val="bg1"/>
                </a:solidFill>
                <a:latin typeface="+mn-lt"/>
                <a:cs typeface="Open Sans" pitchFamily="34" charset="0"/>
              </a:rPr>
            </a:br>
            <a:r>
              <a:rPr lang="es-ES" altLang="es-CO" sz="1800" b="1" dirty="0">
                <a:solidFill>
                  <a:schemeClr val="bg1"/>
                </a:solidFill>
                <a:latin typeface="+mn-lt"/>
                <a:cs typeface="Open Sans" pitchFamily="34" charset="0"/>
              </a:rPr>
              <a:t>San Andrés </a:t>
            </a:r>
            <a:endParaRPr lang="es-ES" altLang="es-CO" sz="1800" b="1" dirty="0" smtClean="0">
              <a:solidFill>
                <a:schemeClr val="bg1"/>
              </a:solidFill>
              <a:latin typeface="+mn-lt"/>
              <a:cs typeface="Open Sans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800" b="1" dirty="0" smtClean="0">
                <a:solidFill>
                  <a:schemeClr val="bg1"/>
                </a:solidFill>
                <a:latin typeface="+mn-lt"/>
                <a:cs typeface="Open Sans" pitchFamily="34" charset="0"/>
              </a:rPr>
              <a:t>Enero – junio (2017 </a:t>
            </a:r>
            <a:r>
              <a:rPr lang="es-ES" altLang="es-CO" sz="1800" b="1" dirty="0">
                <a:solidFill>
                  <a:schemeClr val="bg1"/>
                </a:solidFill>
                <a:latin typeface="+mn-lt"/>
                <a:cs typeface="Open Sans" pitchFamily="34" charset="0"/>
              </a:rPr>
              <a:t>– </a:t>
            </a:r>
            <a:r>
              <a:rPr lang="es-ES" altLang="es-CO" sz="1800" b="1" dirty="0" smtClean="0">
                <a:solidFill>
                  <a:schemeClr val="bg1"/>
                </a:solidFill>
                <a:latin typeface="+mn-lt"/>
                <a:cs typeface="Open Sans" pitchFamily="34" charset="0"/>
              </a:rPr>
              <a:t>2018)</a:t>
            </a:r>
            <a:r>
              <a:rPr lang="es-ES" altLang="es-CO" sz="1800" b="1" dirty="0">
                <a:solidFill>
                  <a:srgbClr val="CC0066"/>
                </a:solidFill>
                <a:latin typeface="+mj-lt"/>
                <a:cs typeface="Arial" pitchFamily="34" charset="0"/>
              </a:rPr>
              <a:t/>
            </a:r>
            <a:br>
              <a:rPr lang="es-ES" altLang="es-CO" sz="1800" b="1" dirty="0">
                <a:solidFill>
                  <a:srgbClr val="CC0066"/>
                </a:solidFill>
                <a:latin typeface="+mj-lt"/>
                <a:cs typeface="Arial" pitchFamily="34" charset="0"/>
              </a:rPr>
            </a:br>
            <a:r>
              <a:rPr lang="es-ES" altLang="es-CO" sz="1800" b="1" dirty="0">
                <a:solidFill>
                  <a:schemeClr val="tx1"/>
                </a:solidFill>
                <a:latin typeface="+mj-lt"/>
                <a:cs typeface="Arial" pitchFamily="34" charset="0"/>
              </a:rPr>
              <a:t/>
            </a:r>
            <a:br>
              <a:rPr lang="es-ES" altLang="es-CO" sz="1800" b="1" dirty="0">
                <a:solidFill>
                  <a:schemeClr val="tx1"/>
                </a:solidFill>
                <a:latin typeface="+mj-lt"/>
                <a:cs typeface="Arial" pitchFamily="34" charset="0"/>
              </a:rPr>
            </a:br>
            <a:endParaRPr lang="es-ES" altLang="es-CO" sz="1800" b="1" dirty="0">
              <a:solidFill>
                <a:schemeClr val="tx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3" name="Imagen 2"/>
          <p:cNvPicPr/>
          <p:nvPr>
            <p:extLst>
              <p:ext uri="{D42A27DB-BD31-4B8C-83A1-F6EECF244321}">
                <p14:modId xmlns:p14="http://schemas.microsoft.com/office/powerpoint/2010/main" val="212944180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68312" y="1733550"/>
            <a:ext cx="8675688" cy="184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11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3"/>
          <p:cNvSpPr>
            <a:spLocks/>
          </p:cNvSpPr>
          <p:nvPr/>
        </p:nvSpPr>
        <p:spPr bwMode="auto">
          <a:xfrm>
            <a:off x="1763118" y="1612866"/>
            <a:ext cx="68411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/>
          <a:p>
            <a:pPr eaLnBrk="1" hangingPunct="1">
              <a:defRPr/>
            </a:pPr>
            <a:r>
              <a:rPr lang="es-CO" altLang="es-CO" sz="2800" b="1" dirty="0">
                <a:solidFill>
                  <a:srgbClr val="FFFFFF"/>
                </a:solidFill>
                <a:latin typeface="+mj-lt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+mj-lt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2139554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2" name="6 Rectángulo"/>
          <p:cNvSpPr>
            <a:spLocks noChangeArrowheads="1"/>
          </p:cNvSpPr>
          <p:nvPr/>
        </p:nvSpPr>
        <p:spPr bwMode="auto">
          <a:xfrm>
            <a:off x="611188" y="2139554"/>
            <a:ext cx="8064500" cy="1342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s-CO" altLang="es-CO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</a:t>
            </a:r>
            <a:r>
              <a:rPr lang="es-CO" altLang="es-CO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</a:t>
            </a:r>
            <a:r>
              <a:rPr lang="es-CO" altLang="es-CO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 </a:t>
            </a:r>
            <a:r>
              <a:rPr lang="es-CO" altLang="es-CO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</a:t>
            </a:r>
            <a:r>
              <a:rPr lang="es-CO" altLang="es-CO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DE ACTIVIDAD</a:t>
            </a:r>
          </a:p>
          <a:p>
            <a:pPr algn="r"/>
            <a:endParaRPr lang="es-CO" altLang="es-CO" sz="2000" b="1" dirty="0" smtClean="0">
              <a:solidFill>
                <a:schemeClr val="bg1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r>
              <a:rPr lang="es-CO" altLang="es-CO" sz="2000" b="1" dirty="0" smtClean="0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SEMESTRE</a:t>
            </a:r>
            <a:endParaRPr lang="es-CO" altLang="es-CO" sz="2000" b="1" dirty="0">
              <a:solidFill>
                <a:schemeClr val="bg1"/>
              </a:solidFill>
              <a:latin typeface="Open Sans" pitchFamily="34" charset="0"/>
              <a:cs typeface="Open Sans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ENERO - JUNIO 2018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64379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0" y="141481"/>
            <a:ext cx="55801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0" hangingPunct="0">
              <a:defRPr b="1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dirty="0"/>
              <a:t>Distribución porcentual y variación de la </a:t>
            </a:r>
            <a:endParaRPr lang="es-ES" altLang="es-CO" dirty="0" smtClean="0"/>
          </a:p>
          <a:p>
            <a:r>
              <a:rPr lang="es-ES" altLang="es-CO" dirty="0" smtClean="0"/>
              <a:t>población </a:t>
            </a:r>
            <a:r>
              <a:rPr lang="es-ES" altLang="es-CO" dirty="0"/>
              <a:t>ocupada, según ramas de actividad 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85801" y="3921900"/>
            <a:ext cx="73247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*Otras ramas: Agricultura, ganadería, caza, silvicultura y pesca; industria manufacturera; explotación de minas y canteras, suministro de electricidad, gas y agua e intermediación financiera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2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Nota: </a:t>
            </a:r>
            <a:r>
              <a:rPr lang="es-CO" altLang="es-CO" sz="12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La suma de las participaciones puede diferir de 100% por la no inclusión de la categoría “no informa” y por efecto de decimales.</a:t>
            </a:r>
            <a:endParaRPr lang="es-ES" altLang="es-CO" sz="1200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7893" name="5 CuadroTexto"/>
          <p:cNvSpPr txBox="1">
            <a:spLocks noChangeArrowheads="1"/>
          </p:cNvSpPr>
          <p:nvPr/>
        </p:nvSpPr>
        <p:spPr bwMode="auto">
          <a:xfrm>
            <a:off x="702825" y="3726637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>
                <a:solidFill>
                  <a:schemeClr val="tx1"/>
                </a:solidFill>
                <a:cs typeface="Arial" pitchFamily="34" charset="0"/>
              </a:rPr>
              <a:t>Fuente: </a:t>
            </a:r>
            <a:r>
              <a:rPr lang="es-CO" altLang="es-CO" sz="1100" dirty="0" smtClean="0">
                <a:solidFill>
                  <a:schemeClr val="tx1"/>
                </a:solidFill>
                <a:cs typeface="Arial" pitchFamily="34" charset="0"/>
              </a:rPr>
              <a:t>DANE, GEIH.</a:t>
            </a:r>
            <a:endParaRPr lang="es-ES" altLang="es-CO" sz="1100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" name="Imagen 1"/>
          <p:cNvPicPr/>
          <p:nvPr>
            <p:extLst>
              <p:ext uri="{D42A27DB-BD31-4B8C-83A1-F6EECF244321}">
                <p14:modId xmlns:p14="http://schemas.microsoft.com/office/powerpoint/2010/main" val="61900067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1640" y="1099927"/>
            <a:ext cx="6192688" cy="264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25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s-CO" sz="2400">
              <a:solidFill>
                <a:srgbClr val="FF0066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0" y="141481"/>
            <a:ext cx="522007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eaLnBrk="0" hangingPunct="0">
              <a:defRPr b="1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dirty="0"/>
              <a:t>Contribución a la variación de la población </a:t>
            </a:r>
            <a:endParaRPr lang="es-ES" altLang="es-CO" dirty="0" smtClean="0"/>
          </a:p>
          <a:p>
            <a:r>
              <a:rPr lang="es-ES" altLang="es-CO" dirty="0" smtClean="0"/>
              <a:t>ocupada, según </a:t>
            </a:r>
            <a:r>
              <a:rPr lang="es-ES" altLang="es-CO" dirty="0"/>
              <a:t>ramas de actividad</a:t>
            </a:r>
          </a:p>
        </p:txBody>
      </p:sp>
      <p:sp>
        <p:nvSpPr>
          <p:cNvPr id="38916" name="5 CuadroTexto"/>
          <p:cNvSpPr txBox="1">
            <a:spLocks noChangeArrowheads="1"/>
          </p:cNvSpPr>
          <p:nvPr/>
        </p:nvSpPr>
        <p:spPr bwMode="auto">
          <a:xfrm>
            <a:off x="702031" y="4099321"/>
            <a:ext cx="137088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CO" altLang="es-CO" sz="1100" b="1" dirty="0">
                <a:solidFill>
                  <a:schemeClr val="tx1"/>
                </a:solidFill>
                <a:cs typeface="Arial" pitchFamily="34" charset="0"/>
              </a:rPr>
              <a:t>Fuente: </a:t>
            </a:r>
            <a:r>
              <a:rPr lang="es-CO" altLang="es-CO" sz="1100" dirty="0" smtClean="0">
                <a:solidFill>
                  <a:schemeClr val="tx1"/>
                </a:solidFill>
                <a:cs typeface="Arial" pitchFamily="34" charset="0"/>
              </a:rPr>
              <a:t>DANE, GEIH.</a:t>
            </a:r>
            <a:endParaRPr lang="es-ES" altLang="es-CO" sz="11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8917" name="Text Box 4"/>
          <p:cNvSpPr txBox="1">
            <a:spLocks noChangeArrowheads="1"/>
          </p:cNvSpPr>
          <p:nvPr/>
        </p:nvSpPr>
        <p:spPr bwMode="auto">
          <a:xfrm>
            <a:off x="685800" y="4294585"/>
            <a:ext cx="7772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1000"/>
              </a:spcBef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B6014C"/>
              </a:buClr>
              <a:buSzPct val="100000"/>
              <a:buFont typeface="Wingdings" pitchFamily="2" charset="2"/>
              <a:buChar char="▪"/>
              <a:defRPr sz="280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CO" sz="1200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*Otras ramas: Agricultura, ganadería, caza, silvicultura y pesca; industria manufacturera; explotación de minas y canteras, suministro de electricidad, gas y agua e intermediación financiera </a:t>
            </a:r>
          </a:p>
        </p:txBody>
      </p:sp>
      <p:pic>
        <p:nvPicPr>
          <p:cNvPr id="2" name="Imagen 1"/>
          <p:cNvPicPr/>
          <p:nvPr>
            <p:extLst>
              <p:ext uri="{D42A27DB-BD31-4B8C-83A1-F6EECF244321}">
                <p14:modId xmlns:p14="http://schemas.microsoft.com/office/powerpoint/2010/main" val="362200530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61657" y="1102531"/>
            <a:ext cx="6034679" cy="297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5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450</Words>
  <Application>Microsoft Office PowerPoint</Application>
  <PresentationFormat>Presentación en pantalla (16:9)</PresentationFormat>
  <Paragraphs>68</Paragraphs>
  <Slides>15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3" baseType="lpstr">
      <vt:lpstr>Arial</vt:lpstr>
      <vt:lpstr>Arial Narrow</vt:lpstr>
      <vt:lpstr>Calibri</vt:lpstr>
      <vt:lpstr>Open Sans</vt:lpstr>
      <vt:lpstr>Times New Roman</vt:lpstr>
      <vt:lpstr>Verdana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Brandon Steve Rojas Guerra</dc:creator>
  <cp:lastModifiedBy>Ivan Mauricio Zubieta Ortiz</cp:lastModifiedBy>
  <cp:revision>44</cp:revision>
  <dcterms:created xsi:type="dcterms:W3CDTF">2017-04-24T19:14:11Z</dcterms:created>
  <dcterms:modified xsi:type="dcterms:W3CDTF">2018-08-09T21:36:15Z</dcterms:modified>
</cp:coreProperties>
</file>