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5143500" type="screen16x9"/>
  <p:notesSz cx="6980238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0240"/>
    <a:srgbClr val="910255"/>
    <a:srgbClr val="850240"/>
    <a:srgbClr val="B6004B"/>
    <a:srgbClr val="B600D9"/>
    <a:srgbClr val="9B0237"/>
    <a:srgbClr val="F60057"/>
    <a:srgbClr val="C0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81" autoAdjust="0"/>
    <p:restoredTop sz="94674"/>
  </p:normalViewPr>
  <p:slideViewPr>
    <p:cSldViewPr>
      <p:cViewPr varScale="1">
        <p:scale>
          <a:sx n="89" d="100"/>
          <a:sy n="89" d="100"/>
        </p:scale>
        <p:origin x="-912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0D2D7-E5B3-D543-BBC7-25D3A455106D}" type="datetimeFigureOut">
              <a:rPr lang="es-ES" smtClean="0"/>
              <a:t>10/08/2018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84F33-4BA7-204E-9538-DE2E2162FE4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6717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53853" y="0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3DBAD-BFEB-4AFF-B130-F1D64ADAEE8D}" type="datetimeFigureOut">
              <a:rPr lang="es-CO" smtClean="0"/>
              <a:t>10/08/2018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685800"/>
            <a:ext cx="609758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98024" y="4343400"/>
            <a:ext cx="558419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53853" y="8685213"/>
            <a:ext cx="302477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0D5537-B962-4C31-998B-2C5CADFA78D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542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fld id="{860E8F1C-3D91-4541-A1CB-0E7DD1B47684}" type="slidenum">
              <a:rPr lang="es-ES" altLang="es-CO" smtClean="0">
                <a:solidFill>
                  <a:srgbClr val="000000"/>
                </a:solidFill>
              </a:rPr>
              <a:pPr/>
              <a:t>1</a:t>
            </a:fld>
            <a:endParaRPr lang="es-ES" altLang="es-CO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2913" y="685800"/>
            <a:ext cx="6094412" cy="3427413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1325" y="685800"/>
            <a:ext cx="6097588" cy="3429000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954465" y="8685213"/>
            <a:ext cx="3024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/>
            <a:fld id="{17D28FD1-7840-4661-8B7D-CCCCB5398DAC}" type="slidenum">
              <a:rPr lang="es-ES" altLang="es-CO" sz="1200"/>
              <a:pPr algn="r"/>
              <a:t>13</a:t>
            </a:fld>
            <a:endParaRPr lang="es-ES" altLang="es-CO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0" y="685800"/>
            <a:ext cx="6094413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17"/>
          <p:cNvSpPr/>
          <p:nvPr userDrawn="1"/>
        </p:nvSpPr>
        <p:spPr>
          <a:xfrm>
            <a:off x="0" y="0"/>
            <a:ext cx="9144000" cy="3939902"/>
          </a:xfrm>
          <a:prstGeom prst="rect">
            <a:avLst/>
          </a:prstGeom>
          <a:solidFill>
            <a:srgbClr val="8C024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8" name="12 Imagen"/>
          <p:cNvPicPr>
            <a:picLocks noChangeAspect="1"/>
          </p:cNvPicPr>
          <p:nvPr userDrawn="1"/>
        </p:nvPicPr>
        <p:blipFill rotWithShape="1">
          <a:blip r:embed="rId2" cstate="print">
            <a:alphaModFix am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r="1177" b="2609"/>
          <a:stretch/>
        </p:blipFill>
        <p:spPr>
          <a:xfrm>
            <a:off x="0" y="1"/>
            <a:ext cx="9144000" cy="3949700"/>
          </a:xfrm>
          <a:prstGeom prst="rect">
            <a:avLst/>
          </a:prstGeom>
        </p:spPr>
      </p:pic>
      <p:sp>
        <p:nvSpPr>
          <p:cNvPr id="19" name="object 934"/>
          <p:cNvSpPr txBox="1"/>
          <p:nvPr userDrawn="1"/>
        </p:nvSpPr>
        <p:spPr>
          <a:xfrm>
            <a:off x="323528" y="4659982"/>
            <a:ext cx="230084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b="0" spc="300" dirty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www.dane.gov.co</a:t>
            </a:r>
            <a:endParaRPr sz="12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843558"/>
            <a:ext cx="9144000" cy="2144403"/>
          </a:xfrm>
          <a:prstGeom prst="rect">
            <a:avLst/>
          </a:prstGeom>
        </p:spPr>
      </p:pic>
      <p:pic>
        <p:nvPicPr>
          <p:cNvPr id="21" name="13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878"/>
            <a:ext cx="9144000" cy="141790"/>
          </a:xfrm>
          <a:prstGeom prst="rect">
            <a:avLst/>
          </a:prstGeom>
        </p:spPr>
      </p:pic>
      <p:sp>
        <p:nvSpPr>
          <p:cNvPr id="3" name="CuadroTexto 2"/>
          <p:cNvSpPr txBox="1"/>
          <p:nvPr userDrawn="1"/>
        </p:nvSpPr>
        <p:spPr>
          <a:xfrm>
            <a:off x="10541000" y="9990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14" name="Imagen 13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336006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7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9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49" name="12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" t="20800" r="1177" b="26324"/>
          <a:stretch/>
        </p:blipFill>
        <p:spPr>
          <a:xfrm>
            <a:off x="0" y="1419622"/>
            <a:ext cx="9144000" cy="2144403"/>
          </a:xfrm>
          <a:prstGeom prst="rect">
            <a:avLst/>
          </a:prstGeom>
        </p:spPr>
      </p:pic>
      <p:pic>
        <p:nvPicPr>
          <p:cNvPr id="20" name="Imagen 19" descr="Logotipo_DANE-Gobierno_1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011910"/>
            <a:ext cx="5605532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831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1710"/>
            <a:ext cx="9144000" cy="141790"/>
          </a:xfrm>
          <a:prstGeom prst="rect">
            <a:avLst/>
          </a:prstGeom>
        </p:spPr>
      </p:pic>
      <p:pic>
        <p:nvPicPr>
          <p:cNvPr id="6" name="8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1" b="56149"/>
          <a:stretch/>
        </p:blipFill>
        <p:spPr>
          <a:xfrm>
            <a:off x="0" y="2"/>
            <a:ext cx="9144000" cy="938212"/>
          </a:xfrm>
          <a:prstGeom prst="rect">
            <a:avLst/>
          </a:prstGeom>
        </p:spPr>
      </p:pic>
      <p:grpSp>
        <p:nvGrpSpPr>
          <p:cNvPr id="2" name="Agrupar 1"/>
          <p:cNvGrpSpPr/>
          <p:nvPr userDrawn="1"/>
        </p:nvGrpSpPr>
        <p:grpSpPr>
          <a:xfrm>
            <a:off x="6585423" y="1"/>
            <a:ext cx="2558577" cy="899999"/>
            <a:chOff x="6477423" y="0"/>
            <a:chExt cx="2666577" cy="967036"/>
          </a:xfrm>
        </p:grpSpPr>
        <p:pic>
          <p:nvPicPr>
            <p:cNvPr id="7" name="9 Imagen"/>
            <p:cNvPicPr>
              <a:picLocks noChangeAspect="1"/>
            </p:cNvPicPr>
            <p:nvPr userDrawn="1"/>
          </p:nvPicPr>
          <p:blipFill rotWithShape="1"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439" r="5369"/>
            <a:stretch/>
          </p:blipFill>
          <p:spPr>
            <a:xfrm>
              <a:off x="6477423" y="0"/>
              <a:ext cx="2666577" cy="967036"/>
            </a:xfrm>
            <a:prstGeom prst="rect">
              <a:avLst/>
            </a:prstGeom>
          </p:spPr>
        </p:pic>
        <p:pic>
          <p:nvPicPr>
            <p:cNvPr id="8" name="Imagen 7" descr="logo-dane.png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" r="2648"/>
            <a:stretch/>
          </p:blipFill>
          <p:spPr>
            <a:xfrm>
              <a:off x="6851861" y="102940"/>
              <a:ext cx="1917700" cy="5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9808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48" b="60210"/>
          <a:stretch/>
        </p:blipFill>
        <p:spPr>
          <a:xfrm>
            <a:off x="0" y="1"/>
            <a:ext cx="9144000" cy="609599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949" b="40215"/>
          <a:stretch/>
        </p:blipFill>
        <p:spPr>
          <a:xfrm>
            <a:off x="0" y="4443959"/>
            <a:ext cx="9144000" cy="699542"/>
          </a:xfrm>
          <a:prstGeom prst="rect">
            <a:avLst/>
          </a:prstGeom>
        </p:spPr>
      </p:pic>
      <p:grpSp>
        <p:nvGrpSpPr>
          <p:cNvPr id="10" name="Agrupar 9"/>
          <p:cNvGrpSpPr>
            <a:grpSpLocks noChangeAspect="1"/>
          </p:cNvGrpSpPr>
          <p:nvPr userDrawn="1"/>
        </p:nvGrpSpPr>
        <p:grpSpPr>
          <a:xfrm>
            <a:off x="1547664" y="3723878"/>
            <a:ext cx="6004333" cy="360000"/>
            <a:chOff x="1117433" y="4155926"/>
            <a:chExt cx="6169252" cy="369888"/>
          </a:xfrm>
        </p:grpSpPr>
        <p:pic>
          <p:nvPicPr>
            <p:cNvPr id="1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1" t="19898" r="82423" b="37769"/>
            <a:stretch/>
          </p:blipFill>
          <p:spPr>
            <a:xfrm>
              <a:off x="1117433" y="4155926"/>
              <a:ext cx="593124" cy="369888"/>
            </a:xfrm>
            <a:prstGeom prst="rect">
              <a:avLst/>
            </a:prstGeom>
          </p:spPr>
        </p:pic>
        <p:pic>
          <p:nvPicPr>
            <p:cNvPr id="1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2" t="64603" r="81369" b="10703"/>
            <a:stretch/>
          </p:blipFill>
          <p:spPr>
            <a:xfrm>
              <a:off x="1559575" y="4295742"/>
              <a:ext cx="871892" cy="215768"/>
            </a:xfrm>
            <a:prstGeom prst="rect">
              <a:avLst/>
            </a:prstGeom>
          </p:spPr>
        </p:pic>
        <p:pic>
          <p:nvPicPr>
            <p:cNvPr id="15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74" t="19898" r="62830" b="37769"/>
            <a:stretch/>
          </p:blipFill>
          <p:spPr>
            <a:xfrm>
              <a:off x="2736406" y="4155926"/>
              <a:ext cx="593124" cy="369888"/>
            </a:xfrm>
            <a:prstGeom prst="rect">
              <a:avLst/>
            </a:prstGeom>
          </p:spPr>
        </p:pic>
        <p:pic>
          <p:nvPicPr>
            <p:cNvPr id="19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65198" r="61559" b="10703"/>
            <a:stretch/>
          </p:blipFill>
          <p:spPr>
            <a:xfrm>
              <a:off x="3178547" y="4300943"/>
              <a:ext cx="907557" cy="210566"/>
            </a:xfrm>
            <a:prstGeom prst="rect">
              <a:avLst/>
            </a:prstGeom>
          </p:spPr>
        </p:pic>
        <p:pic>
          <p:nvPicPr>
            <p:cNvPr id="20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3" t="19898" r="42901" b="37769"/>
            <a:stretch/>
          </p:blipFill>
          <p:spPr>
            <a:xfrm>
              <a:off x="4416152" y="4155926"/>
              <a:ext cx="593124" cy="369888"/>
            </a:xfrm>
            <a:prstGeom prst="rect">
              <a:avLst/>
            </a:prstGeom>
          </p:spPr>
        </p:pic>
        <p:pic>
          <p:nvPicPr>
            <p:cNvPr id="21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74" t="64603" r="41067" b="10703"/>
            <a:stretch/>
          </p:blipFill>
          <p:spPr>
            <a:xfrm>
              <a:off x="4860032" y="4295742"/>
              <a:ext cx="871892" cy="215768"/>
            </a:xfrm>
            <a:prstGeom prst="rect">
              <a:avLst/>
            </a:prstGeom>
          </p:spPr>
        </p:pic>
        <p:pic>
          <p:nvPicPr>
            <p:cNvPr id="22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81" t="19898" r="22823" b="37769"/>
            <a:stretch/>
          </p:blipFill>
          <p:spPr>
            <a:xfrm>
              <a:off x="5970913" y="4155926"/>
              <a:ext cx="593124" cy="369888"/>
            </a:xfrm>
            <a:prstGeom prst="rect">
              <a:avLst/>
            </a:prstGeom>
          </p:spPr>
        </p:pic>
        <p:pic>
          <p:nvPicPr>
            <p:cNvPr id="23" name="10 Imagen"/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69" t="64603" r="21172" b="10703"/>
            <a:stretch/>
          </p:blipFill>
          <p:spPr>
            <a:xfrm>
              <a:off x="6414793" y="4295742"/>
              <a:ext cx="871892" cy="215768"/>
            </a:xfrm>
            <a:prstGeom prst="rect">
              <a:avLst/>
            </a:prstGeom>
          </p:spPr>
        </p:pic>
      </p:grpSp>
      <p:pic>
        <p:nvPicPr>
          <p:cNvPr id="3" name="Imagen 2" descr="Logotipo_DANE-Gobierno_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30" y="1059818"/>
            <a:ext cx="6043398" cy="208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9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779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4 Rectángulo"/>
          <p:cNvSpPr>
            <a:spLocks noChangeArrowheads="1"/>
          </p:cNvSpPr>
          <p:nvPr/>
        </p:nvSpPr>
        <p:spPr bwMode="auto">
          <a:xfrm>
            <a:off x="468314" y="1491630"/>
            <a:ext cx="8207375" cy="58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CO" sz="3400" dirty="0">
                <a:solidFill>
                  <a:srgbClr val="FFFFFF"/>
                </a:solidFill>
                <a:latin typeface="Arial" charset="0"/>
              </a:rPr>
              <a:t>MERCADO LABORAL</a:t>
            </a:r>
            <a:endParaRPr lang="en-US" altLang="es-CO" sz="3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244" name="5 Rectángulo"/>
          <p:cNvSpPr>
            <a:spLocks noChangeArrowheads="1"/>
          </p:cNvSpPr>
          <p:nvPr/>
        </p:nvSpPr>
        <p:spPr bwMode="auto">
          <a:xfrm>
            <a:off x="468314" y="2156223"/>
            <a:ext cx="82073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s-CO" sz="3000" b="1" dirty="0">
                <a:solidFill>
                  <a:srgbClr val="FFFFFF"/>
                </a:solidFill>
                <a:latin typeface="Arial" charset="0"/>
              </a:rPr>
              <a:t>VILLAVICENCIO</a:t>
            </a:r>
            <a:endParaRPr lang="es-MX" altLang="es-CO" sz="3000" b="1" dirty="0">
              <a:solidFill>
                <a:srgbClr val="FFFFFF"/>
              </a:solidFill>
            </a:endParaRPr>
          </a:p>
        </p:txBody>
      </p:sp>
      <p:sp>
        <p:nvSpPr>
          <p:cNvPr id="10245" name="object 9"/>
          <p:cNvSpPr txBox="1">
            <a:spLocks noChangeArrowheads="1"/>
          </p:cNvSpPr>
          <p:nvPr/>
        </p:nvSpPr>
        <p:spPr bwMode="auto">
          <a:xfrm>
            <a:off x="5940426" y="3363838"/>
            <a:ext cx="2595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pc="70" dirty="0" smtClean="0">
                <a:solidFill>
                  <a:schemeClr val="bg1"/>
                </a:solidFill>
                <a:latin typeface="+mn-lt"/>
                <a:cs typeface="Arial"/>
              </a:rPr>
              <a:t>Agosto, </a:t>
            </a:r>
            <a:r>
              <a:rPr lang="es-CO" altLang="es-CO" spc="70" dirty="0">
                <a:solidFill>
                  <a:schemeClr val="bg1"/>
                </a:solidFill>
                <a:latin typeface="+mn-lt"/>
                <a:cs typeface="Arial"/>
              </a:rPr>
              <a:t>2018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684214" y="2085975"/>
            <a:ext cx="79200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323851" y="3363838"/>
            <a:ext cx="308451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215">
              <a:spcBef>
                <a:spcPts val="2940"/>
              </a:spcBef>
              <a:defRPr/>
            </a:pPr>
            <a:r>
              <a:rPr lang="es-MX" spc="70" dirty="0">
                <a:solidFill>
                  <a:schemeClr val="bg1"/>
                </a:solidFill>
                <a:cs typeface="Arial"/>
              </a:rPr>
              <a:t>Bogotá D.C., Colombia</a:t>
            </a:r>
          </a:p>
        </p:txBody>
      </p:sp>
    </p:spTree>
    <p:extLst>
      <p:ext uri="{BB962C8B-B14F-4D97-AF65-F5344CB8AC3E}">
        <p14:creationId xmlns:p14="http://schemas.microsoft.com/office/powerpoint/2010/main" val="31487822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/>
          </p:cNvSpPr>
          <p:nvPr/>
        </p:nvSpPr>
        <p:spPr bwMode="auto">
          <a:xfrm>
            <a:off x="611188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1995686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0" name="6 Rectángulo"/>
          <p:cNvSpPr>
            <a:spLocks noChangeArrowheads="1"/>
          </p:cNvSpPr>
          <p:nvPr/>
        </p:nvSpPr>
        <p:spPr bwMode="auto">
          <a:xfrm>
            <a:off x="611188" y="1995686"/>
            <a:ext cx="8064500" cy="160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POSICIÓN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OCUPACIONAL</a:t>
            </a:r>
          </a:p>
          <a:p>
            <a:pPr algn="r" eaLnBrk="1" hangingPunct="1"/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  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ABRIL – JUNIO 2018 </a:t>
            </a:r>
          </a:p>
        </p:txBody>
      </p:sp>
    </p:spTree>
    <p:extLst>
      <p:ext uri="{BB962C8B-B14F-4D97-AF65-F5344CB8AC3E}">
        <p14:creationId xmlns:p14="http://schemas.microsoft.com/office/powerpoint/2010/main" val="211680061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5 CuadroTexto"/>
          <p:cNvSpPr txBox="1">
            <a:spLocks noChangeArrowheads="1"/>
          </p:cNvSpPr>
          <p:nvPr/>
        </p:nvSpPr>
        <p:spPr bwMode="auto">
          <a:xfrm>
            <a:off x="827281" y="329183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827088" y="3579862"/>
            <a:ext cx="7777162" cy="121571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b="1" dirty="0"/>
              <a:t>Nota ^: </a:t>
            </a:r>
            <a:r>
              <a:rPr lang="es-ES" altLang="es-CO" sz="1100" dirty="0"/>
              <a:t>Obrero, empleado particular incluye al jornalero o peón.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r>
              <a:rPr lang="es-ES" altLang="es-CO" sz="1100" b="1" dirty="0"/>
              <a:t>Nota * : </a:t>
            </a:r>
            <a:r>
              <a:rPr lang="es-ES" altLang="es-CO" sz="1100" dirty="0"/>
              <a:t>Trabajador sin remuneración incluye a trabajadores familiares sin remuneración y a los trabajadores sin remuneración en empresas de otros hogares.</a:t>
            </a:r>
          </a:p>
          <a:p>
            <a:pPr eaLnBrk="1" hangingPunct="1">
              <a:spcBef>
                <a:spcPct val="50000"/>
              </a:spcBef>
            </a:pPr>
            <a:r>
              <a:rPr lang="es-ES" altLang="es-CO" sz="1100" dirty="0"/>
              <a:t>(p.p.) : puntos porcentuales</a:t>
            </a:r>
          </a:p>
          <a:p>
            <a:pPr eaLnBrk="1" hangingPunct="1">
              <a:spcBef>
                <a:spcPct val="50000"/>
              </a:spcBef>
              <a:buFont typeface="Arial" charset="0"/>
              <a:buNone/>
            </a:pP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185975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91854"/>
            <a:ext cx="7334250" cy="167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-46038" y="54372"/>
            <a:ext cx="63373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Distribución porcentual , variación y contribución a la variación de la población ocupada, según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posición ocupacional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351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/>
          </p:cNvSpPr>
          <p:nvPr/>
        </p:nvSpPr>
        <p:spPr bwMode="auto">
          <a:xfrm>
            <a:off x="611188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1995686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6 Rectángulo"/>
          <p:cNvSpPr>
            <a:spLocks noChangeArrowheads="1"/>
          </p:cNvSpPr>
          <p:nvPr/>
        </p:nvSpPr>
        <p:spPr bwMode="auto">
          <a:xfrm>
            <a:off x="611188" y="1995686"/>
            <a:ext cx="8064500" cy="160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INACTIVA</a:t>
            </a:r>
          </a:p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SEGÚN TIPO DE INACTIVIDAD</a:t>
            </a:r>
          </a:p>
          <a:p>
            <a:pPr algn="r" eaLnBrk="1" hangingPunct="1"/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 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ABRIL – JUNIO 2018 </a:t>
            </a:r>
          </a:p>
        </p:txBody>
      </p:sp>
    </p:spTree>
    <p:extLst>
      <p:ext uri="{BB962C8B-B14F-4D97-AF65-F5344CB8AC3E}">
        <p14:creationId xmlns:p14="http://schemas.microsoft.com/office/powerpoint/2010/main" val="27259853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s-E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4809" y="123478"/>
            <a:ext cx="68754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Distribución porcentual y variación de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la población </a:t>
            </a:r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inactiva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,</a:t>
            </a:r>
          </a:p>
          <a:p>
            <a:pPr eaLnBrk="1" hangingPunct="1"/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según </a:t>
            </a:r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tipo de actividad </a:t>
            </a:r>
            <a:endParaRPr lang="es-ES" altLang="es-CO" sz="1600" b="1" dirty="0" smtClean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pPr eaLnBrk="1" hangingPunct="1"/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63425" y="4270325"/>
            <a:ext cx="85010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>
              <a:buFont typeface="Arial" charset="0"/>
              <a:buNone/>
            </a:pPr>
            <a:r>
              <a:rPr lang="es-ES" altLang="es-CO" sz="1100" b="1" dirty="0"/>
              <a:t>Nota: </a:t>
            </a:r>
            <a:r>
              <a:rPr lang="es-ES" altLang="es-CO" sz="1100" dirty="0"/>
              <a:t>La categoría “otros” incluye: incapacitado permanente para trabajar, rentista, pensionado, jubilado, personas que no les llama la atención o creen que no vale la pena trabajar. </a:t>
            </a:r>
          </a:p>
        </p:txBody>
      </p:sp>
      <p:sp>
        <p:nvSpPr>
          <p:cNvPr id="22533" name="5 CuadroTexto"/>
          <p:cNvSpPr txBox="1">
            <a:spLocks noChangeArrowheads="1"/>
          </p:cNvSpPr>
          <p:nvPr/>
        </p:nvSpPr>
        <p:spPr bwMode="auto">
          <a:xfrm>
            <a:off x="468506" y="4083918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5835595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62050" y="1390651"/>
            <a:ext cx="6496050" cy="259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76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5 CuadroTexto"/>
          <p:cNvSpPr txBox="1">
            <a:spLocks noChangeArrowheads="1"/>
          </p:cNvSpPr>
          <p:nvPr/>
        </p:nvSpPr>
        <p:spPr bwMode="auto">
          <a:xfrm>
            <a:off x="539943" y="4677966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1611936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251" y="1329928"/>
            <a:ext cx="5832475" cy="321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1 Rectángulo"/>
          <p:cNvSpPr>
            <a:spLocks noChangeArrowheads="1"/>
          </p:cNvSpPr>
          <p:nvPr/>
        </p:nvSpPr>
        <p:spPr bwMode="auto">
          <a:xfrm>
            <a:off x="1" y="-92546"/>
            <a:ext cx="57959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Proporción del empleo informal en la población ocupada</a:t>
            </a:r>
          </a:p>
          <a:p>
            <a:pPr eaLnBrk="1" hangingPunct="1">
              <a:defRPr/>
            </a:pPr>
            <a:r>
              <a:rPr lang="es-CO" altLang="es-CO" sz="1600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Total 13 ciudades y áreas  metropolitanas y Villavicencio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Abril - junio </a:t>
            </a:r>
            <a:endParaRPr lang="es-ES" altLang="es-CO" sz="16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2017 - 2018</a:t>
            </a:r>
            <a:endParaRPr lang="es-ES" altLang="es-CO" sz="1600" b="1" dirty="0">
              <a:solidFill>
                <a:schemeClr val="bg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4 CuadroTexto"/>
          <p:cNvSpPr txBox="1">
            <a:spLocks noChangeArrowheads="1"/>
          </p:cNvSpPr>
          <p:nvPr/>
        </p:nvSpPr>
        <p:spPr bwMode="auto">
          <a:xfrm>
            <a:off x="1476375" y="735806"/>
            <a:ext cx="714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s-CO" altLang="es-CO"/>
          </a:p>
        </p:txBody>
      </p:sp>
      <p:sp>
        <p:nvSpPr>
          <p:cNvPr id="24579" name="5 CuadroTexto"/>
          <p:cNvSpPr txBox="1">
            <a:spLocks noChangeArrowheads="1"/>
          </p:cNvSpPr>
          <p:nvPr/>
        </p:nvSpPr>
        <p:spPr bwMode="auto">
          <a:xfrm>
            <a:off x="1" y="51470"/>
            <a:ext cx="8353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Límites de confianza y error relativo de la población 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de la fuerza de trabajo e indicadores de mercado laboral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Villavicencio</a:t>
            </a:r>
            <a:endParaRPr lang="es-CO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pPr eaLnBrk="1" hangingPunct="1"/>
            <a:endParaRPr lang="es-CO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54592901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275160"/>
            <a:ext cx="7310437" cy="167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333181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9950" y="3057525"/>
            <a:ext cx="760571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9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CuadroTexto"/>
          <p:cNvSpPr txBox="1">
            <a:spLocks noChangeArrowheads="1"/>
          </p:cNvSpPr>
          <p:nvPr/>
        </p:nvSpPr>
        <p:spPr bwMode="auto">
          <a:xfrm>
            <a:off x="0" y="-48816"/>
            <a:ext cx="784860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Meta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Anual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2008 -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2017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pPr eaLnBrk="1" hangingPunct="1"/>
            <a:endParaRPr lang="es-CO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25603" name="4 CuadroTexto"/>
          <p:cNvSpPr txBox="1">
            <a:spLocks noChangeArrowheads="1"/>
          </p:cNvSpPr>
          <p:nvPr/>
        </p:nvSpPr>
        <p:spPr bwMode="auto">
          <a:xfrm>
            <a:off x="1042388" y="4271962"/>
            <a:ext cx="14045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9751685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088" y="1117997"/>
            <a:ext cx="7721600" cy="325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20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969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/>
          </p:cNvSpPr>
          <p:nvPr/>
        </p:nvSpPr>
        <p:spPr bwMode="auto">
          <a:xfrm>
            <a:off x="979489" y="1885950"/>
            <a:ext cx="776922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/>
          <a:p>
            <a:pPr algn="r" eaLnBrk="1" hangingPunct="1">
              <a:defRPr/>
            </a:pPr>
            <a:r>
              <a:rPr lang="es-ES" altLang="es-CO" sz="3000" b="1" dirty="0">
                <a:solidFill>
                  <a:schemeClr val="bg1"/>
                </a:solidFill>
                <a:latin typeface="+mn-lt"/>
                <a:sym typeface="Calibri" pitchFamily="34" charset="0"/>
              </a:rPr>
              <a:t>INDICADORES DEL MERCADO LABORAL</a:t>
            </a:r>
          </a:p>
        </p:txBody>
      </p:sp>
      <p:sp>
        <p:nvSpPr>
          <p:cNvPr id="11267" name="Rectangle 3"/>
          <p:cNvSpPr>
            <a:spLocks/>
          </p:cNvSpPr>
          <p:nvPr/>
        </p:nvSpPr>
        <p:spPr bwMode="auto">
          <a:xfrm>
            <a:off x="1979614" y="2409825"/>
            <a:ext cx="66960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ES" altLang="es-CO" sz="2000" b="1">
                <a:solidFill>
                  <a:srgbClr val="FFFFFF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23 CIUDADES Y ÁREAS METROPOLITANAS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3419476" y="2355726"/>
            <a:ext cx="5256213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endParaRPr lang="es-ES" altLang="es-CO" sz="3500" b="1" dirty="0">
              <a:solidFill>
                <a:srgbClr val="A7A7A7"/>
              </a:solidFill>
              <a:latin typeface="Arial Narrow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  <a:sym typeface="Calibri" pitchFamily="34" charset="0"/>
              </a:rPr>
              <a:t>TRIMESTRE  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  <a:sym typeface="Calibri" pitchFamily="34" charset="0"/>
            </a:endParaRPr>
          </a:p>
          <a:p>
            <a:pPr algn="r" eaLnBrk="1" hangingPunct="1"/>
            <a:r>
              <a:rPr lang="es-ES" altLang="es-CO" sz="20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ABRIL – JUNIO 2018 </a:t>
            </a:r>
            <a:endParaRPr lang="es-ES" altLang="es-CO" sz="2000" b="1" dirty="0">
              <a:solidFill>
                <a:schemeClr val="bg1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755650" y="2356247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1468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1" y="86916"/>
            <a:ext cx="82089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Arial" charset="0"/>
                <a:cs typeface="Open Sans" pitchFamily="34" charset="0"/>
              </a:rPr>
              <a:t>Resumen indicadores</a:t>
            </a:r>
          </a:p>
          <a:p>
            <a:pPr eaLnBrk="1" hangingPunct="1"/>
            <a:r>
              <a:rPr lang="es-ES" altLang="es-CO" sz="2000" b="1">
                <a:solidFill>
                  <a:schemeClr val="bg1"/>
                </a:solidFill>
                <a:latin typeface="Arial" charset="0"/>
                <a:cs typeface="Open Sans" pitchFamily="34" charset="0"/>
              </a:rPr>
              <a:t>Villavicencio – Total Nacional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283828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15704"/>
            <a:ext cx="7885112" cy="199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08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335088" y="2000250"/>
            <a:ext cx="3921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6988" y="125219"/>
            <a:ext cx="6489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Indicadores de mercado laboral por ciudad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 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13316" name="8 CuadroTexto"/>
          <p:cNvSpPr txBox="1">
            <a:spLocks noChangeArrowheads="1"/>
          </p:cNvSpPr>
          <p:nvPr/>
        </p:nvSpPr>
        <p:spPr bwMode="auto">
          <a:xfrm>
            <a:off x="1044228" y="4371950"/>
            <a:ext cx="56880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900" dirty="0">
                <a:latin typeface="Arial" charset="0"/>
              </a:rPr>
              <a:t>(+) (-): Aumento o disminución de la TD de cada ciudad frente al mismo trimestre  del año anterior</a:t>
            </a:r>
            <a:r>
              <a:rPr lang="es-CO" altLang="es-CO" sz="1000" dirty="0"/>
              <a:t>.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979145" y="3075806"/>
            <a:ext cx="7489825" cy="138113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O">
              <a:solidFill>
                <a:srgbClr val="B6014C"/>
              </a:solidFill>
            </a:endParaRPr>
          </a:p>
        </p:txBody>
      </p:sp>
      <p:sp>
        <p:nvSpPr>
          <p:cNvPr id="13318" name="5 CuadroTexto"/>
          <p:cNvSpPr txBox="1">
            <a:spLocks noChangeArrowheads="1"/>
          </p:cNvSpPr>
          <p:nvPr/>
        </p:nvSpPr>
        <p:spPr bwMode="auto">
          <a:xfrm>
            <a:off x="1043608" y="4731990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799866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31652" y="933425"/>
            <a:ext cx="7416800" cy="3438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20" name="6 CuadroTexto"/>
          <p:cNvSpPr txBox="1">
            <a:spLocks noChangeArrowheads="1"/>
          </p:cNvSpPr>
          <p:nvPr/>
        </p:nvSpPr>
        <p:spPr bwMode="auto">
          <a:xfrm>
            <a:off x="1014735" y="4515966"/>
            <a:ext cx="78057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871538" indent="-414338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409700" indent="-4953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924050" indent="-5524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381250" indent="-5524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838450" indent="-552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295650" indent="-552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752850" indent="-552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4210050" indent="-552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es-ES" altLang="es-CO" sz="900" dirty="0">
                <a:latin typeface="Arial" charset="0"/>
                <a:sym typeface="Calibri" pitchFamily="34" charset="0"/>
              </a:rPr>
              <a:t> *</a:t>
            </a:r>
            <a:r>
              <a:rPr lang="es-CO" altLang="es-CO" sz="900" dirty="0">
                <a:latin typeface="Arial" charset="0"/>
                <a:sym typeface="Calibri" pitchFamily="34" charset="0"/>
              </a:rPr>
              <a:t>El total de las 23 ciudades no incluye San Andrés por tener una distribución de la muestra </a:t>
            </a:r>
            <a:r>
              <a:rPr lang="es-CO" altLang="es-CO" sz="900" dirty="0" smtClean="0">
                <a:latin typeface="Arial" charset="0"/>
                <a:sym typeface="Calibri" pitchFamily="34" charset="0"/>
              </a:rPr>
              <a:t>diferente. </a:t>
            </a:r>
            <a:r>
              <a:rPr lang="es-ES" sz="900" dirty="0">
                <a:latin typeface="Arial" charset="0"/>
              </a:rPr>
              <a:t>Los resultados para San Andrés corresponden al periodo enero - junio 2018.</a:t>
            </a:r>
            <a:endParaRPr lang="es-CO" sz="900" dirty="0">
              <a:latin typeface="Arial" charset="0"/>
            </a:endParaRPr>
          </a:p>
          <a:p>
            <a:pPr algn="just">
              <a:spcBef>
                <a:spcPct val="0"/>
              </a:spcBef>
            </a:pPr>
            <a:r>
              <a:rPr lang="es-CO" altLang="es-CO" sz="900" dirty="0" smtClean="0">
                <a:latin typeface="Arial" charset="0"/>
                <a:sym typeface="Calibri" pitchFamily="34" charset="0"/>
              </a:rPr>
              <a:t> </a:t>
            </a:r>
            <a:endParaRPr lang="es-CO" sz="9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3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53340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41451" y="2000250"/>
            <a:ext cx="392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-9525" y="1"/>
            <a:ext cx="64087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global de participación, ocupación y desempleo</a:t>
            </a: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Villavicencio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Abril – junio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(2009 </a:t>
            </a:r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– </a:t>
            </a:r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2018)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14341" name="5 CuadroTexto"/>
          <p:cNvSpPr txBox="1">
            <a:spLocks noChangeArrowheads="1"/>
          </p:cNvSpPr>
          <p:nvPr/>
        </p:nvSpPr>
        <p:spPr bwMode="auto">
          <a:xfrm>
            <a:off x="752668" y="4697016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6886749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63564" y="1113235"/>
            <a:ext cx="801687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64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1" y="0"/>
            <a:ext cx="714216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Tasa de desempleo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Villavicencio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Trimestres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móviles 2014 </a:t>
            </a: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- </a:t>
            </a:r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2018 </a:t>
            </a: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sp>
        <p:nvSpPr>
          <p:cNvPr id="15363" name="5 CuadroTexto"/>
          <p:cNvSpPr txBox="1">
            <a:spLocks noChangeArrowheads="1"/>
          </p:cNvSpPr>
          <p:nvPr/>
        </p:nvSpPr>
        <p:spPr bwMode="auto">
          <a:xfrm>
            <a:off x="1116206" y="4663679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7980251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3013" y="1275160"/>
            <a:ext cx="6889750" cy="324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24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 txBox="1">
            <a:spLocks noChangeArrowheads="1"/>
          </p:cNvSpPr>
          <p:nvPr/>
        </p:nvSpPr>
        <p:spPr bwMode="auto">
          <a:xfrm>
            <a:off x="0" y="0"/>
            <a:ext cx="640873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Población ocupada, desocupada e inactiva </a:t>
            </a:r>
          </a:p>
          <a:p>
            <a:pPr eaLnBrk="1" hangingPunct="1"/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Villavicencio</a:t>
            </a:r>
          </a:p>
          <a:p>
            <a:r>
              <a:rPr lang="es-ES" altLang="es-CO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</a:t>
            </a: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/>
            </a:r>
            <a:b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</a:br>
            <a: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/>
            </a:r>
            <a:br>
              <a:rPr lang="es-ES" altLang="es-CO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</a:br>
            <a:endParaRPr lang="es-ES" altLang="es-CO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1746093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53778"/>
            <a:ext cx="8882062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4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/>
          </p:cNvSpPr>
          <p:nvPr/>
        </p:nvSpPr>
        <p:spPr bwMode="auto">
          <a:xfrm>
            <a:off x="611188" y="1563638"/>
            <a:ext cx="820896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CO" altLang="es-CO" sz="2800" b="1" dirty="0">
                <a:solidFill>
                  <a:srgbClr val="FFFFFF"/>
                </a:solidFill>
                <a:latin typeface="Arial" charset="0"/>
              </a:rPr>
              <a:t>COMPORTAMIENTO DEL MERCADO LABORAL</a:t>
            </a:r>
            <a:endParaRPr lang="es-ES" altLang="es-CO" sz="2800" b="1" dirty="0">
              <a:solidFill>
                <a:srgbClr val="FFFFFF"/>
              </a:solidFill>
              <a:latin typeface="Arial" charset="0"/>
              <a:sym typeface="Calibri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755650" y="1995686"/>
            <a:ext cx="7848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6 Rectángulo"/>
          <p:cNvSpPr>
            <a:spLocks noChangeArrowheads="1"/>
          </p:cNvSpPr>
          <p:nvPr/>
        </p:nvSpPr>
        <p:spPr bwMode="auto">
          <a:xfrm>
            <a:off x="611188" y="1995686"/>
            <a:ext cx="8064500" cy="160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4291" tIns="32146" rIns="64291" bIns="32146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POBLACIÓN OCUPADA SEGÚN </a:t>
            </a:r>
          </a:p>
          <a:p>
            <a:pPr algn="r" eaLnBrk="1" hangingPunct="1"/>
            <a:r>
              <a:rPr lang="es-CO" altLang="es-CO" sz="2000" b="1" dirty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RAMA DE </a:t>
            </a:r>
            <a:r>
              <a:rPr lang="es-CO" altLang="es-CO" sz="2000" b="1" dirty="0" smtClean="0">
                <a:solidFill>
                  <a:srgbClr val="FFFFFF"/>
                </a:solidFill>
                <a:latin typeface="Verdana" pitchFamily="34" charset="0"/>
                <a:sym typeface="Calibri" pitchFamily="34" charset="0"/>
              </a:rPr>
              <a:t>ACTIVIDAD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 eaLnBrk="1" hangingPunct="1"/>
            <a:r>
              <a:rPr lang="es-CO" altLang="es-CO" sz="2000" b="1" dirty="0" smtClean="0">
                <a:solidFill>
                  <a:srgbClr val="FFFFFF"/>
                </a:solidFill>
                <a:latin typeface="Open Sans" pitchFamily="34" charset="0"/>
                <a:cs typeface="Open Sans" pitchFamily="34" charset="0"/>
              </a:rPr>
              <a:t>TRIMESTRE  </a:t>
            </a:r>
            <a:endParaRPr lang="es-CO" altLang="es-CO" sz="2000" b="1" dirty="0">
              <a:solidFill>
                <a:srgbClr val="FFFFFF"/>
              </a:solidFill>
              <a:latin typeface="Open Sans" pitchFamily="34" charset="0"/>
              <a:cs typeface="Open Sans" pitchFamily="34" charset="0"/>
            </a:endParaRPr>
          </a:p>
          <a:p>
            <a:pPr algn="r"/>
            <a:r>
              <a:rPr lang="es-ES" altLang="es-CO" sz="2000" b="1" dirty="0">
                <a:solidFill>
                  <a:schemeClr val="bg1"/>
                </a:solidFill>
                <a:latin typeface="Open Sans" pitchFamily="34" charset="0"/>
                <a:cs typeface="Open Sans" pitchFamily="34" charset="0"/>
              </a:rPr>
              <a:t>ABRIL – JUNIO 2018 </a:t>
            </a:r>
          </a:p>
        </p:txBody>
      </p:sp>
    </p:spTree>
    <p:extLst>
      <p:ext uri="{BB962C8B-B14F-4D97-AF65-F5344CB8AC3E}">
        <p14:creationId xmlns:p14="http://schemas.microsoft.com/office/powerpoint/2010/main" val="74674841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5 CuadroTexto"/>
          <p:cNvSpPr txBox="1">
            <a:spLocks noChangeArrowheads="1"/>
          </p:cNvSpPr>
          <p:nvPr/>
        </p:nvSpPr>
        <p:spPr bwMode="auto">
          <a:xfrm>
            <a:off x="395481" y="3598069"/>
            <a:ext cx="140455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/>
            <a:r>
              <a:rPr lang="es-CO" altLang="es-CO" sz="1100" b="1" dirty="0"/>
              <a:t>Fuente: </a:t>
            </a:r>
            <a:r>
              <a:rPr lang="es-CO" altLang="es-CO" sz="1100" dirty="0" smtClean="0"/>
              <a:t>DANE, GEIH </a:t>
            </a:r>
            <a:endParaRPr lang="es-ES" altLang="es-CO" sz="1100" dirty="0"/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388938" y="3794522"/>
            <a:ext cx="87312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ES" altLang="es-CO" sz="1100" dirty="0">
                <a:latin typeface="Arial Narrow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altLang="es-CO" sz="1100" b="1" dirty="0">
                <a:latin typeface="Arial Narrow" pitchFamily="34" charset="0"/>
              </a:rPr>
              <a:t>Nota: </a:t>
            </a:r>
            <a:r>
              <a:rPr lang="es-CO" altLang="es-CO" sz="1100" dirty="0">
                <a:latin typeface="Arial Narrow" pitchFamily="34" charset="0"/>
              </a:rPr>
              <a:t>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Arial Narrow" pitchFamily="34" charset="0"/>
              </a:rPr>
              <a:t>  </a:t>
            </a:r>
          </a:p>
          <a:p>
            <a:r>
              <a:rPr lang="es-ES" altLang="es-CO" sz="1100" dirty="0">
                <a:latin typeface="Arial Narrow" pitchFamily="34" charset="0"/>
              </a:rPr>
              <a:t>(p.p.) : puntos porcentuales</a:t>
            </a:r>
          </a:p>
          <a:p>
            <a:endParaRPr lang="es-ES" altLang="es-CO" sz="1100" dirty="0">
              <a:latin typeface="Arial Narrow" pitchFamily="34" charset="0"/>
            </a:endParaRPr>
          </a:p>
          <a:p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-46038" y="54372"/>
            <a:ext cx="63373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Distribución porcentual , variación y contribución a la variación de la población ocupada, según ramas de actividad </a:t>
            </a:r>
          </a:p>
          <a:p>
            <a:r>
              <a:rPr lang="es-ES" altLang="es-CO" sz="1600" b="1" dirty="0" smtClean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Abril - junio 2018</a:t>
            </a:r>
            <a:endParaRPr lang="es-ES" altLang="es-CO" sz="1600" b="1" dirty="0">
              <a:solidFill>
                <a:schemeClr val="bg1"/>
              </a:solidFill>
              <a:latin typeface="Arial" charset="0"/>
              <a:cs typeface="Open Sans" pitchFamily="34" charset="0"/>
            </a:endParaRPr>
          </a:p>
          <a:p>
            <a:pPr eaLnBrk="1" hangingPunct="1"/>
            <a:r>
              <a:rPr lang="es-ES" altLang="es-CO" sz="1600" b="1" dirty="0">
                <a:solidFill>
                  <a:schemeClr val="bg1"/>
                </a:solidFill>
                <a:latin typeface="Arial" charset="0"/>
                <a:cs typeface="Open Sans" pitchFamily="34" charset="0"/>
              </a:rPr>
              <a:t> 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5465411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1800" y="1815704"/>
            <a:ext cx="8191500" cy="165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75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454</Words>
  <Application>Microsoft Office PowerPoint</Application>
  <PresentationFormat>Presentación en pantalla (16:9)</PresentationFormat>
  <Paragraphs>80</Paragraphs>
  <Slides>17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Brandon Steve Rojas Guerra</dc:creator>
  <cp:lastModifiedBy>Diego Alejandro Martinez Jimenez</cp:lastModifiedBy>
  <cp:revision>59</cp:revision>
  <cp:lastPrinted>2018-01-23T21:25:40Z</cp:lastPrinted>
  <dcterms:created xsi:type="dcterms:W3CDTF">2017-04-24T19:14:11Z</dcterms:created>
  <dcterms:modified xsi:type="dcterms:W3CDTF">2018-08-10T20:29:37Z</dcterms:modified>
</cp:coreProperties>
</file>