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89" r:id="rId2"/>
    <p:sldId id="290" r:id="rId3"/>
    <p:sldId id="291" r:id="rId4"/>
    <p:sldId id="292" r:id="rId5"/>
    <p:sldId id="293" r:id="rId6"/>
    <p:sldId id="294" r:id="rId7"/>
    <p:sldId id="295" r:id="rId8"/>
    <p:sldId id="296" r:id="rId9"/>
    <p:sldId id="297" r:id="rId10"/>
    <p:sldId id="298" r:id="rId11"/>
    <p:sldId id="299" r:id="rId12"/>
    <p:sldId id="300" r:id="rId13"/>
    <p:sldId id="301" r:id="rId14"/>
    <p:sldId id="302" r:id="rId15"/>
    <p:sldId id="303" r:id="rId16"/>
    <p:sldId id="304" r:id="rId17"/>
    <p:sldId id="305" r:id="rId18"/>
  </p:sldIdLst>
  <p:sldSz cx="9144000" cy="5143500" type="screen16x9"/>
  <p:notesSz cx="9144000" cy="6858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0240"/>
    <a:srgbClr val="910255"/>
    <a:srgbClr val="850240"/>
    <a:srgbClr val="B6004B"/>
    <a:srgbClr val="B600D9"/>
    <a:srgbClr val="9B0237"/>
    <a:srgbClr val="F60057"/>
    <a:srgbClr val="C0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3981" autoAdjust="0"/>
    <p:restoredTop sz="94674"/>
  </p:normalViewPr>
  <p:slideViewPr>
    <p:cSldViewPr>
      <p:cViewPr varScale="1">
        <p:scale>
          <a:sx n="99" d="100"/>
          <a:sy n="99" d="100"/>
        </p:scale>
        <p:origin x="-1044" y="-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0D2D7-E5B3-D543-BBC7-25D3A455106D}" type="datetimeFigureOut">
              <a:rPr lang="es-ES" smtClean="0"/>
              <a:t>03/08/2018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384F33-4BA7-204E-9538-DE2E2162FE4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67179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EC473B-C19A-40C0-959E-ADD8C0581BBD}" type="datetimeFigureOut">
              <a:rPr lang="es-CO" smtClean="0"/>
              <a:t>03/08/2018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811D95-B22E-4CE8-8711-9AB6E7B303E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30955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  <p:sp>
        <p:nvSpPr>
          <p:cNvPr id="5120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9B57E305-925F-4381-A23B-AA87D92E5DD5}" type="slidenum">
              <a:rPr lang="es-ES" altLang="es-CO" smtClean="0">
                <a:solidFill>
                  <a:prstClr val="black"/>
                </a:solidFill>
              </a:rPr>
              <a:pPr/>
              <a:t>1</a:t>
            </a:fld>
            <a:endParaRPr lang="es-ES" altLang="es-CO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05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7588" y="514350"/>
            <a:ext cx="4568825" cy="257016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20741577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7588" y="514350"/>
            <a:ext cx="4568825" cy="2570163"/>
          </a:xfrm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22348362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7588" y="514350"/>
            <a:ext cx="4568825" cy="2570163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37393418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857714A-9332-4D92-B81B-697463B5B9E6}" type="slidenum">
              <a:rPr lang="es-ES" altLang="es-CO" smtClean="0"/>
              <a:pPr eaLnBrk="1" hangingPunct="1">
                <a:spcBef>
                  <a:spcPct val="0"/>
                </a:spcBef>
              </a:pPr>
              <a:t>9</a:t>
            </a:fld>
            <a:endParaRPr lang="es-ES" altLang="es-CO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9175" y="514350"/>
            <a:ext cx="4570413" cy="2570163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36105929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D76FBF1-ABDC-4551-9435-6C9D7C744DC0}" type="slidenum">
              <a:rPr lang="es-ES" altLang="es-CO" smtClean="0"/>
              <a:pPr eaLnBrk="1" hangingPunct="1">
                <a:spcBef>
                  <a:spcPct val="0"/>
                </a:spcBef>
              </a:pPr>
              <a:t>11</a:t>
            </a:fld>
            <a:endParaRPr lang="es-ES" altLang="es-CO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9175" y="514350"/>
            <a:ext cx="4570413" cy="2570163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7086632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5179484" y="6513910"/>
            <a:ext cx="39624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BAA719-134B-4E3F-B5A8-374577D60DB5}" type="slidenum">
              <a:rPr lang="es-ES" altLang="es-CO"/>
              <a:pPr algn="r" eaLnBrk="1" hangingPunct="1">
                <a:spcBef>
                  <a:spcPct val="0"/>
                </a:spcBef>
              </a:pPr>
              <a:t>13</a:t>
            </a:fld>
            <a:endParaRPr lang="es-ES" altLang="es-CO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9175" y="514350"/>
            <a:ext cx="4570413" cy="257016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35379017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5179484" y="6513910"/>
            <a:ext cx="39624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84E2C32-F784-4D2E-8B5C-CABD85C8BA6E}" type="slidenum">
              <a:rPr lang="es-ES" altLang="es-CO"/>
              <a:pPr algn="r" eaLnBrk="1" hangingPunct="1">
                <a:spcBef>
                  <a:spcPct val="0"/>
                </a:spcBef>
              </a:pPr>
              <a:t>14</a:t>
            </a:fld>
            <a:endParaRPr lang="es-ES" altLang="es-CO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9175" y="514350"/>
            <a:ext cx="4570413" cy="257016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6595518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7588" y="514350"/>
            <a:ext cx="4568825" cy="2570163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4080392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/>
          <p:cNvSpPr/>
          <p:nvPr userDrawn="1"/>
        </p:nvSpPr>
        <p:spPr>
          <a:xfrm>
            <a:off x="0" y="0"/>
            <a:ext cx="9144000" cy="3939902"/>
          </a:xfrm>
          <a:prstGeom prst="rect">
            <a:avLst/>
          </a:prstGeom>
          <a:solidFill>
            <a:srgbClr val="8C02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8" name="12 Imagen"/>
          <p:cNvPicPr>
            <a:picLocks noChangeAspect="1"/>
          </p:cNvPicPr>
          <p:nvPr userDrawn="1"/>
        </p:nvPicPr>
        <p:blipFill rotWithShape="1">
          <a:blip r:embed="rId2" cstate="print">
            <a:alphaModFix amt="4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r="1177" b="2609"/>
          <a:stretch/>
        </p:blipFill>
        <p:spPr>
          <a:xfrm>
            <a:off x="0" y="1"/>
            <a:ext cx="9144000" cy="3949700"/>
          </a:xfrm>
          <a:prstGeom prst="rect">
            <a:avLst/>
          </a:prstGeom>
        </p:spPr>
      </p:pic>
      <p:pic>
        <p:nvPicPr>
          <p:cNvPr id="20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843558"/>
            <a:ext cx="9144000" cy="2144403"/>
          </a:xfrm>
          <a:prstGeom prst="rect">
            <a:avLst/>
          </a:prstGeom>
        </p:spPr>
      </p:pic>
      <p:pic>
        <p:nvPicPr>
          <p:cNvPr id="21" name="13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6878"/>
            <a:ext cx="9144000" cy="141790"/>
          </a:xfrm>
          <a:prstGeom prst="rect">
            <a:avLst/>
          </a:prstGeom>
        </p:spPr>
      </p:pic>
      <p:sp>
        <p:nvSpPr>
          <p:cNvPr id="3" name="CuadroTexto 2"/>
          <p:cNvSpPr txBox="1"/>
          <p:nvPr userDrawn="1"/>
        </p:nvSpPr>
        <p:spPr>
          <a:xfrm>
            <a:off x="10541000" y="9990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9" name="object 934"/>
          <p:cNvSpPr txBox="1"/>
          <p:nvPr userDrawn="1"/>
        </p:nvSpPr>
        <p:spPr>
          <a:xfrm>
            <a:off x="323528" y="4659982"/>
            <a:ext cx="2300848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2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n 9" descr="Logotipo-Coloraaa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371950"/>
            <a:ext cx="5580000" cy="46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479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9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0"/>
            <a:ext cx="9144000" cy="141790"/>
          </a:xfrm>
          <a:prstGeom prst="rect">
            <a:avLst/>
          </a:prstGeom>
        </p:spPr>
      </p:pic>
      <p:pic>
        <p:nvPicPr>
          <p:cNvPr id="49" name="12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1419622"/>
            <a:ext cx="9144000" cy="2144403"/>
          </a:xfrm>
          <a:prstGeom prst="rect">
            <a:avLst/>
          </a:prstGeom>
        </p:spPr>
      </p:pic>
      <p:pic>
        <p:nvPicPr>
          <p:cNvPr id="5" name="Imagen 4" descr="Logotipo-Coloraaa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053942"/>
            <a:ext cx="5580000" cy="46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831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0"/>
            <a:ext cx="9144000" cy="141790"/>
          </a:xfrm>
          <a:prstGeom prst="rect">
            <a:avLst/>
          </a:prstGeom>
        </p:spPr>
      </p:pic>
      <p:pic>
        <p:nvPicPr>
          <p:cNvPr id="6" name="8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31" b="56149"/>
          <a:stretch/>
        </p:blipFill>
        <p:spPr>
          <a:xfrm>
            <a:off x="0" y="2"/>
            <a:ext cx="9144000" cy="938212"/>
          </a:xfrm>
          <a:prstGeom prst="rect">
            <a:avLst/>
          </a:prstGeom>
        </p:spPr>
      </p:pic>
      <p:grpSp>
        <p:nvGrpSpPr>
          <p:cNvPr id="2" name="Agrupar 1"/>
          <p:cNvGrpSpPr/>
          <p:nvPr userDrawn="1"/>
        </p:nvGrpSpPr>
        <p:grpSpPr>
          <a:xfrm>
            <a:off x="6585423" y="1"/>
            <a:ext cx="2558577" cy="899999"/>
            <a:chOff x="6477423" y="0"/>
            <a:chExt cx="2666577" cy="967036"/>
          </a:xfrm>
        </p:grpSpPr>
        <p:pic>
          <p:nvPicPr>
            <p:cNvPr id="7" name="9 Imagen"/>
            <p:cNvPicPr>
              <a:picLocks noChangeAspect="1"/>
            </p:cNvPicPr>
            <p:nvPr userDrawn="1"/>
          </p:nvPicPr>
          <p:blipFill rotWithShape="1"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439" r="5369"/>
            <a:stretch/>
          </p:blipFill>
          <p:spPr>
            <a:xfrm>
              <a:off x="6477423" y="0"/>
              <a:ext cx="2666577" cy="967036"/>
            </a:xfrm>
            <a:prstGeom prst="rect">
              <a:avLst/>
            </a:prstGeom>
          </p:spPr>
        </p:pic>
        <p:pic>
          <p:nvPicPr>
            <p:cNvPr id="8" name="Imagen 7" descr="logo-dane.png"/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8" r="2648"/>
            <a:stretch/>
          </p:blipFill>
          <p:spPr>
            <a:xfrm>
              <a:off x="6851861" y="102940"/>
              <a:ext cx="1917700" cy="55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49808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48" b="60210"/>
          <a:stretch/>
        </p:blipFill>
        <p:spPr>
          <a:xfrm>
            <a:off x="0" y="1"/>
            <a:ext cx="9144000" cy="609599"/>
          </a:xfrm>
          <a:prstGeom prst="rect">
            <a:avLst/>
          </a:prstGeom>
        </p:spPr>
      </p:pic>
      <p:pic>
        <p:nvPicPr>
          <p:cNvPr id="14" name="13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949" b="40215"/>
          <a:stretch/>
        </p:blipFill>
        <p:spPr>
          <a:xfrm>
            <a:off x="0" y="4443959"/>
            <a:ext cx="9144000" cy="699542"/>
          </a:xfrm>
          <a:prstGeom prst="rect">
            <a:avLst/>
          </a:prstGeom>
        </p:spPr>
      </p:pic>
      <p:grpSp>
        <p:nvGrpSpPr>
          <p:cNvPr id="16" name="Agrupar 9"/>
          <p:cNvGrpSpPr>
            <a:grpSpLocks noChangeAspect="1"/>
          </p:cNvGrpSpPr>
          <p:nvPr userDrawn="1"/>
        </p:nvGrpSpPr>
        <p:grpSpPr>
          <a:xfrm>
            <a:off x="1547664" y="3723878"/>
            <a:ext cx="6004333" cy="360000"/>
            <a:chOff x="1117433" y="4155926"/>
            <a:chExt cx="6169252" cy="369888"/>
          </a:xfrm>
        </p:grpSpPr>
        <p:pic>
          <p:nvPicPr>
            <p:cNvPr id="17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1" t="19898" r="82423" b="37769"/>
            <a:stretch/>
          </p:blipFill>
          <p:spPr>
            <a:xfrm>
              <a:off x="1117433" y="4155926"/>
              <a:ext cx="593124" cy="369888"/>
            </a:xfrm>
            <a:prstGeom prst="rect">
              <a:avLst/>
            </a:prstGeom>
          </p:spPr>
        </p:pic>
        <p:pic>
          <p:nvPicPr>
            <p:cNvPr id="18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2" t="64603" r="81369" b="10703"/>
            <a:stretch/>
          </p:blipFill>
          <p:spPr>
            <a:xfrm>
              <a:off x="1559575" y="4295742"/>
              <a:ext cx="871892" cy="215768"/>
            </a:xfrm>
            <a:prstGeom prst="rect">
              <a:avLst/>
            </a:prstGeom>
          </p:spPr>
        </p:pic>
        <p:pic>
          <p:nvPicPr>
            <p:cNvPr id="24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974" t="19898" r="62830" b="37769"/>
            <a:stretch/>
          </p:blipFill>
          <p:spPr>
            <a:xfrm>
              <a:off x="2736406" y="4155926"/>
              <a:ext cx="593124" cy="369888"/>
            </a:xfrm>
            <a:prstGeom prst="rect">
              <a:avLst/>
            </a:prstGeom>
          </p:spPr>
        </p:pic>
        <p:pic>
          <p:nvPicPr>
            <p:cNvPr id="25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08" t="65198" r="61559" b="10703"/>
            <a:stretch/>
          </p:blipFill>
          <p:spPr>
            <a:xfrm>
              <a:off x="3178547" y="4300943"/>
              <a:ext cx="907557" cy="210566"/>
            </a:xfrm>
            <a:prstGeom prst="rect">
              <a:avLst/>
            </a:prstGeom>
          </p:spPr>
        </p:pic>
        <p:pic>
          <p:nvPicPr>
            <p:cNvPr id="26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903" t="19898" r="42901" b="37769"/>
            <a:stretch/>
          </p:blipFill>
          <p:spPr>
            <a:xfrm>
              <a:off x="4416152" y="4155926"/>
              <a:ext cx="593124" cy="369888"/>
            </a:xfrm>
            <a:prstGeom prst="rect">
              <a:avLst/>
            </a:prstGeom>
          </p:spPr>
        </p:pic>
        <p:pic>
          <p:nvPicPr>
            <p:cNvPr id="27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474" t="64603" r="41067" b="10703"/>
            <a:stretch/>
          </p:blipFill>
          <p:spPr>
            <a:xfrm>
              <a:off x="4860032" y="4295742"/>
              <a:ext cx="871892" cy="215768"/>
            </a:xfrm>
            <a:prstGeom prst="rect">
              <a:avLst/>
            </a:prstGeom>
          </p:spPr>
        </p:pic>
        <p:pic>
          <p:nvPicPr>
            <p:cNvPr id="28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981" t="19898" r="22823" b="37769"/>
            <a:stretch/>
          </p:blipFill>
          <p:spPr>
            <a:xfrm>
              <a:off x="5970913" y="4155926"/>
              <a:ext cx="593124" cy="369888"/>
            </a:xfrm>
            <a:prstGeom prst="rect">
              <a:avLst/>
            </a:prstGeom>
          </p:spPr>
        </p:pic>
        <p:pic>
          <p:nvPicPr>
            <p:cNvPr id="29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369" t="64603" r="21172" b="10703"/>
            <a:stretch/>
          </p:blipFill>
          <p:spPr>
            <a:xfrm>
              <a:off x="6414793" y="4295742"/>
              <a:ext cx="871892" cy="215768"/>
            </a:xfrm>
            <a:prstGeom prst="rect">
              <a:avLst/>
            </a:prstGeom>
          </p:spPr>
        </p:pic>
      </p:grpSp>
      <p:pic>
        <p:nvPicPr>
          <p:cNvPr id="30" name="Imagen 29" descr="Logotipo-Colorasdasf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203598"/>
            <a:ext cx="5778419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592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7791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9"/>
          <p:cNvSpPr txBox="1"/>
          <p:nvPr/>
        </p:nvSpPr>
        <p:spPr>
          <a:xfrm>
            <a:off x="6080126" y="3374871"/>
            <a:ext cx="2595563" cy="276999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algn="r">
              <a:defRPr sz="1800">
                <a:solidFill>
                  <a:srgbClr val="000000"/>
                </a:solidFill>
              </a:defRPr>
            </a:pPr>
            <a:r>
              <a:rPr lang="es-CO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Agosto, 2018</a:t>
            </a:r>
            <a:endParaRPr lang="es-CO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11 Rectángulo"/>
          <p:cNvSpPr/>
          <p:nvPr/>
        </p:nvSpPr>
        <p:spPr>
          <a:xfrm>
            <a:off x="323851" y="3291830"/>
            <a:ext cx="3084513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69215">
              <a:spcBef>
                <a:spcPts val="2940"/>
              </a:spcBef>
              <a:defRPr/>
            </a:pPr>
            <a:r>
              <a:rPr lang="es-MX" spc="70" dirty="0" smtClean="0">
                <a:solidFill>
                  <a:schemeClr val="bg1"/>
                </a:solidFill>
                <a:latin typeface="+mj-lt"/>
                <a:cs typeface="Arial"/>
              </a:rPr>
              <a:t>Bogotá D.C., Colombia</a:t>
            </a:r>
          </a:p>
        </p:txBody>
      </p:sp>
      <p:cxnSp>
        <p:nvCxnSpPr>
          <p:cNvPr id="12" name="5 Conector recto"/>
          <p:cNvCxnSpPr/>
          <p:nvPr/>
        </p:nvCxnSpPr>
        <p:spPr>
          <a:xfrm>
            <a:off x="395536" y="1653187"/>
            <a:ext cx="835292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6 Rectángulo"/>
          <p:cNvSpPr/>
          <p:nvPr/>
        </p:nvSpPr>
        <p:spPr>
          <a:xfrm>
            <a:off x="467544" y="987574"/>
            <a:ext cx="8208912" cy="588140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ctr"/>
            <a:r>
              <a:rPr lang="en-US" sz="34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MERCADO LABORAL</a:t>
            </a:r>
            <a:endParaRPr lang="en-US" sz="3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8 Rectángulo"/>
          <p:cNvSpPr/>
          <p:nvPr/>
        </p:nvSpPr>
        <p:spPr>
          <a:xfrm>
            <a:off x="467544" y="1760498"/>
            <a:ext cx="82089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NEIVA</a:t>
            </a:r>
            <a:endParaRPr lang="es-MX" sz="28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94200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492251" y="2879412"/>
            <a:ext cx="5256213" cy="688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72000" anchor="b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TRIMESTRE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  <a:p>
            <a:pPr algn="r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- JUNIO 2018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972493" y="2479997"/>
            <a:ext cx="77759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POBLACIÓN OCUPADA SEGÚN POSICIÓN OCUPACIONAL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6 Conector recto"/>
          <p:cNvCxnSpPr/>
          <p:nvPr/>
        </p:nvCxnSpPr>
        <p:spPr>
          <a:xfrm>
            <a:off x="395536" y="2355726"/>
            <a:ext cx="831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ítulo 1"/>
          <p:cNvSpPr txBox="1">
            <a:spLocks/>
          </p:cNvSpPr>
          <p:nvPr/>
        </p:nvSpPr>
        <p:spPr>
          <a:xfrm>
            <a:off x="467544" y="1432917"/>
            <a:ext cx="8280920" cy="922288"/>
          </a:xfrm>
          <a:prstGeom prst="rect">
            <a:avLst/>
          </a:prstGeom>
        </p:spPr>
        <p:txBody>
          <a:bodyPr lIns="0" tIns="0" rIns="0" bIns="0" anchor="b"/>
          <a:lstStyle>
            <a:lvl1pPr algn="r" defTabSz="914400" rtl="0" eaLnBrk="1" latinLnBrk="0" hangingPunct="1">
              <a:spcBef>
                <a:spcPct val="0"/>
              </a:spcBef>
              <a:buNone/>
              <a:defRPr sz="28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dirty="0" smtClean="0"/>
              <a:t>COMPORTAMIENTO DEL MERCADO LABORAL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99371140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474402" y="3507854"/>
            <a:ext cx="134484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2000">
            <a:spAutoFit/>
          </a:bodyPr>
          <a:lstStyle/>
          <a:p>
            <a:r>
              <a:rPr lang="es-CO" sz="1100" b="1" dirty="0">
                <a:latin typeface="Arial Narrow" panose="020B0606020202030204" pitchFamily="34" charset="0"/>
              </a:rPr>
              <a:t>Fuente:</a:t>
            </a:r>
            <a:r>
              <a:rPr lang="es-CO" sz="1100" dirty="0">
                <a:latin typeface="Arial Narrow" panose="020B0606020202030204" pitchFamily="34" charset="0"/>
              </a:rPr>
              <a:t> </a:t>
            </a:r>
            <a:r>
              <a:rPr lang="es-CO" sz="1100" dirty="0" smtClean="0">
                <a:latin typeface="Arial Narrow" panose="020B0606020202030204" pitchFamily="34" charset="0"/>
              </a:rPr>
              <a:t>DANE, GEIH. </a:t>
            </a:r>
            <a:endParaRPr lang="es-ES" sz="1100" dirty="0">
              <a:latin typeface="Arial Narrow" panose="020B0606020202030204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74402" y="3746525"/>
            <a:ext cx="8202054" cy="76944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7200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ts val="0"/>
              </a:spcBef>
              <a:buNone/>
            </a:pPr>
            <a:r>
              <a:rPr lang="es-ES" altLang="es-CO" sz="1100" dirty="0" smtClean="0">
                <a:latin typeface="Arial Narrow" pitchFamily="34" charset="0"/>
              </a:rPr>
              <a:t>Otras </a:t>
            </a:r>
            <a:r>
              <a:rPr lang="es-ES" altLang="es-CO" sz="1100" dirty="0" err="1">
                <a:latin typeface="Arial Narrow" pitchFamily="34" charset="0"/>
              </a:rPr>
              <a:t>posiciones°</a:t>
            </a:r>
            <a:r>
              <a:rPr lang="es-ES" altLang="es-CO" sz="1100" dirty="0">
                <a:latin typeface="Arial Narrow" pitchFamily="34" charset="0"/>
              </a:rPr>
              <a:t> incluye las categorías obrero, empleado del gobierno, empleado doméstico, patrón o empleador, trabajador familiar sin remuneración, trabajador sin remuneración en empresas de otros </a:t>
            </a:r>
            <a:r>
              <a:rPr lang="es-ES" altLang="es-CO" sz="1100" dirty="0" smtClean="0">
                <a:latin typeface="Arial Narrow" pitchFamily="34" charset="0"/>
              </a:rPr>
              <a:t>hogares, jornalero </a:t>
            </a:r>
            <a:r>
              <a:rPr lang="es-ES" altLang="es-CO" sz="1100" dirty="0">
                <a:latin typeface="Arial Narrow" pitchFamily="34" charset="0"/>
              </a:rPr>
              <a:t>o </a:t>
            </a:r>
            <a:r>
              <a:rPr lang="es-ES" altLang="es-CO" sz="1100" dirty="0" smtClean="0">
                <a:latin typeface="Arial Narrow" pitchFamily="34" charset="0"/>
              </a:rPr>
              <a:t>peón y otro. </a:t>
            </a:r>
            <a:endParaRPr lang="es-ES" altLang="es-CO" sz="1100" dirty="0">
              <a:latin typeface="Arial Narrow" pitchFamily="34" charset="0"/>
            </a:endParaRP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s-ES" altLang="es-CO" sz="1100" dirty="0" smtClean="0">
                <a:latin typeface="Arial Narrow" pitchFamily="34" charset="0"/>
              </a:rPr>
              <a:t>(</a:t>
            </a:r>
            <a:r>
              <a:rPr lang="es-ES" altLang="es-CO" sz="1100" dirty="0">
                <a:latin typeface="Arial Narrow" pitchFamily="34" charset="0"/>
              </a:rPr>
              <a:t>p.p</a:t>
            </a:r>
            <a:r>
              <a:rPr lang="es-ES" altLang="es-CO" sz="1100" dirty="0" smtClean="0">
                <a:latin typeface="Arial Narrow" pitchFamily="34" charset="0"/>
              </a:rPr>
              <a:t>.): </a:t>
            </a:r>
            <a:r>
              <a:rPr lang="es-ES" altLang="es-CO" sz="1100" dirty="0">
                <a:latin typeface="Arial Narrow" pitchFamily="34" charset="0"/>
              </a:rPr>
              <a:t>p</a:t>
            </a:r>
            <a:r>
              <a:rPr lang="es-ES" altLang="es-CO" sz="1100" dirty="0" smtClean="0">
                <a:latin typeface="Arial Narrow" pitchFamily="34" charset="0"/>
              </a:rPr>
              <a:t>untos </a:t>
            </a:r>
            <a:r>
              <a:rPr lang="es-ES" altLang="es-CO" sz="1100" dirty="0">
                <a:latin typeface="Arial Narrow" pitchFamily="34" charset="0"/>
              </a:rPr>
              <a:t>porcentuales.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endParaRPr lang="es-ES" altLang="es-CO" sz="1100" dirty="0">
              <a:latin typeface="Arial Narrow" pitchFamily="34" charset="0"/>
            </a:endParaRP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0" y="12611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20000"/>
            <a:r>
              <a:rPr lang="es-ES" altLang="es-CO" sz="1600" dirty="0" smtClean="0"/>
              <a:t>Distribución porcentual, variación y contribución a la variación de la población ocupada, según posición ocupacional</a:t>
            </a:r>
            <a:br>
              <a:rPr lang="es-ES" altLang="es-CO" sz="1600" dirty="0" smtClean="0"/>
            </a:br>
            <a:r>
              <a:rPr lang="es-CO" sz="1600" dirty="0" smtClean="0"/>
              <a:t>Abril - Junio 2018</a:t>
            </a:r>
            <a:endParaRPr lang="es-CO" sz="1600" dirty="0"/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58524991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85800" y="1563638"/>
            <a:ext cx="8015032" cy="16561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8927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492251" y="2879412"/>
            <a:ext cx="5256213" cy="688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72000" anchor="b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TRIMESTRE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- JUNIO 2018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972493" y="2479997"/>
            <a:ext cx="77759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POBLACIÓN INACTIVA SEGÚN TIPO DE ACTIVIDAD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6 Conector recto"/>
          <p:cNvCxnSpPr/>
          <p:nvPr/>
        </p:nvCxnSpPr>
        <p:spPr>
          <a:xfrm>
            <a:off x="432464" y="2355726"/>
            <a:ext cx="831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ítulo 1"/>
          <p:cNvSpPr txBox="1">
            <a:spLocks/>
          </p:cNvSpPr>
          <p:nvPr/>
        </p:nvSpPr>
        <p:spPr>
          <a:xfrm>
            <a:off x="467544" y="1432917"/>
            <a:ext cx="8280920" cy="922288"/>
          </a:xfrm>
          <a:prstGeom prst="rect">
            <a:avLst/>
          </a:prstGeom>
        </p:spPr>
        <p:txBody>
          <a:bodyPr lIns="0" tIns="0" rIns="0" bIns="0" anchor="b"/>
          <a:lstStyle>
            <a:lvl1pPr algn="r" defTabSz="914400" rtl="0" eaLnBrk="1" latinLnBrk="0" hangingPunct="1">
              <a:spcBef>
                <a:spcPct val="0"/>
              </a:spcBef>
              <a:buNone/>
              <a:defRPr sz="28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dirty="0" smtClean="0"/>
              <a:t>COMPORTAMIENTO DEL MERCADO LABORAL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69489254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477864" y="4373111"/>
            <a:ext cx="616162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>
            <a:spAutoFit/>
          </a:bodyPr>
          <a:lstStyle/>
          <a:p>
            <a:r>
              <a:rPr lang="es-ES" sz="1100" dirty="0">
                <a:latin typeface="Arial Narrow" panose="020B0606020202030204" pitchFamily="34" charset="0"/>
                <a:cs typeface="Arial" panose="020B0604020202020204" pitchFamily="34" charset="0"/>
              </a:rPr>
              <a:t>Nota: </a:t>
            </a:r>
            <a:r>
              <a:rPr lang="es-ES" sz="11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La </a:t>
            </a:r>
            <a:r>
              <a:rPr lang="es-ES" sz="1100" dirty="0">
                <a:latin typeface="Arial Narrow" panose="020B0606020202030204" pitchFamily="34" charset="0"/>
                <a:cs typeface="Arial" panose="020B0604020202020204" pitchFamily="34" charset="0"/>
              </a:rPr>
              <a:t>categoría “otros” incluye: incapacitado permanente para trabajar, rentista, pensionado, jubilado, personas que no les llama la atención o creen que no vale la pena </a:t>
            </a:r>
            <a:r>
              <a:rPr lang="es-ES" sz="11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trabajar.</a:t>
            </a:r>
            <a:endParaRPr lang="es-ES" sz="11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477864" y="4181201"/>
            <a:ext cx="134484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2000">
            <a:spAutoFit/>
          </a:bodyPr>
          <a:lstStyle/>
          <a:p>
            <a:r>
              <a:rPr lang="es-CO" sz="1100" b="1" dirty="0">
                <a:latin typeface="Arial Narrow" panose="020B0606020202030204" pitchFamily="34" charset="0"/>
                <a:cs typeface="Arial" panose="020B0604020202020204" pitchFamily="34" charset="0"/>
              </a:rPr>
              <a:t>Fuente:</a:t>
            </a:r>
            <a:r>
              <a:rPr lang="es-CO" sz="11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es-CO" sz="11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DANE, GEIH. </a:t>
            </a:r>
            <a:endParaRPr lang="es-ES" sz="11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12611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20000"/>
            <a:r>
              <a:rPr lang="es-ES" altLang="es-CO" dirty="0" smtClean="0"/>
              <a:t>Distribución porcentual y variación de la población inactiva, según tipo de actividad </a:t>
            </a:r>
            <a:br>
              <a:rPr lang="es-ES" altLang="es-CO" dirty="0" smtClean="0"/>
            </a:br>
            <a:r>
              <a:rPr lang="es-CO" dirty="0" smtClean="0"/>
              <a:t>Abril - Junio 2018</a:t>
            </a:r>
            <a:endParaRPr lang="es-CO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200554478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29121" y="1166813"/>
            <a:ext cx="6799263" cy="253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692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365258" y="4398372"/>
            <a:ext cx="134484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2000">
            <a:spAutoFit/>
          </a:bodyPr>
          <a:lstStyle/>
          <a:p>
            <a:r>
              <a:rPr lang="es-CO" sz="1100" b="1" dirty="0">
                <a:latin typeface="Arial Narrow" panose="020B0606020202030204" pitchFamily="34" charset="0"/>
              </a:rPr>
              <a:t>Fuente:</a:t>
            </a:r>
            <a:r>
              <a:rPr lang="es-CO" sz="1100" dirty="0">
                <a:latin typeface="Arial Narrow" panose="020B0606020202030204" pitchFamily="34" charset="0"/>
              </a:rPr>
              <a:t> </a:t>
            </a:r>
            <a:r>
              <a:rPr lang="es-CO" sz="1100" dirty="0" smtClean="0">
                <a:latin typeface="Arial Narrow" panose="020B0606020202030204" pitchFamily="34" charset="0"/>
              </a:rPr>
              <a:t>DANE, GEIH. </a:t>
            </a:r>
            <a:endParaRPr lang="es-ES" sz="1100" dirty="0">
              <a:latin typeface="Arial Narrow" panose="020B0606020202030204" pitchFamily="34" charset="0"/>
            </a:endParaRPr>
          </a:p>
        </p:txBody>
      </p:sp>
      <p:sp>
        <p:nvSpPr>
          <p:cNvPr id="5" name="Título 2"/>
          <p:cNvSpPr txBox="1">
            <a:spLocks/>
          </p:cNvSpPr>
          <p:nvPr/>
        </p:nvSpPr>
        <p:spPr>
          <a:xfrm>
            <a:off x="-1" y="12611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20000"/>
            <a:r>
              <a:rPr lang="es-CO" altLang="es-CO" dirty="0" smtClean="0"/>
              <a:t>Proporción del empleo informal en la población ocupada</a:t>
            </a:r>
            <a:r>
              <a:rPr lang="es-ES" altLang="es-CO" dirty="0" smtClean="0"/>
              <a:t/>
            </a:r>
            <a:br>
              <a:rPr lang="es-ES" altLang="es-CO" dirty="0" smtClean="0"/>
            </a:br>
            <a:r>
              <a:rPr lang="es-CO" altLang="es-CO" dirty="0" smtClean="0"/>
              <a:t>Total 13 ciudades y áreas metropolitanas y Neiva</a:t>
            </a:r>
            <a:br>
              <a:rPr lang="es-CO" altLang="es-CO" dirty="0" smtClean="0"/>
            </a:br>
            <a:r>
              <a:rPr lang="es-CO" dirty="0" smtClean="0"/>
              <a:t>Abril - Junio 2018</a:t>
            </a:r>
            <a:endParaRPr lang="es-CO" dirty="0"/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962016210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47813" y="1319213"/>
            <a:ext cx="5676900" cy="272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5836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4 CuadroTexto"/>
          <p:cNvSpPr txBox="1">
            <a:spLocks noChangeArrowheads="1"/>
          </p:cNvSpPr>
          <p:nvPr/>
        </p:nvSpPr>
        <p:spPr bwMode="auto">
          <a:xfrm>
            <a:off x="1476375" y="735806"/>
            <a:ext cx="714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12610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CO" dirty="0" smtClean="0"/>
              <a:t>Límites de confianza y error relativo de la población,</a:t>
            </a:r>
            <a:br>
              <a:rPr lang="es-CO" dirty="0" smtClean="0"/>
            </a:br>
            <a:r>
              <a:rPr lang="es-CO" dirty="0" smtClean="0"/>
              <a:t>de la fuerza de trabajo e indicadores de mercado laboral</a:t>
            </a:r>
            <a:br>
              <a:rPr lang="es-CO" dirty="0" smtClean="0"/>
            </a:br>
            <a:r>
              <a:rPr lang="es-CO" dirty="0" smtClean="0"/>
              <a:t>Neiva</a:t>
            </a:r>
            <a:endParaRPr lang="es-CO" dirty="0"/>
          </a:p>
        </p:txBody>
      </p:sp>
      <p:pic>
        <p:nvPicPr>
          <p:cNvPr id="5" name="4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838831519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96938" y="1249908"/>
            <a:ext cx="7132637" cy="154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3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80485699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77863" y="3032125"/>
            <a:ext cx="7527925" cy="162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955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539552" y="4470380"/>
            <a:ext cx="1999174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20000">
            <a:spAutoFit/>
          </a:bodyPr>
          <a:lstStyle/>
          <a:p>
            <a:r>
              <a:rPr lang="es-CO" sz="1100" b="1" dirty="0">
                <a:latin typeface="Arial Narrow" panose="020B0606020202030204" pitchFamily="34" charset="0"/>
              </a:rPr>
              <a:t>Fuente:</a:t>
            </a:r>
            <a:r>
              <a:rPr lang="es-CO" sz="1100" dirty="0">
                <a:latin typeface="Arial Narrow" panose="020B0606020202030204" pitchFamily="34" charset="0"/>
              </a:rPr>
              <a:t> </a:t>
            </a:r>
            <a:r>
              <a:rPr lang="es-CO" sz="1100" dirty="0" smtClean="0">
                <a:latin typeface="Arial Narrow" panose="020B0606020202030204" pitchFamily="34" charset="0"/>
              </a:rPr>
              <a:t>DANE, GEIH. </a:t>
            </a:r>
            <a:endParaRPr lang="es-ES" sz="1100" dirty="0">
              <a:latin typeface="Arial Narrow" panose="020B0606020202030204" pitchFamily="34" charset="0"/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18007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s-ES" altLang="es-CO" dirty="0" smtClean="0"/>
              <a:t>Tasa global de participación, ocupación y desempleo</a:t>
            </a:r>
            <a:br>
              <a:rPr lang="es-ES" altLang="es-CO" dirty="0" smtClean="0"/>
            </a:br>
            <a:r>
              <a:rPr lang="es-ES" altLang="es-CO" dirty="0">
                <a:cs typeface="Calibri" pitchFamily="34" charset="0"/>
              </a:rPr>
              <a:t>Huila, anual</a:t>
            </a:r>
          </a:p>
          <a:p>
            <a:pPr>
              <a:defRPr/>
            </a:pPr>
            <a:r>
              <a:rPr lang="es-ES" altLang="es-CO" dirty="0" smtClean="0"/>
              <a:t>2008 - 2017</a:t>
            </a:r>
            <a:endParaRPr lang="es-CO" dirty="0"/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489462058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74725" y="1203325"/>
            <a:ext cx="7267575" cy="306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020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544186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3492251" y="2879412"/>
            <a:ext cx="5256213" cy="688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72000" anchor="b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TRIMESTRE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- JUNIO 2018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972493" y="2479997"/>
            <a:ext cx="77759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23 CIUDADES Y ÁREAS METROPOLITANAS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6 Conector recto"/>
          <p:cNvCxnSpPr/>
          <p:nvPr/>
        </p:nvCxnSpPr>
        <p:spPr>
          <a:xfrm>
            <a:off x="432464" y="2356247"/>
            <a:ext cx="831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ítulo 1"/>
          <p:cNvSpPr txBox="1">
            <a:spLocks/>
          </p:cNvSpPr>
          <p:nvPr/>
        </p:nvSpPr>
        <p:spPr>
          <a:xfrm>
            <a:off x="467544" y="1433438"/>
            <a:ext cx="8280920" cy="922288"/>
          </a:xfrm>
          <a:prstGeom prst="rect">
            <a:avLst/>
          </a:prstGeom>
        </p:spPr>
        <p:txBody>
          <a:bodyPr lIns="0" tIns="0" rIns="0" bIns="0" anchor="b"/>
          <a:lstStyle>
            <a:lvl1pPr algn="r" defTabSz="914400" rtl="0" eaLnBrk="1" latinLnBrk="0" hangingPunct="1">
              <a:spcBef>
                <a:spcPct val="0"/>
              </a:spcBef>
              <a:buNone/>
              <a:defRPr sz="28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dirty="0" smtClean="0"/>
              <a:t>INDICADORES DEL MERCADO LABORAL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4556009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CuadroTexto"/>
          <p:cNvSpPr txBox="1">
            <a:spLocks noChangeArrowheads="1"/>
          </p:cNvSpPr>
          <p:nvPr/>
        </p:nvSpPr>
        <p:spPr bwMode="auto">
          <a:xfrm>
            <a:off x="611560" y="3678292"/>
            <a:ext cx="124437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600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CO" altLang="es-CO" sz="1100" b="1" dirty="0">
                <a:latin typeface="Arial Narrow" panose="020B0606020202030204" pitchFamily="34" charset="0"/>
              </a:rPr>
              <a:t>Fuente:</a:t>
            </a:r>
            <a:r>
              <a:rPr lang="es-CO" altLang="es-CO" sz="1100" dirty="0">
                <a:latin typeface="Arial Narrow" panose="020B0606020202030204" pitchFamily="34" charset="0"/>
              </a:rPr>
              <a:t> </a:t>
            </a:r>
            <a:r>
              <a:rPr lang="es-CO" altLang="es-CO" sz="1100" dirty="0" smtClean="0">
                <a:latin typeface="Arial Narrow" panose="020B0606020202030204" pitchFamily="34" charset="0"/>
              </a:rPr>
              <a:t>DANE,GEIH.</a:t>
            </a:r>
            <a:endParaRPr lang="es-ES" altLang="es-CO" sz="1100" dirty="0">
              <a:latin typeface="Arial Narrow" panose="020B0606020202030204" pitchFamily="34" charset="0"/>
            </a:endParaRPr>
          </a:p>
        </p:txBody>
      </p:sp>
      <p:sp>
        <p:nvSpPr>
          <p:cNvPr id="6" name="Título 2"/>
          <p:cNvSpPr txBox="1">
            <a:spLocks/>
          </p:cNvSpPr>
          <p:nvPr/>
        </p:nvSpPr>
        <p:spPr>
          <a:xfrm>
            <a:off x="-1" y="12611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CO" dirty="0" smtClean="0"/>
              <a:t>Resumen indicadores</a:t>
            </a:r>
            <a:br>
              <a:rPr lang="es-CO" dirty="0" smtClean="0"/>
            </a:br>
            <a:r>
              <a:rPr lang="es-CO" dirty="0" smtClean="0"/>
              <a:t>Neiva – Total Nacional</a:t>
            </a:r>
            <a:endParaRPr lang="es-CO" dirty="0"/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666031168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8150" y="1492250"/>
            <a:ext cx="8237538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22468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000250"/>
            <a:ext cx="3921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714584" y="2643758"/>
            <a:ext cx="5832648" cy="1238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6" name="Título 2"/>
          <p:cNvSpPr txBox="1">
            <a:spLocks/>
          </p:cNvSpPr>
          <p:nvPr/>
        </p:nvSpPr>
        <p:spPr>
          <a:xfrm>
            <a:off x="0" y="0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20000"/>
            <a:r>
              <a:rPr lang="es-CO" dirty="0" smtClean="0"/>
              <a:t>Indicadores de mercado laboral por ciudad</a:t>
            </a:r>
            <a:br>
              <a:rPr lang="es-CO" dirty="0" smtClean="0"/>
            </a:br>
            <a:r>
              <a:rPr lang="es-CO" dirty="0" smtClean="0"/>
              <a:t>Abril - Junio 2018</a:t>
            </a:r>
            <a:endParaRPr lang="es-CO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39941688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862138" y="1058863"/>
            <a:ext cx="5491162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14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3"/>
          <p:cNvSpPr txBox="1">
            <a:spLocks noChangeArrowheads="1"/>
          </p:cNvSpPr>
          <p:nvPr/>
        </p:nvSpPr>
        <p:spPr bwMode="auto">
          <a:xfrm>
            <a:off x="1441451" y="2000250"/>
            <a:ext cx="3921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12611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CO" dirty="0" smtClean="0"/>
              <a:t>Tasa global de participación, ocupación y desempleo</a:t>
            </a:r>
            <a:br>
              <a:rPr lang="es-CO" dirty="0" smtClean="0"/>
            </a:br>
            <a:r>
              <a:rPr lang="es-CO" dirty="0" smtClean="0"/>
              <a:t>Neiva</a:t>
            </a:r>
            <a:br>
              <a:rPr lang="es-CO" dirty="0" smtClean="0"/>
            </a:br>
            <a:r>
              <a:rPr lang="es-CO" dirty="0" smtClean="0"/>
              <a:t>Abril - Junio (2009 – 2018)</a:t>
            </a:r>
            <a:endParaRPr lang="es-CO" dirty="0"/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869480" y="4587974"/>
            <a:ext cx="135342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4400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CO" altLang="es-CO" sz="1100" b="1" dirty="0">
                <a:latin typeface="Arial Narrow" panose="020B0606020202030204" pitchFamily="34" charset="0"/>
              </a:rPr>
              <a:t>Fuente:</a:t>
            </a:r>
            <a:r>
              <a:rPr lang="es-CO" altLang="es-CO" sz="1100" dirty="0">
                <a:latin typeface="Arial Narrow" panose="020B0606020202030204" pitchFamily="34" charset="0"/>
              </a:rPr>
              <a:t> </a:t>
            </a:r>
            <a:r>
              <a:rPr lang="es-CO" altLang="es-CO" sz="1100" dirty="0" smtClean="0">
                <a:latin typeface="Arial Narrow" panose="020B0606020202030204" pitchFamily="34" charset="0"/>
              </a:rPr>
              <a:t>DANE,GEIH.</a:t>
            </a:r>
            <a:endParaRPr lang="es-ES" altLang="es-CO" sz="1100" dirty="0">
              <a:latin typeface="Arial Narrow" panose="020B0606020202030204" pitchFamily="34" charset="0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228447401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8313" y="1230313"/>
            <a:ext cx="7889875" cy="307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718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-1" y="11864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CO" dirty="0" smtClean="0"/>
              <a:t>Tasa de desempleo</a:t>
            </a:r>
            <a:br>
              <a:rPr lang="es-CO" dirty="0" smtClean="0"/>
            </a:br>
            <a:r>
              <a:rPr lang="es-CO" dirty="0" smtClean="0"/>
              <a:t>Neiva</a:t>
            </a:r>
            <a:br>
              <a:rPr lang="es-CO" dirty="0" smtClean="0"/>
            </a:br>
            <a:r>
              <a:rPr lang="es-CO" dirty="0" smtClean="0"/>
              <a:t>Trimestres móviles 2014 – 2018</a:t>
            </a:r>
            <a:endParaRPr lang="es-CO" dirty="0"/>
          </a:p>
        </p:txBody>
      </p:sp>
      <p:sp>
        <p:nvSpPr>
          <p:cNvPr id="9" name="5 CuadroTexto"/>
          <p:cNvSpPr txBox="1">
            <a:spLocks noChangeArrowheads="1"/>
          </p:cNvSpPr>
          <p:nvPr/>
        </p:nvSpPr>
        <p:spPr bwMode="auto">
          <a:xfrm>
            <a:off x="827584" y="4614396"/>
            <a:ext cx="138548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4400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CO" altLang="es-CO" sz="1100" b="1" dirty="0">
                <a:latin typeface="Arial Narrow" panose="020B0606020202030204" pitchFamily="34" charset="0"/>
              </a:rPr>
              <a:t>Fuente:</a:t>
            </a:r>
            <a:r>
              <a:rPr lang="es-CO" altLang="es-CO" sz="1100" dirty="0">
                <a:latin typeface="Arial Narrow" panose="020B0606020202030204" pitchFamily="34" charset="0"/>
              </a:rPr>
              <a:t> </a:t>
            </a:r>
            <a:r>
              <a:rPr lang="es-CO" altLang="es-CO" sz="1100" dirty="0" smtClean="0">
                <a:latin typeface="Arial Narrow" panose="020B0606020202030204" pitchFamily="34" charset="0"/>
              </a:rPr>
              <a:t>DANE, GEIH.</a:t>
            </a:r>
            <a:endParaRPr lang="es-ES" altLang="es-CO" sz="1100" dirty="0">
              <a:latin typeface="Arial Narrow" panose="020B0606020202030204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883281955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223963"/>
            <a:ext cx="7105650" cy="308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459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179389" y="735807"/>
            <a:ext cx="1944687" cy="316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s-CO" sz="1600" b="1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12611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20000"/>
            <a:r>
              <a:rPr lang="es-CO" dirty="0" smtClean="0"/>
              <a:t>Población ocupada, desocupada e inactiva </a:t>
            </a:r>
            <a:br>
              <a:rPr lang="es-CO" dirty="0" smtClean="0"/>
            </a:br>
            <a:r>
              <a:rPr lang="es-CO" dirty="0" smtClean="0"/>
              <a:t>Neiva</a:t>
            </a:r>
            <a:br>
              <a:rPr lang="es-CO" dirty="0" smtClean="0"/>
            </a:br>
            <a:r>
              <a:rPr lang="es-CO" dirty="0" smtClean="0"/>
              <a:t>Abril - Junio 2018</a:t>
            </a:r>
            <a:endParaRPr lang="es-CO" dirty="0"/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91360717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9588" y="1779588"/>
            <a:ext cx="8270875" cy="177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679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492251" y="2879412"/>
            <a:ext cx="5256213" cy="688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72000" anchor="b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TRIMESTRE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- JUNIO 2018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972493" y="2479997"/>
            <a:ext cx="77759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POBLACIÓN OCUPADA SEGÚN RAMA DE ACTIVIDAD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6 Conector recto"/>
          <p:cNvCxnSpPr/>
          <p:nvPr/>
        </p:nvCxnSpPr>
        <p:spPr>
          <a:xfrm>
            <a:off x="432464" y="2355726"/>
            <a:ext cx="831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ítulo 1"/>
          <p:cNvSpPr txBox="1">
            <a:spLocks/>
          </p:cNvSpPr>
          <p:nvPr/>
        </p:nvSpPr>
        <p:spPr>
          <a:xfrm>
            <a:off x="467544" y="1432917"/>
            <a:ext cx="8280920" cy="922288"/>
          </a:xfrm>
          <a:prstGeom prst="rect">
            <a:avLst/>
          </a:prstGeom>
        </p:spPr>
        <p:txBody>
          <a:bodyPr lIns="0" tIns="0" rIns="0" bIns="0" anchor="b"/>
          <a:lstStyle>
            <a:lvl1pPr algn="r" defTabSz="914400" rtl="0" eaLnBrk="1" latinLnBrk="0" hangingPunct="1">
              <a:spcBef>
                <a:spcPct val="0"/>
              </a:spcBef>
              <a:buNone/>
              <a:defRPr sz="28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dirty="0" smtClean="0"/>
              <a:t>COMPORTAMIENTO DEL MERCADO LABORAL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0188294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467545" y="3890541"/>
            <a:ext cx="828092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100" dirty="0" smtClean="0">
                <a:latin typeface="Arial Narrow" panose="020B0606020202030204" pitchFamily="34" charset="0"/>
              </a:rPr>
              <a:t>* Otras </a:t>
            </a:r>
            <a:r>
              <a:rPr lang="es-ES" altLang="es-CO" sz="1100" dirty="0">
                <a:latin typeface="Arial Narrow" panose="020B0606020202030204" pitchFamily="34" charset="0"/>
              </a:rPr>
              <a:t>ramas: Agricultura, ganadería, caza, silvicultura y </a:t>
            </a:r>
            <a:r>
              <a:rPr lang="es-ES" altLang="es-CO" sz="1100" dirty="0" smtClean="0">
                <a:latin typeface="Arial Narrow" panose="020B0606020202030204" pitchFamily="34" charset="0"/>
              </a:rPr>
              <a:t>pesca; </a:t>
            </a:r>
            <a:r>
              <a:rPr lang="es-ES" altLang="es-CO" sz="1100" dirty="0">
                <a:latin typeface="Arial Narrow" panose="020B0606020202030204" pitchFamily="34" charset="0"/>
              </a:rPr>
              <a:t>explotación de minas y </a:t>
            </a:r>
            <a:r>
              <a:rPr lang="es-ES" altLang="es-CO" sz="1100" dirty="0" smtClean="0">
                <a:latin typeface="Arial Narrow" panose="020B0606020202030204" pitchFamily="34" charset="0"/>
              </a:rPr>
              <a:t>canteras; </a:t>
            </a:r>
            <a:r>
              <a:rPr lang="es-ES" altLang="es-CO" sz="1100" dirty="0">
                <a:latin typeface="Arial Narrow" panose="020B0606020202030204" pitchFamily="34" charset="0"/>
              </a:rPr>
              <a:t>suministro de </a:t>
            </a:r>
            <a:r>
              <a:rPr lang="es-ES" altLang="es-CO" sz="1100" dirty="0" smtClean="0">
                <a:latin typeface="Arial Narrow" panose="020B0606020202030204" pitchFamily="34" charset="0"/>
              </a:rPr>
              <a:t>electricidad, gas  y agua; </a:t>
            </a:r>
            <a:r>
              <a:rPr lang="es-ES" altLang="es-CO" sz="1100" dirty="0">
                <a:latin typeface="Arial Narrow" panose="020B0606020202030204" pitchFamily="34" charset="0"/>
              </a:rPr>
              <a:t>e intermediación financiera. </a:t>
            </a:r>
            <a:endParaRPr lang="es-ES" altLang="es-CO" sz="1100" dirty="0" smtClean="0">
              <a:latin typeface="Arial Narrow" panose="020B0606020202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100" dirty="0">
                <a:latin typeface="Arial Narrow" panose="020B0606020202030204" pitchFamily="34" charset="0"/>
              </a:rPr>
              <a:t>(p.p</a:t>
            </a:r>
            <a:r>
              <a:rPr lang="es-ES" altLang="es-CO" sz="1100" dirty="0" smtClean="0">
                <a:latin typeface="Arial Narrow" panose="020B0606020202030204" pitchFamily="34" charset="0"/>
              </a:rPr>
              <a:t>.): </a:t>
            </a:r>
            <a:r>
              <a:rPr lang="es-ES" altLang="es-CO" sz="1100" dirty="0">
                <a:latin typeface="Arial Narrow" panose="020B0606020202030204" pitchFamily="34" charset="0"/>
              </a:rPr>
              <a:t>p</a:t>
            </a:r>
            <a:r>
              <a:rPr lang="es-ES" altLang="es-CO" sz="1100" dirty="0" smtClean="0">
                <a:latin typeface="Arial Narrow" panose="020B0606020202030204" pitchFamily="34" charset="0"/>
              </a:rPr>
              <a:t>untos </a:t>
            </a:r>
            <a:r>
              <a:rPr lang="es-ES" altLang="es-CO" sz="1100" dirty="0">
                <a:latin typeface="Arial Narrow" panose="020B0606020202030204" pitchFamily="34" charset="0"/>
              </a:rPr>
              <a:t>porcentuales.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CO" sz="1100" dirty="0">
              <a:latin typeface="Arial Narrow" panose="020B0606020202030204" pitchFamily="34" charset="0"/>
            </a:endParaRPr>
          </a:p>
        </p:txBody>
      </p:sp>
      <p:sp>
        <p:nvSpPr>
          <p:cNvPr id="11269" name="5 CuadroTexto"/>
          <p:cNvSpPr txBox="1">
            <a:spLocks noChangeArrowheads="1"/>
          </p:cNvSpPr>
          <p:nvPr/>
        </p:nvSpPr>
        <p:spPr bwMode="auto">
          <a:xfrm>
            <a:off x="467544" y="3674518"/>
            <a:ext cx="131278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100" b="1" dirty="0">
                <a:latin typeface="Arial Narrow" panose="020B0606020202030204" pitchFamily="34" charset="0"/>
              </a:rPr>
              <a:t>Fuente:</a:t>
            </a:r>
            <a:r>
              <a:rPr lang="es-CO" altLang="es-CO" sz="1100" dirty="0">
                <a:latin typeface="Arial Narrow" panose="020B0606020202030204" pitchFamily="34" charset="0"/>
              </a:rPr>
              <a:t> </a:t>
            </a:r>
            <a:r>
              <a:rPr lang="es-CO" altLang="es-CO" sz="1100" dirty="0" smtClean="0">
                <a:latin typeface="Arial Narrow" panose="020B0606020202030204" pitchFamily="34" charset="0"/>
              </a:rPr>
              <a:t>DANE, GEIH.</a:t>
            </a:r>
            <a:endParaRPr lang="es-ES" altLang="es-CO" sz="1100" dirty="0">
              <a:latin typeface="Arial Narrow" panose="020B0606020202030204" pitchFamily="34" charset="0"/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18226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20000"/>
            <a:r>
              <a:rPr lang="es-ES" altLang="es-CO" sz="1600" dirty="0" smtClean="0"/>
              <a:t>Distribución porcentual, variación y contribución a la variación de la población ocupada, según ramas de actividad</a:t>
            </a:r>
            <a:br>
              <a:rPr lang="es-ES" altLang="es-CO" sz="1600" dirty="0" smtClean="0"/>
            </a:br>
            <a:r>
              <a:rPr lang="es-CO" sz="1600" dirty="0" smtClean="0"/>
              <a:t>Abril - Junio 2018</a:t>
            </a:r>
            <a:endParaRPr lang="es-CO" sz="1600" dirty="0"/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52037645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51520" y="1600200"/>
            <a:ext cx="8714447" cy="17636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111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1893</TotalTime>
  <Words>335</Words>
  <Application>Microsoft Office PowerPoint</Application>
  <PresentationFormat>Presentación en pantalla (16:9)</PresentationFormat>
  <Paragraphs>50</Paragraphs>
  <Slides>17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Mercado Laboral - GEIH</dc:creator>
  <cp:lastModifiedBy>Diana Smith Lopez Amado</cp:lastModifiedBy>
  <cp:revision>129</cp:revision>
  <dcterms:created xsi:type="dcterms:W3CDTF">2017-04-24T19:14:11Z</dcterms:created>
  <dcterms:modified xsi:type="dcterms:W3CDTF">2018-08-03T13:38:26Z</dcterms:modified>
</cp:coreProperties>
</file>