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1" autoAdjust="0"/>
    <p:restoredTop sz="94674"/>
  </p:normalViewPr>
  <p:slideViewPr>
    <p:cSldViewPr>
      <p:cViewPr varScale="1">
        <p:scale>
          <a:sx n="148" d="100"/>
          <a:sy n="148" d="100"/>
        </p:scale>
        <p:origin x="-630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10/08/2018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2AE96-5A45-42C1-89AA-DEE22F176ED8}" type="datetimeFigureOut">
              <a:rPr lang="es-CO" smtClean="0"/>
              <a:t>08/10/2018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E56DF-6B01-4CD5-A516-A88C1BFCBCC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7507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4716DB9E-0621-4E5F-B8DD-6B58EF076F61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1568111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5" y="2156251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IBAGUÉ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3397519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085696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3489852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45124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 smtClean="0">
                <a:solidFill>
                  <a:srgbClr val="FFFFFF"/>
                </a:solidFill>
                <a:latin typeface="Arial"/>
              </a:rPr>
              <a:t>COMPORTAMIENTO </a:t>
            </a:r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OCUPACIONAL</a:t>
            </a:r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8454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5 CuadroTexto"/>
          <p:cNvSpPr txBox="1">
            <a:spLocks noChangeArrowheads="1"/>
          </p:cNvSpPr>
          <p:nvPr/>
        </p:nvSpPr>
        <p:spPr bwMode="auto">
          <a:xfrm>
            <a:off x="502960" y="3715662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/>
              <a:t>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0633740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95536" y="1599642"/>
            <a:ext cx="8280008" cy="1890000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6270" y="0"/>
            <a:ext cx="68405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, variación y contribución a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la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variación de la población ocupada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posición ocupacional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6"/>
          <p:cNvSpPr txBox="1">
            <a:spLocks noChangeArrowheads="1"/>
          </p:cNvSpPr>
          <p:nvPr/>
        </p:nvSpPr>
        <p:spPr bwMode="auto">
          <a:xfrm>
            <a:off x="487646" y="3975906"/>
            <a:ext cx="7992888" cy="91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^Obrero, empleado particular incluye al Jornalero o </a:t>
            </a:r>
            <a:r>
              <a:rPr lang="es-ES" altLang="es-CO" sz="1100" dirty="0" smtClean="0">
                <a:latin typeface="Arial" charset="0"/>
              </a:rPr>
              <a:t>Peón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" altLang="es-CO" sz="1100" dirty="0" smtClean="0">
                <a:latin typeface="Arial" charset="0"/>
              </a:rPr>
              <a:t>Otras </a:t>
            </a:r>
            <a:r>
              <a:rPr lang="es-ES" altLang="es-CO" sz="1100" dirty="0">
                <a:latin typeface="Arial" charset="0"/>
              </a:rPr>
              <a:t>posiciones º : Obrero, empleado del gobierno; Empleado doméstico; Patrón o empleador; Trabajador familiar sin remuneración; Trabajadores sin remuneración en empresas de otros hogares; Jornalero o Peón y otro</a:t>
            </a:r>
            <a:r>
              <a:rPr lang="es-ES" altLang="es-CO" sz="1100" dirty="0" smtClean="0">
                <a:latin typeface="Arial" charset="0"/>
              </a:rPr>
              <a:t>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" altLang="es-CO" sz="1100" dirty="0" smtClean="0">
                <a:latin typeface="Arial" charset="0"/>
              </a:rPr>
              <a:t>(p.p.) : puntos porcentuales</a:t>
            </a:r>
            <a:endParaRPr lang="es-ES" altLang="es-CO" sz="11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1265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</a:t>
            </a: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ACTIVIDAD</a:t>
            </a:r>
            <a:endParaRPr lang="es-CO" sz="2000" b="1" dirty="0" smtClean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76084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0" y="52213"/>
            <a:ext cx="58681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inactiva,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según tipo de actividad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–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99282" y="4515967"/>
            <a:ext cx="869319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100" dirty="0">
                <a:latin typeface="Arial" pitchFamily="34" charset="0"/>
                <a:cs typeface="Arial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201834" y="4246371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/>
              <a:t>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5359504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5951" y="1198960"/>
            <a:ext cx="7629525" cy="271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546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1403841" y="438870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/>
              <a:t>DANE - GEIH </a:t>
            </a:r>
            <a:endParaRPr lang="es-ES" altLang="es-CO" sz="1100" dirty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0" y="51470"/>
            <a:ext cx="68754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CO" altLang="es-CO" b="1" dirty="0">
                <a:solidFill>
                  <a:schemeClr val="bg1"/>
                </a:solidFill>
                <a:latin typeface="+mj-lt"/>
              </a:rPr>
              <a:t>Proporción del empleo informal en la población ocupada </a:t>
            </a:r>
          </a:p>
          <a:p>
            <a:pPr>
              <a:buFont typeface="Arial" charset="0"/>
              <a:buNone/>
            </a:pPr>
            <a:r>
              <a:rPr lang="es-CO" altLang="es-CO" b="1" dirty="0">
                <a:solidFill>
                  <a:schemeClr val="bg1"/>
                </a:solidFill>
                <a:latin typeface="+mj-lt"/>
              </a:rPr>
              <a:t>Total 13 ciudades y áreas metropolitanas e Ibagué</a:t>
            </a:r>
          </a:p>
          <a:p>
            <a:pPr>
              <a:buFont typeface="Arial" charset="0"/>
              <a:buNone/>
            </a:pPr>
            <a:r>
              <a:rPr lang="es-CO" altLang="es-CO" b="1" dirty="0" smtClean="0">
                <a:solidFill>
                  <a:schemeClr val="bg1"/>
                </a:solidFill>
                <a:latin typeface="+mj-lt"/>
              </a:rPr>
              <a:t>Trimestre abril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– junio 2018</a:t>
            </a:r>
            <a:endParaRPr lang="es-CO" altLang="es-CO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5949721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005576"/>
            <a:ext cx="6908670" cy="33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4860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0" y="51470"/>
            <a:ext cx="567322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Límites de confianza y error relativo de la población de la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fuerza de trabajo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CO" altLang="es-CO" b="1" dirty="0">
                <a:solidFill>
                  <a:schemeClr val="bg1"/>
                </a:solidFill>
                <a:latin typeface="+mj-lt"/>
              </a:rPr>
              <a:t>Ibagué</a:t>
            </a:r>
            <a:endParaRPr lang="es-CO" altLang="es-CO" i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7764629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113588"/>
            <a:ext cx="8064500" cy="166806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9417912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7338" y="3003550"/>
            <a:ext cx="8569325" cy="161925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97488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-36512" y="43048"/>
            <a:ext cx="7848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Tolima, anual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2017</a:t>
            </a:r>
            <a:endParaRPr lang="es-CO" altLang="es-CO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683985" y="4329638"/>
            <a:ext cx="140455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/>
              <a:t>Fuente: DANE - GEIH </a:t>
            </a:r>
            <a:endParaRPr lang="es-ES" altLang="es-CO" sz="11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4364192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27025" y="956073"/>
            <a:ext cx="8466138" cy="339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3545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24452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40" y="1886221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2" y="2409732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2051720" y="2733769"/>
            <a:ext cx="66239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	</a:t>
            </a:r>
            <a:r>
              <a:rPr lang="es-ES" altLang="es-CO" sz="2000" b="1" dirty="0" smtClea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235572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9848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4306251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7" y="1464864"/>
            <a:ext cx="8209629" cy="213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Rectangle 2"/>
          <p:cNvSpPr>
            <a:spLocks/>
          </p:cNvSpPr>
          <p:nvPr/>
        </p:nvSpPr>
        <p:spPr bwMode="auto">
          <a:xfrm>
            <a:off x="107505" y="87474"/>
            <a:ext cx="750019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/>
          <a:p>
            <a:pPr eaLnBrk="1"/>
            <a:r>
              <a:rPr lang="es-ES" altLang="es-CO" sz="2000" b="1" dirty="0">
                <a:solidFill>
                  <a:schemeClr val="bg1"/>
                </a:solidFill>
                <a:latin typeface="+mj-lt"/>
                <a:sym typeface="Calibri" pitchFamily="34" charset="0"/>
              </a:rPr>
              <a:t>Resumen de indicadores</a:t>
            </a:r>
            <a:br>
              <a:rPr lang="es-ES" altLang="es-CO" sz="2000" b="1" dirty="0">
                <a:solidFill>
                  <a:schemeClr val="bg1"/>
                </a:solidFill>
                <a:latin typeface="+mj-lt"/>
                <a:sym typeface="Calibri" pitchFamily="34" charset="0"/>
              </a:rPr>
            </a:br>
            <a:r>
              <a:rPr lang="es-ES" altLang="es-CO" sz="2000" b="1" dirty="0">
                <a:solidFill>
                  <a:schemeClr val="bg1"/>
                </a:solidFill>
                <a:latin typeface="+mj-lt"/>
                <a:sym typeface="Calibri" pitchFamily="34" charset="0"/>
              </a:rPr>
              <a:t>Ibagué  – Total </a:t>
            </a:r>
            <a:r>
              <a:rPr lang="es-ES" altLang="es-CO" sz="2000" b="1" dirty="0" smtClean="0">
                <a:solidFill>
                  <a:schemeClr val="bg1"/>
                </a:solidFill>
                <a:latin typeface="+mj-lt"/>
                <a:sym typeface="Calibri" pitchFamily="34" charset="0"/>
              </a:rPr>
              <a:t>Nacional</a:t>
            </a:r>
            <a:endParaRPr lang="es-CO" altLang="es-CO" sz="2000" dirty="0">
              <a:solidFill>
                <a:schemeClr val="bg1"/>
              </a:solidFill>
              <a:latin typeface="+mj-lt"/>
              <a:sym typeface="Calibri" pitchFamily="34" charset="0"/>
            </a:endParaRPr>
          </a:p>
        </p:txBody>
      </p:sp>
      <p:sp>
        <p:nvSpPr>
          <p:cNvPr id="31748" name="5 CuadroTexto"/>
          <p:cNvSpPr txBox="1">
            <a:spLocks noChangeArrowheads="1"/>
          </p:cNvSpPr>
          <p:nvPr/>
        </p:nvSpPr>
        <p:spPr bwMode="auto">
          <a:xfrm>
            <a:off x="395729" y="3725465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222232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35496" y="27805"/>
            <a:ext cx="52571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Indicadores de mercado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laboral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Trimestre móvil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827584" y="2021880"/>
            <a:ext cx="6768752" cy="18983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2689129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1550" y="977900"/>
            <a:ext cx="6680200" cy="405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553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003433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1" y="1059582"/>
            <a:ext cx="8497953" cy="3151659"/>
          </a:xfrm>
          <a:prstGeom prst="rect">
            <a:avLst/>
          </a:prstGeom>
          <a:noFill/>
          <a:ln>
            <a:noFill/>
          </a:ln>
        </p:spPr>
      </p:pic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-36538" y="50007"/>
            <a:ext cx="64087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+mj-lt"/>
              </a:rPr>
              <a:t>Ibagué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 (2009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–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2018)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611753" y="4308447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/>
              <a:t>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24567091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22126" y="43048"/>
            <a:ext cx="7142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de desempleo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Ibagué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Trimestres móviles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2014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889513" y="4481592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/>
              <a:t>DANE -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6338074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3568" y="951570"/>
            <a:ext cx="7463014" cy="35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17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33469"/>
            <a:ext cx="4895850" cy="76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Ibagué</a:t>
            </a:r>
            <a:endParaRPr lang="es-ES" altLang="es-CO" sz="1800" b="1" dirty="0" smtClean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defRPr/>
            </a:pPr>
            <a:r>
              <a:rPr lang="es-ES" altLang="es-CO" sz="1800" b="1" dirty="0" smtClean="0">
                <a:solidFill>
                  <a:schemeClr val="bg1"/>
                </a:solidFill>
              </a:rPr>
              <a:t>Abril – junio 2018</a:t>
            </a: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/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altLang="es-CO" sz="1800" b="1" dirty="0" smtClean="0">
                <a:solidFill>
                  <a:schemeClr val="bg1"/>
                </a:solidFill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0368388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7" y="1491631"/>
            <a:ext cx="8355789" cy="1971029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046841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 smtClean="0">
                <a:solidFill>
                  <a:srgbClr val="FFFFFF"/>
                </a:solidFill>
                <a:latin typeface="+mj-lt"/>
              </a:rPr>
              <a:t>                COMPORTAMIENTO </a:t>
            </a: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17193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395729" y="3725448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/>
              <a:t>DANE - GEIH </a:t>
            </a:r>
            <a:endParaRPr lang="es-ES" altLang="es-CO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794" y="-7764"/>
            <a:ext cx="60129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, variación y contribución a la variación de la población 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según ramas de actividad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1589074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23529" y="1491630"/>
            <a:ext cx="8480975" cy="172800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95536" y="3945284"/>
            <a:ext cx="8280722" cy="91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pPr>
              <a:spcBef>
                <a:spcPts val="660"/>
              </a:spcBef>
            </a:pPr>
            <a:r>
              <a:rPr lang="es-CO" altLang="es-CO" sz="1050" b="1" dirty="0">
                <a:latin typeface="Arial" pitchFamily="34" charset="0"/>
                <a:cs typeface="Arial" pitchFamily="34" charset="0"/>
              </a:rPr>
              <a:t>Nota: </a:t>
            </a:r>
            <a:r>
              <a:rPr lang="es-CO" altLang="es-CO" sz="1050" dirty="0">
                <a:latin typeface="Arial" pitchFamily="34" charset="0"/>
                <a:cs typeface="Arial" pitchFamily="34" charset="0"/>
              </a:rPr>
              <a:t>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Arial" pitchFamily="34" charset="0"/>
                <a:cs typeface="Arial" pitchFamily="34" charset="0"/>
              </a:rPr>
              <a:t>  </a:t>
            </a:r>
            <a:endParaRPr lang="es-ES" altLang="es-CO" sz="105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60"/>
              </a:spcBef>
            </a:pPr>
            <a:r>
              <a:rPr lang="es-ES" altLang="es-CO" sz="1050" dirty="0">
                <a:latin typeface="Arial" charset="0"/>
              </a:rPr>
              <a:t>(p.p.) : puntos </a:t>
            </a:r>
            <a:r>
              <a:rPr lang="es-ES" altLang="es-CO" sz="1050" dirty="0" smtClean="0">
                <a:latin typeface="Arial" charset="0"/>
              </a:rPr>
              <a:t>porcentuales</a:t>
            </a:r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084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398</Words>
  <Application>Microsoft Office PowerPoint</Application>
  <PresentationFormat>Presentación en pantalla (16:9)</PresentationFormat>
  <Paragraphs>69</Paragraphs>
  <Slides>17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Arles Daniel Mayor Pachon</cp:lastModifiedBy>
  <cp:revision>58</cp:revision>
  <cp:lastPrinted>2018-01-29T14:18:30Z</cp:lastPrinted>
  <dcterms:created xsi:type="dcterms:W3CDTF">2017-04-24T19:14:11Z</dcterms:created>
  <dcterms:modified xsi:type="dcterms:W3CDTF">2018-08-10T20:38:52Z</dcterms:modified>
</cp:coreProperties>
</file>