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19"/>
  </p:notesMasterIdLst>
  <p:handoutMasterIdLst>
    <p:handoutMasterId r:id="rId20"/>
  </p:handoutMasterIdLst>
  <p:sldIdLst>
    <p:sldId id="729" r:id="rId2"/>
    <p:sldId id="730" r:id="rId3"/>
    <p:sldId id="705" r:id="rId4"/>
    <p:sldId id="704" r:id="rId5"/>
    <p:sldId id="706" r:id="rId6"/>
    <p:sldId id="707" r:id="rId7"/>
    <p:sldId id="708" r:id="rId8"/>
    <p:sldId id="731" r:id="rId9"/>
    <p:sldId id="711" r:id="rId10"/>
    <p:sldId id="732" r:id="rId11"/>
    <p:sldId id="714" r:id="rId12"/>
    <p:sldId id="733" r:id="rId13"/>
    <p:sldId id="717" r:id="rId14"/>
    <p:sldId id="718" r:id="rId15"/>
    <p:sldId id="721" r:id="rId16"/>
    <p:sldId id="719" r:id="rId17"/>
    <p:sldId id="728" r:id="rId18"/>
  </p:sldIdLst>
  <p:sldSz cx="9144000" cy="5143500" type="screen16x9"/>
  <p:notesSz cx="9144000" cy="6980238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9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gela Lucia Forero Vargas" initials="ALFV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62" autoAdjust="0"/>
    <p:restoredTop sz="86323" autoAdjust="0"/>
  </p:normalViewPr>
  <p:slideViewPr>
    <p:cSldViewPr>
      <p:cViewPr varScale="1">
        <p:scale>
          <a:sx n="96" d="100"/>
          <a:sy n="96" d="100"/>
        </p:scale>
        <p:origin x="-972" y="-84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2982" y="78"/>
      </p:cViewPr>
      <p:guideLst>
        <p:guide orient="horz" pos="2199"/>
        <p:guide pos="288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9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79486" y="0"/>
            <a:ext cx="3962400" cy="349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D32B4C0-13EB-4C23-B963-584BDF2FC81B}" type="datetimeFigureOut">
              <a:rPr lang="es-ES"/>
              <a:pPr>
                <a:defRPr/>
              </a:pPr>
              <a:t>03/08/2018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30015"/>
            <a:ext cx="3962400" cy="349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79486" y="6630015"/>
            <a:ext cx="3962400" cy="349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B1188C2-4122-48F7-A95E-A421D18E515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850767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9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79486" y="0"/>
            <a:ext cx="3962400" cy="349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6C31B31-8036-4A47-B07F-9D09AA984F4D}" type="datetimeFigureOut">
              <a:rPr lang="es-ES"/>
              <a:pPr>
                <a:defRPr/>
              </a:pPr>
              <a:t>03/08/2018</a:t>
            </a:fld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6313" y="523875"/>
            <a:ext cx="4652962" cy="2617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2" y="3315613"/>
            <a:ext cx="7315199" cy="314110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30015"/>
            <a:ext cx="3962400" cy="349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defTabSz="924496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9486" y="6630015"/>
            <a:ext cx="3962400" cy="3490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01BB3B4-4C7B-41B7-B62B-982E7505AE33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134183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46313" y="523875"/>
            <a:ext cx="4652962" cy="2617788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  <p:extLst>
      <p:ext uri="{BB962C8B-B14F-4D97-AF65-F5344CB8AC3E}">
        <p14:creationId xmlns:p14="http://schemas.microsoft.com/office/powerpoint/2010/main" val="893260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46313" y="523875"/>
            <a:ext cx="4652962" cy="2617788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1BB3B4-4C7B-41B7-B62B-982E7505AE33}" type="slidenum">
              <a:rPr lang="es-ES" altLang="es-CO" smtClean="0"/>
              <a:pPr>
                <a:defRPr/>
              </a:pPr>
              <a:t>2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402336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46313" y="523875"/>
            <a:ext cx="4652962" cy="2617788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1BB3B4-4C7B-41B7-B62B-982E7505AE33}" type="slidenum">
              <a:rPr lang="es-ES" altLang="es-CO" smtClean="0"/>
              <a:pPr>
                <a:defRPr/>
              </a:pPr>
              <a:t>3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351943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6313" y="523875"/>
            <a:ext cx="4651375" cy="2616200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68905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6313" y="523875"/>
            <a:ext cx="4651375" cy="2616200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58005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246313" y="523875"/>
            <a:ext cx="4652962" cy="2617788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01BB3B4-4C7B-41B7-B62B-982E7505AE33}" type="slidenum">
              <a:rPr lang="es-ES" altLang="es-CO" smtClean="0"/>
              <a:pPr>
                <a:defRPr/>
              </a:pPr>
              <a:t>6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3067875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6313" y="523875"/>
            <a:ext cx="4652962" cy="2617788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943143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5179486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51375" cy="26162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  <p:extLst>
      <p:ext uri="{BB962C8B-B14F-4D97-AF65-F5344CB8AC3E}">
        <p14:creationId xmlns:p14="http://schemas.microsoft.com/office/powerpoint/2010/main" val="901186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9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9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1" y="9990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094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1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3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03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1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5" y="2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1803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2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60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6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9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39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7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98757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81819" y="1634193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BUCARAMANGA A.M.*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3291830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156363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3291830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pc="7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Bogotá D.C., Colombia.</a:t>
            </a:r>
            <a:endParaRPr lang="es-MX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-1" y="3904830"/>
            <a:ext cx="662354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50" dirty="0">
                <a:latin typeface="Arial" charset="0"/>
              </a:rPr>
              <a:t>*</a:t>
            </a:r>
            <a:r>
              <a:rPr lang="es-ES" sz="1050" dirty="0">
                <a:latin typeface="Arial" charset="0"/>
              </a:rPr>
              <a:t> El área metropolitana de Bucaramanga </a:t>
            </a:r>
            <a:r>
              <a:rPr lang="es-MX" sz="1050" dirty="0">
                <a:latin typeface="Arial" charset="0"/>
              </a:rPr>
              <a:t> incluye Girón, Piedecuesta y Floridablanca.</a:t>
            </a:r>
            <a:endParaRPr lang="es-ES" sz="105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074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98825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POBLACIÓN OCUPADA SEGÚN POSICIÓN OCUPACIONAL</a:t>
            </a: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Arial" pitchFamily="34" charset="0"/>
                <a:ea typeface="Open Sans" panose="020B0606030504020204" pitchFamily="34" charset="0"/>
                <a:cs typeface="Arial" pitchFamily="34" charset="0"/>
              </a:rPr>
              <a:t>TRIMESTRE</a:t>
            </a:r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itchFamily="34" charset="0"/>
              <a:ea typeface="Open Sans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3922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04367" y="3849310"/>
            <a:ext cx="8856984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CO" altLang="es-CO" sz="1050" dirty="0">
                <a:latin typeface="Arial" panose="020B0604020202020204" pitchFamily="34" charset="0"/>
                <a:cs typeface="Arial" panose="020B0604020202020204" pitchFamily="34" charset="0"/>
              </a:rPr>
              <a:t>^ Obrero, empleado particular incluye Jornalero o Peón.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s-CO" altLang="es-CO" sz="1050" dirty="0">
                <a:latin typeface="Arial" panose="020B0604020202020204" pitchFamily="34" charset="0"/>
                <a:cs typeface="Arial" panose="020B0604020202020204" pitchFamily="34" charset="0"/>
              </a:rPr>
              <a:t>* Trabajador sin remuneración:  Incluye al trabajador familiar sin remuneración y al trabajador sin remuneración en empresas de otros hogares.</a:t>
            </a:r>
          </a:p>
          <a:p>
            <a:pPr eaLnBrk="1" hangingPunct="1">
              <a:spcBef>
                <a:spcPct val="50000"/>
              </a:spcBef>
              <a:buNone/>
            </a:pPr>
            <a:r>
              <a:rPr lang="es-CO" altLang="es-CO" sz="1050" dirty="0">
                <a:latin typeface="Arial" panose="020B0604020202020204" pitchFamily="34" charset="0"/>
                <a:cs typeface="Arial" panose="020B0604020202020204" pitchFamily="34" charset="0"/>
              </a:rPr>
              <a:t>(p.p.): puntos porcentuales</a:t>
            </a:r>
            <a:r>
              <a:rPr lang="es-CO" alt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alt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345930" y="3318252"/>
            <a:ext cx="16337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36512" y="33468"/>
            <a:ext cx="684053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Distribución porcentual , variación y contribución a 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altLang="es-CO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variación de la población ocupada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altLang="es-CO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según 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posición ocupacional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31930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67544" y="1260783"/>
            <a:ext cx="8132888" cy="2319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98825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POBLACIÓN INACTIVA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TIPO DE ACTIVIDAD</a:t>
            </a: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Arial" pitchFamily="34" charset="0"/>
                <a:ea typeface="Open Sans" panose="020B0606030504020204" pitchFamily="34" charset="0"/>
                <a:cs typeface="Arial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itchFamily="34" charset="0"/>
              <a:ea typeface="Open Sans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15430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7505" y="97054"/>
            <a:ext cx="6875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Distribución porcentual y variación de la población </a:t>
            </a:r>
            <a:endParaRPr lang="es-ES" altLang="es-CO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inactiva, </a:t>
            </a: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según tipo de actividad </a:t>
            </a:r>
            <a:endParaRPr lang="es-ES" altLang="es-CO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91418" y="4204342"/>
            <a:ext cx="85010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Nota: </a:t>
            </a:r>
            <a:r>
              <a:rPr lang="es-ES" alt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417938" y="3939902"/>
            <a:ext cx="16337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9836794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6676" y="1332310"/>
            <a:ext cx="6315075" cy="2311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2146972" y="4106711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11379550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79713" y="1383618"/>
            <a:ext cx="5305425" cy="2550319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36512" y="87474"/>
            <a:ext cx="6875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CO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Proporción del empleo informal en la </a:t>
            </a:r>
            <a:r>
              <a:rPr lang="es-CO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población ocupada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CO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 13 </a:t>
            </a:r>
            <a:r>
              <a:rPr lang="es-CO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ciudades y áreas metropolitanas </a:t>
            </a:r>
            <a:r>
              <a:rPr lang="es-CO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Bucaramanga AM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– junio (2017 – 2018)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194796" y="112298"/>
            <a:ext cx="56733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Límites de confianza y error relativo de la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población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ES" altLang="es-CO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fuerza de trabajo </a:t>
            </a:r>
            <a:r>
              <a:rPr lang="es-ES" altLang="es-CO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Bucaramanga AM</a:t>
            </a:r>
            <a:endParaRPr lang="es-CO" altLang="es-CO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09825266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7625" y="1113589"/>
            <a:ext cx="7005637" cy="1403747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429205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98525" y="2733675"/>
            <a:ext cx="7421563" cy="156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3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35496" y="3269"/>
            <a:ext cx="7848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Tasa global de participación, ocupación y 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desempleo</a:t>
            </a:r>
            <a:endParaRPr lang="es-ES" altLang="es-CO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Santander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s-ES" altLang="es-CO" sz="14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nual</a:t>
            </a:r>
            <a:endParaRPr lang="es-ES" altLang="es-CO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2008 </a:t>
            </a:r>
            <a:r>
              <a:rPr lang="es-ES" altLang="es-CO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2017</a:t>
            </a:r>
            <a:endParaRPr lang="es-CO" altLang="es-CO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856385" y="4191930"/>
            <a:ext cx="16337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Fuente</a:t>
            </a:r>
            <a:r>
              <a:rPr lang="es-CO" altLang="es-CO" sz="1100" b="1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CO" altLang="es-CO" sz="11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smtClean="0">
                <a:latin typeface="Arial" panose="020B0604020202020204" pitchFamily="34" charset="0"/>
                <a:cs typeface="Arial" panose="020B0604020202020204" pitchFamily="34" charset="0"/>
              </a:rPr>
              <a:t>DANE, 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8615710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00113" y="1230313"/>
            <a:ext cx="7515225" cy="300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998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40" y="1886221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2" y="2409733"/>
            <a:ext cx="669607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itchFamily="34" charset="0"/>
                <a:ea typeface="Open Sans" pitchFamily="34" charset="0"/>
                <a:cs typeface="Arial" pitchFamily="34" charset="0"/>
                <a:sym typeface="Calibri" pitchFamily="34" charset="0"/>
              </a:rPr>
              <a:t>23 CIUDADES Y ÁREAS METROPOLITANAS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  <a:sym typeface="Calibri" pitchFamily="34" charset="0"/>
              </a:rPr>
              <a:t>TRIMESTRE</a:t>
            </a:r>
            <a:endParaRPr lang="es-ES" altLang="es-CO" sz="2000" b="1" dirty="0">
              <a:solidFill>
                <a:schemeClr val="bg1"/>
              </a:solidFill>
              <a:latin typeface="Arial" pitchFamily="34" charset="0"/>
              <a:ea typeface="Open Sans" pitchFamily="34" charset="0"/>
              <a:cs typeface="Arial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- JUNIO 2018</a:t>
            </a:r>
          </a:p>
          <a:p>
            <a:pPr algn="r" eaLnBrk="1" hangingPunct="1"/>
            <a:endParaRPr lang="es-ES" altLang="es-CO" sz="2000" b="1" dirty="0">
              <a:solidFill>
                <a:srgbClr val="FFFFFF"/>
              </a:solidFill>
              <a:latin typeface="Arial" pitchFamily="34" charset="0"/>
              <a:ea typeface="Open Sans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235572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1497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79513" y="179828"/>
            <a:ext cx="8208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Bucaramanga AM – </a:t>
            </a: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569819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7544" y="1563638"/>
            <a:ext cx="8136905" cy="2268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9839281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08175" y="1047750"/>
            <a:ext cx="5759450" cy="3802063"/>
          </a:xfrm>
          <a:prstGeom prst="rect">
            <a:avLst/>
          </a:prstGeom>
        </p:spPr>
      </p:pic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71460" y="51470"/>
            <a:ext cx="54806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Indicadores de mercado laboral por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ciudad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Trimestre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35696" y="3363838"/>
            <a:ext cx="5759450" cy="10082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1" y="1700957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79488" y="51470"/>
            <a:ext cx="6408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Bucaramanga AM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</a:t>
            </a: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junio </a:t>
            </a: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2009 </a:t>
            </a: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2018)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089254" y="4398372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9239137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4213" y="1274763"/>
            <a:ext cx="7934325" cy="2897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238150" y="51470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Bucaramanga </a:t>
            </a: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Trimestres móviles 2014 </a:t>
            </a:r>
            <a:r>
              <a:rPr lang="es-ES" altLang="es-CO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2018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118988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2988" y="1166813"/>
            <a:ext cx="7151687" cy="3016250"/>
          </a:xfrm>
          <a:prstGeom prst="rect">
            <a:avLst/>
          </a:prstGeom>
        </p:spPr>
      </p:pic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1161262" y="4326364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79512" y="-20538"/>
            <a:ext cx="619268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Población ocupada, desocupada e inactiva </a:t>
            </a:r>
            <a:br>
              <a:rPr lang="es-E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Bucaramanga AM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</a:p>
          <a:p>
            <a:pPr algn="l"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s-E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185496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1560" y="1653648"/>
            <a:ext cx="7776864" cy="1566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83568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98825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POBLACIÓN OCUPADA SEGÚN RAMA DE ACTIVIDAD</a:t>
            </a:r>
            <a:endParaRPr lang="es-CO" sz="2000" b="1" dirty="0" smtClean="0">
              <a:solidFill>
                <a:schemeClr val="bg1"/>
              </a:solidFill>
              <a:latin typeface="Arial" pitchFamily="34" charset="0"/>
              <a:ea typeface="Open Sans" panose="020B0606030504020204" pitchFamily="34" charset="0"/>
              <a:cs typeface="Arial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Arial" pitchFamily="34" charset="0"/>
                <a:ea typeface="Open Sans" panose="020B0606030504020204" pitchFamily="34" charset="0"/>
                <a:cs typeface="Arial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itchFamily="34" charset="0"/>
              <a:ea typeface="Open Sans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99827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107504" y="33468"/>
            <a:ext cx="624453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Distribución </a:t>
            </a:r>
            <a:r>
              <a:rPr lang="es-ES" altLang="es-CO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porcentual , variación y contribución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la </a:t>
            </a:r>
            <a:r>
              <a:rPr lang="es-ES" altLang="es-CO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variación de la población ocupada, según ramas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actividad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412561" y="3165816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b="1" dirty="0"/>
              <a:t>Fuente: </a:t>
            </a:r>
            <a:r>
              <a:rPr lang="es-CO" altLang="es-CO" sz="1100" dirty="0" smtClean="0"/>
              <a:t>DANE, </a:t>
            </a:r>
            <a:r>
              <a:rPr lang="es-CO" altLang="es-CO" sz="1100" dirty="0"/>
              <a:t>GEIH </a:t>
            </a:r>
            <a:endParaRPr lang="es-ES" altLang="es-CO" sz="11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52576" y="3543859"/>
            <a:ext cx="8280722" cy="107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</a:pPr>
            <a:r>
              <a:rPr lang="es-CO" altLang="es-CO" sz="1050" dirty="0">
                <a:latin typeface="Arial" pitchFamily="34" charset="0"/>
                <a:cs typeface="Arial" pitchFamily="34" charset="0"/>
              </a:rPr>
              <a:t>* Otras ramas: Agricultura, ganadería, caza, silvicultura y pesca; explotación de minas y canteras; suministro de electricidad, gas y agua; e intermediación financiera </a:t>
            </a:r>
          </a:p>
          <a:p>
            <a:pPr>
              <a:spcBef>
                <a:spcPts val="660"/>
              </a:spcBef>
            </a:pPr>
            <a:r>
              <a:rPr lang="es-CO" altLang="es-CO" sz="1050" dirty="0">
                <a:latin typeface="Arial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decimales. </a:t>
            </a:r>
          </a:p>
          <a:p>
            <a:pPr>
              <a:spcBef>
                <a:spcPts val="660"/>
              </a:spcBef>
            </a:pPr>
            <a:r>
              <a:rPr lang="es-CO" altLang="es-CO" sz="1050" dirty="0">
                <a:latin typeface="Arial" pitchFamily="34" charset="0"/>
                <a:cs typeface="Arial" pitchFamily="34" charset="0"/>
              </a:rPr>
              <a:t>(p.p.): puntos porcentuales.</a:t>
            </a:r>
          </a:p>
          <a:p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072198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67544" y="923986"/>
            <a:ext cx="8280920" cy="2439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13695</TotalTime>
  <Words>412</Words>
  <Application>Microsoft Office PowerPoint</Application>
  <PresentationFormat>Presentación en pantalla (16:9)</PresentationFormat>
  <Paragraphs>71</Paragraphs>
  <Slides>17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Oscar Joaquin Villamizar Diaz</cp:lastModifiedBy>
  <cp:revision>1233</cp:revision>
  <cp:lastPrinted>2018-07-31T20:57:57Z</cp:lastPrinted>
  <dcterms:created xsi:type="dcterms:W3CDTF">2012-08-27T13:39:03Z</dcterms:created>
  <dcterms:modified xsi:type="dcterms:W3CDTF">2018-08-03T16:00:45Z</dcterms:modified>
</cp:coreProperties>
</file>