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724" r:id="rId2"/>
    <p:sldMasterId id="2147483733" r:id="rId3"/>
  </p:sldMasterIdLst>
  <p:notesMasterIdLst>
    <p:notesMasterId r:id="rId24"/>
  </p:notesMasterIdLst>
  <p:handoutMasterIdLst>
    <p:handoutMasterId r:id="rId25"/>
  </p:handoutMasterIdLst>
  <p:sldIdLst>
    <p:sldId id="330" r:id="rId4"/>
    <p:sldId id="331" r:id="rId5"/>
    <p:sldId id="332" r:id="rId6"/>
    <p:sldId id="320" r:id="rId7"/>
    <p:sldId id="296" r:id="rId8"/>
    <p:sldId id="297" r:id="rId9"/>
    <p:sldId id="298" r:id="rId10"/>
    <p:sldId id="299" r:id="rId11"/>
    <p:sldId id="334" r:id="rId12"/>
    <p:sldId id="302" r:id="rId13"/>
    <p:sldId id="303" r:id="rId14"/>
    <p:sldId id="335" r:id="rId15"/>
    <p:sldId id="305" r:id="rId16"/>
    <p:sldId id="306" r:id="rId17"/>
    <p:sldId id="336" r:id="rId18"/>
    <p:sldId id="311" r:id="rId19"/>
    <p:sldId id="317" r:id="rId20"/>
    <p:sldId id="322" r:id="rId21"/>
    <p:sldId id="319" r:id="rId22"/>
    <p:sldId id="333" r:id="rId23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8" autoAdjust="0"/>
    <p:restoredTop sz="94660"/>
  </p:normalViewPr>
  <p:slideViewPr>
    <p:cSldViewPr>
      <p:cViewPr>
        <p:scale>
          <a:sx n="70" d="100"/>
          <a:sy n="70" d="100"/>
        </p:scale>
        <p:origin x="-324" y="-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14/03/2017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14/03/2017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7598024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2E538B8-3651-4610-9AED-97D5D08DBB46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495470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71940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847910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273498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814026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768369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019516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4003656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8264737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84652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6066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eaLnBrk="0" hangingPunct="0"/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endParaRPr lang="es-MX">
              <a:solidFill>
                <a:prstClr val="white"/>
              </a:solidFill>
            </a:endParaRPr>
          </a:p>
        </p:txBody>
      </p:sp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987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 userDrawn="1"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12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2800" y="0"/>
            <a:ext cx="7718425" cy="105251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8525" y="4279900"/>
            <a:ext cx="7561263" cy="2578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>
          <a:xfrm>
            <a:off x="4962525" y="6356350"/>
            <a:ext cx="2133600" cy="331788"/>
          </a:xfrm>
          <a:prstGeom prst="rect">
            <a:avLst/>
          </a:prstGeom>
        </p:spPr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 hangingPunct="0">
              <a:defRPr/>
            </a:pPr>
            <a:fld id="{5877767F-DB27-482D-8F67-93DD9F189986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99274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 hangingPunct="0">
              <a:defRPr/>
            </a:pPr>
            <a:fld id="{A78B7222-AE55-43E6-9700-4ED0ECB0012A}" type="slidenum">
              <a:rPr lang="es-CO" altLang="es-CO">
                <a:solidFill>
                  <a:prstClr val="black"/>
                </a:solidFill>
              </a:rPr>
              <a:pPr hangingPunct="0"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398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 hangingPunct="0">
              <a:defRPr/>
            </a:pPr>
            <a:fld id="{CAF17FE3-0FA1-4A3B-8DAC-EA41BA35B427}" type="slidenum">
              <a:rPr lang="es-CO" altLang="es-CO">
                <a:solidFill>
                  <a:prstClr val="black"/>
                </a:solidFill>
              </a:rPr>
              <a:pPr hangingPunct="0"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449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1802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eaLnBrk="0" hangingPunct="0"/>
            <a:r>
              <a:rPr sz="150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484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8509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eaLnBrk="0" hangingPunct="0"/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endParaRPr lang="es-MX">
              <a:solidFill>
                <a:prstClr val="white"/>
              </a:solidFill>
            </a:endParaRPr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3791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022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5588"/>
            <a:ext cx="8229600" cy="117951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35100"/>
            <a:ext cx="4040188" cy="739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2372B6-8B49-4A5B-B2C8-4EDB006A7071}" type="slidenum">
              <a:rPr lang="es-CO" altLang="es-CO" smtClean="0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0428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29390889-2EC9-49C6-8BAD-79D4997DCAA1}" type="slidenum">
              <a:rPr lang="es-CO" altLang="es-CO" smtClean="0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3122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9098009-5297-4160-95B8-5A1A17D7C572}" type="slidenum">
              <a:rPr lang="es-CO" altLang="es-CO" smtClean="0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64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93887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eaLnBrk="0" hangingPunct="0"/>
            <a:r>
              <a:rPr sz="150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107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762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22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220486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/>
            <a:r>
              <a:rPr lang="en-US" sz="3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2875002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hangingPunct="0"/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MANIZALES AM</a:t>
            </a:r>
            <a:endParaRPr lang="es-MX" sz="3000" b="1" dirty="0">
              <a:solidFill>
                <a:prstClr val="white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4653136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eaLnBrk="0" hangingPunct="0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Marzo 2017</a:t>
            </a:r>
            <a:endParaRPr lang="es-CO" dirty="0">
              <a:solidFill>
                <a:prstClr val="white"/>
              </a:solidFill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78092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4653136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eaLnBrk="0" hangingPunct="0">
              <a:spcBef>
                <a:spcPts val="2940"/>
              </a:spcBef>
            </a:pPr>
            <a:r>
              <a:rPr lang="es-MX" spc="70" dirty="0" smtClean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0" y="5373216"/>
            <a:ext cx="5796136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s-ES" altLang="es-CO" sz="1600" dirty="0">
                <a:solidFill>
                  <a:prstClr val="black"/>
                </a:solidFill>
                <a:latin typeface="+mj-lt"/>
              </a:rPr>
              <a:t>* El Área Metropolitana de Manizales incluye Villa María</a:t>
            </a:r>
            <a:endParaRPr lang="es-ES" sz="1600" dirty="0">
              <a:solidFill>
                <a:prstClr val="blac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07786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0" y="5533782"/>
            <a:ext cx="914399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050" dirty="0">
                <a:latin typeface="Calibri" pitchFamily="34" charset="0"/>
              </a:rPr>
              <a:t> </a:t>
            </a:r>
            <a:r>
              <a:rPr lang="es-CO" altLang="es-CO" sz="1050" dirty="0">
                <a:latin typeface="Calibri" pitchFamily="34" charset="0"/>
              </a:rPr>
              <a:t>    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244658" y="526883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190381"/>
            <a:ext cx="56521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y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variación de la población ocupada, según ramas de actividad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68027830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50329" y="1149270"/>
            <a:ext cx="7775575" cy="411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8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07504" y="5780112"/>
            <a:ext cx="885698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1475656" y="5255622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58091" y="139279"/>
            <a:ext cx="558011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altLang="es-CO" sz="2200" b="1" dirty="0">
                <a:solidFill>
                  <a:schemeClr val="bg1"/>
                </a:solidFill>
                <a:latin typeface="Arial Narrow" pitchFamily="34" charset="0"/>
              </a:rPr>
              <a:t>Contribución a la variación de la población ocupada, </a:t>
            </a:r>
            <a:r>
              <a:rPr lang="es-ES" altLang="es-CO" sz="2200" b="1" dirty="0" smtClean="0">
                <a:solidFill>
                  <a:schemeClr val="bg1"/>
                </a:solidFill>
                <a:latin typeface="Arial Narrow" pitchFamily="34" charset="0"/>
              </a:rPr>
              <a:t>según </a:t>
            </a:r>
            <a:r>
              <a:rPr lang="es-ES" altLang="es-CO" sz="2200" b="1" dirty="0">
                <a:solidFill>
                  <a:schemeClr val="bg1"/>
                </a:solidFill>
                <a:latin typeface="Arial Narrow" pitchFamily="34" charset="0"/>
              </a:rPr>
              <a:t>ramas de actividad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94262658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39750" y="1268413"/>
            <a:ext cx="8021638" cy="398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7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OCUPACIONAL</a:t>
            </a: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176868717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9479" y="138782"/>
            <a:ext cx="55801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altLang="es-CO" sz="2200" b="1" dirty="0">
                <a:solidFill>
                  <a:schemeClr val="bg1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89728" y="5919663"/>
            <a:ext cx="889248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 ^ Obrero</a:t>
            </a:r>
            <a:r>
              <a:rPr lang="es-ES" altLang="es-CO" sz="1200" dirty="0">
                <a:latin typeface="Arial Narrow" pitchFamily="34" charset="0"/>
              </a:rPr>
              <a:t>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 * Trabajador </a:t>
            </a:r>
            <a:r>
              <a:rPr lang="es-ES" altLang="es-CO" sz="1200" dirty="0">
                <a:latin typeface="Arial Narrow" pitchFamily="34" charset="0"/>
              </a:rPr>
              <a:t>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115616" y="56052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0434360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51343" y="1343276"/>
            <a:ext cx="7969250" cy="412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83669" y="190381"/>
            <a:ext cx="55684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Contribución a la variación de la población ocupada,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posición ocupacional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195015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79512" y="5847655"/>
            <a:ext cx="8964488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^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45872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60375" y="1462782"/>
            <a:ext cx="8281988" cy="391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ACTIVIDAD</a:t>
            </a: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15183254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2242" y="188640"/>
            <a:ext cx="55660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y variación de la población inactiva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, según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tipo de actividad 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1520" y="5862463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51520" y="543407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94637491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38213" y="1331466"/>
            <a:ext cx="7127875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06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897" y="77723"/>
            <a:ext cx="61492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s-CO" sz="1600" b="1" dirty="0" smtClean="0">
                <a:solidFill>
                  <a:schemeClr val="bg1"/>
                </a:solidFill>
                <a:latin typeface="+mj-lt"/>
              </a:rPr>
              <a:t>Proporción </a:t>
            </a:r>
            <a:r>
              <a:rPr lang="es-CO" sz="1600" b="1" dirty="0">
                <a:solidFill>
                  <a:schemeClr val="bg1"/>
                </a:solidFill>
                <a:latin typeface="+mj-lt"/>
              </a:rPr>
              <a:t>del </a:t>
            </a:r>
            <a:r>
              <a:rPr lang="es-CO" sz="1600" b="1" dirty="0" smtClean="0">
                <a:solidFill>
                  <a:schemeClr val="bg1"/>
                </a:solidFill>
                <a:latin typeface="+mj-lt"/>
              </a:rPr>
              <a:t>empleo informal en la </a:t>
            </a:r>
            <a:r>
              <a:rPr lang="es-CO" sz="1600" b="1" dirty="0">
                <a:solidFill>
                  <a:schemeClr val="bg1"/>
                </a:solidFill>
                <a:latin typeface="+mj-lt"/>
              </a:rPr>
              <a:t>población ocupada </a:t>
            </a:r>
            <a:r>
              <a:rPr lang="es-CO" sz="1600" b="1" dirty="0" smtClean="0">
                <a:solidFill>
                  <a:schemeClr val="bg1"/>
                </a:solidFill>
                <a:latin typeface="+mj-lt"/>
              </a:rPr>
              <a:t>Total </a:t>
            </a:r>
            <a:r>
              <a:rPr lang="es-CO" sz="1600" b="1" dirty="0">
                <a:solidFill>
                  <a:schemeClr val="bg1"/>
                </a:solidFill>
                <a:latin typeface="+mj-lt"/>
              </a:rPr>
              <a:t>13 </a:t>
            </a:r>
            <a:r>
              <a:rPr lang="es-CO" sz="1600" b="1" dirty="0" smtClean="0">
                <a:solidFill>
                  <a:schemeClr val="bg1"/>
                </a:solidFill>
                <a:latin typeface="+mj-lt"/>
              </a:rPr>
              <a:t>ciudades y áreas metropolitanas y Manizales AM</a:t>
            </a:r>
            <a:endParaRPr lang="es-CO" sz="1600" b="1" dirty="0">
              <a:solidFill>
                <a:schemeClr val="bg1"/>
              </a:solidFill>
              <a:latin typeface="+mj-lt"/>
            </a:endParaRPr>
          </a:p>
          <a:p>
            <a:pPr>
              <a:spcBef>
                <a:spcPts val="0"/>
              </a:spcBef>
              <a:buNone/>
            </a:pPr>
            <a:r>
              <a:rPr lang="es-CO" sz="1600" b="1" dirty="0" smtClean="0">
                <a:solidFill>
                  <a:schemeClr val="bg1"/>
                </a:solidFill>
                <a:latin typeface="+mj-lt"/>
              </a:rPr>
              <a:t>Trimestre noviembre – enero (2015 – 2017)</a:t>
            </a:r>
            <a:endParaRPr lang="es-CO" sz="1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65153181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6675" y="1543050"/>
            <a:ext cx="6281738" cy="4027488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07704" y="557007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10946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0" y="118954"/>
            <a:ext cx="594015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Límites de confianza y error relativo de la población de la fuerza 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de trabajo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e indicadores de mercado laboral</a:t>
            </a: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Manizales AM</a:t>
            </a:r>
            <a:endParaRPr lang="es-CO" altLang="es-CO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260363216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221931" y="3645024"/>
            <a:ext cx="6446413" cy="2065164"/>
          </a:xfrm>
          <a:prstGeom prst="rect">
            <a:avLst/>
          </a:prstGeom>
        </p:spPr>
      </p:pic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167796195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87624" y="1484784"/>
            <a:ext cx="6469063" cy="198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07504" y="118954"/>
            <a:ext cx="54726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Caldas, anual</a:t>
            </a:r>
            <a:endParaRPr lang="es-ES" altLang="es-CO" sz="1600" b="1" dirty="0">
              <a:solidFill>
                <a:schemeClr val="bg1"/>
              </a:solidFill>
              <a:latin typeface="+mj-lt"/>
            </a:endParaRPr>
          </a:p>
          <a:p>
            <a:r>
              <a:rPr lang="es-ES" altLang="es-CO" sz="1600" b="1">
                <a:solidFill>
                  <a:schemeClr val="bg1"/>
                </a:solidFill>
                <a:latin typeface="+mj-lt"/>
              </a:rPr>
              <a:t> </a:t>
            </a:r>
            <a:r>
              <a:rPr lang="es-ES" altLang="es-CO" sz="1600" b="1" smtClean="0">
                <a:solidFill>
                  <a:schemeClr val="bg1"/>
                </a:solidFill>
                <a:latin typeface="+mj-lt"/>
              </a:rPr>
              <a:t>2008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2016</a:t>
            </a:r>
            <a:endParaRPr lang="es-CO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3325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50870771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84250" y="1512660"/>
            <a:ext cx="7100888" cy="402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39" y="2514962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3000" b="1" dirty="0" smtClean="0">
                <a:solidFill>
                  <a:prstClr val="white"/>
                </a:solidFill>
                <a:latin typeface="Arial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prstClr val="white"/>
              </a:solidFill>
              <a:latin typeface="Arial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1" y="3212976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645024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  <a:endParaRPr lang="es-ES" altLang="es-CO" sz="2000" b="1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3140968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74209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36140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512" y="132424"/>
            <a:ext cx="46085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Resumen indicadores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Manizales AM</a:t>
            </a:r>
            <a:r>
              <a:rPr lang="es-ES" altLang="es-CO" sz="1400" b="1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altLang="es-CO" sz="2000" b="1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– </a:t>
            </a:r>
            <a:r>
              <a:rPr lang="es-ES" altLang="es-CO" sz="2000" b="1" dirty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07765356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27584" y="2276872"/>
            <a:ext cx="7429500" cy="1992312"/>
          </a:xfrm>
          <a:prstGeom prst="rect">
            <a:avLst/>
          </a:prstGeom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934814" y="4484563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>
                <a:solidFill>
                  <a:prstClr val="black"/>
                </a:solidFill>
              </a:rPr>
              <a:t>Fuente: DANE - GEIH </a:t>
            </a:r>
            <a:endParaRPr lang="es-ES" altLang="es-CO" sz="1100" dirty="0">
              <a:solidFill>
                <a:prstClr val="black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68485571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3568" y="1988840"/>
            <a:ext cx="7699375" cy="227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7819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714663" y="4771058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88426" y="188640"/>
            <a:ext cx="543411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Resumen indicadores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Manizales AM 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– 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83547193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3569" y="2204864"/>
            <a:ext cx="7632848" cy="235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1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07504" y="57398"/>
            <a:ext cx="518457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Indicadores de mercado laboral por ciudad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Trimestre </a:t>
            </a:r>
            <a:endParaRPr lang="es-ES" altLang="es-CO" sz="1800" b="1" dirty="0">
              <a:solidFill>
                <a:schemeClr val="bg1"/>
              </a:solidFill>
              <a:latin typeface="+mj-lt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Noviembre 2016 – enero 2017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1043608" y="4077072"/>
            <a:ext cx="6984776" cy="216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4" name="3 Rectángulo"/>
          <p:cNvSpPr/>
          <p:nvPr/>
        </p:nvSpPr>
        <p:spPr>
          <a:xfrm>
            <a:off x="1259632" y="6238472"/>
            <a:ext cx="50672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Fuente: DANE - Gran Encuesta Integrada de Hogares</a:t>
            </a:r>
          </a:p>
          <a:p>
            <a:pPr algn="just"/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(+)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(-): Aumento o disminución de la TD de cada ciudad frente al mismo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trimestre 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del año anterior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259632" y="6525924"/>
            <a:ext cx="493204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El total de las 23 ciudades no incluye San Andrés por tener una distribución de la muestra diferente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4256710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43608" y="1149793"/>
            <a:ext cx="7056784" cy="512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20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26468349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950" y="1401763"/>
            <a:ext cx="8885238" cy="4278312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0" y="57398"/>
            <a:ext cx="64087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Manizales AM</a:t>
            </a:r>
            <a:endParaRPr lang="es-ES" altLang="es-CO" sz="1800" b="1" dirty="0">
              <a:solidFill>
                <a:schemeClr val="bg1"/>
              </a:solidFill>
              <a:latin typeface="+mj-lt"/>
            </a:endParaRPr>
          </a:p>
          <a:p>
            <a:pPr>
              <a:spcBef>
                <a:spcPct val="0"/>
              </a:spcBef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Noviembre – enero (2007 – 2017)</a:t>
            </a:r>
            <a:endParaRPr lang="es-ES" altLang="es-CO" sz="1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1169882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394529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1547664" y="5896004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07504" y="57398"/>
            <a:ext cx="525658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Tasa de desempleo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Manizales AM</a:t>
            </a:r>
            <a:endParaRPr lang="es-ES" altLang="es-CO" sz="1800" b="1" dirty="0">
              <a:solidFill>
                <a:schemeClr val="bg1"/>
              </a:solidFill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Trimestres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móviles 2013 - 2017 </a:t>
            </a:r>
            <a:endParaRPr lang="es-ES" altLang="es-CO" sz="18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3905955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87624" y="1412776"/>
            <a:ext cx="6638304" cy="432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0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87946084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81000" y="2492896"/>
            <a:ext cx="8382000" cy="2263254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72008" y="44624"/>
            <a:ext cx="5292080" cy="981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Manizales AM</a:t>
            </a:r>
            <a:endParaRPr lang="es-ES" altLang="es-CO" sz="1800" b="1" dirty="0">
              <a:solidFill>
                <a:schemeClr val="bg1"/>
              </a:solidFill>
              <a:ea typeface="+mn-ea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cs typeface="Arial" charset="0"/>
              </a:rPr>
              <a:t>Noviembre – enero (2015 – 2017)</a:t>
            </a: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53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423293633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lantill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lantilla_DANE_1 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6182</TotalTime>
  <Words>551</Words>
  <Application>Microsoft Office PowerPoint</Application>
  <PresentationFormat>Presentación en pantalla (4:3)</PresentationFormat>
  <Paragraphs>87</Paragraphs>
  <Slides>20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20</vt:i4>
      </vt:variant>
    </vt:vector>
  </HeadingPairs>
  <TitlesOfParts>
    <vt:vector size="23" baseType="lpstr">
      <vt:lpstr>1_Presentacion_dane2013_marzo4</vt:lpstr>
      <vt:lpstr>Plantilla</vt:lpstr>
      <vt:lpstr>Plantilla_DANE_1 (2)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Andres Felipe Virguez Clavijo</cp:lastModifiedBy>
  <cp:revision>422</cp:revision>
  <cp:lastPrinted>2017-02-23T21:58:38Z</cp:lastPrinted>
  <dcterms:created xsi:type="dcterms:W3CDTF">2012-08-22T15:55:17Z</dcterms:created>
  <dcterms:modified xsi:type="dcterms:W3CDTF">2017-03-14T14:57:57Z</dcterms:modified>
</cp:coreProperties>
</file>