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8189" r:id="rId2"/>
    <p:sldMasterId id="2147488207" r:id="rId3"/>
  </p:sldMasterIdLst>
  <p:notesMasterIdLst>
    <p:notesMasterId r:id="rId23"/>
  </p:notesMasterIdLst>
  <p:handoutMasterIdLst>
    <p:handoutMasterId r:id="rId24"/>
  </p:handoutMasterIdLst>
  <p:sldIdLst>
    <p:sldId id="732" r:id="rId4"/>
    <p:sldId id="733" r:id="rId5"/>
    <p:sldId id="705" r:id="rId6"/>
    <p:sldId id="722" r:id="rId7"/>
    <p:sldId id="706" r:id="rId8"/>
    <p:sldId id="707" r:id="rId9"/>
    <p:sldId id="708" r:id="rId10"/>
    <p:sldId id="734" r:id="rId11"/>
    <p:sldId id="711" r:id="rId12"/>
    <p:sldId id="712" r:id="rId13"/>
    <p:sldId id="735" r:id="rId14"/>
    <p:sldId id="714" r:id="rId15"/>
    <p:sldId id="715" r:id="rId16"/>
    <p:sldId id="736" r:id="rId17"/>
    <p:sldId id="717" r:id="rId18"/>
    <p:sldId id="718" r:id="rId19"/>
    <p:sldId id="721" r:id="rId20"/>
    <p:sldId id="719" r:id="rId21"/>
    <p:sldId id="730" r:id="rId22"/>
  </p:sldIdLst>
  <p:sldSz cx="9144000" cy="6858000" type="screen4x3"/>
  <p:notesSz cx="6980238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0000"/>
    <a:srgbClr val="B6014C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29" autoAdjust="0"/>
    <p:restoredTop sz="86323" autoAdjust="0"/>
  </p:normalViewPr>
  <p:slideViewPr>
    <p:cSldViewPr>
      <p:cViewPr varScale="1">
        <p:scale>
          <a:sx n="82" d="100"/>
          <a:sy n="82" d="100"/>
        </p:scale>
        <p:origin x="-84" y="-5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188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4463" y="0"/>
            <a:ext cx="3024187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4BC87CD4-FC1A-47EB-8CDE-86011BC65ED8}" type="datetimeFigureOut">
              <a:rPr lang="es-ES"/>
              <a:pPr>
                <a:defRPr/>
              </a:pPr>
              <a:t>14/03/2017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3024188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4463" y="8685213"/>
            <a:ext cx="3024187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889F60D-1FE7-4091-B0C2-2EBF19408016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3208029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188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4463" y="0"/>
            <a:ext cx="3024187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BA7A59A5-D193-443E-8918-11B092EB1678}" type="datetimeFigureOut">
              <a:rPr lang="es-ES"/>
              <a:pPr>
                <a:defRPr/>
              </a:pPr>
              <a:t>14/03/2017</a:t>
            </a:fld>
            <a:endParaRPr lang="es-ES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3325" y="685800"/>
            <a:ext cx="4573588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343400"/>
            <a:ext cx="5583238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3024188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4463" y="8685213"/>
            <a:ext cx="3024187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A8CCF5D6-D5B1-4E27-8A20-DE5B3FEA2997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19052349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2 Marcador de notas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  <p:sp>
        <p:nvSpPr>
          <p:cNvPr id="5120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9B57E305-925F-4381-A23B-AA87D92E5DD5}" type="slidenum">
              <a:rPr lang="es-ES" altLang="es-CO" smtClean="0">
                <a:solidFill>
                  <a:prstClr val="black"/>
                </a:solidFill>
              </a:rPr>
              <a:pPr/>
              <a:t>1</a:t>
            </a:fld>
            <a:endParaRPr lang="es-ES" altLang="es-CO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79A1CB31-6408-46AB-A7A9-132DB8CF739A}" type="slidenum">
              <a:rPr lang="es-ES" altLang="es-CO" smtClean="0"/>
              <a:pPr/>
              <a:t>10</a:t>
            </a:fld>
            <a:endParaRPr lang="es-ES" altLang="es-CO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87724911-0497-4AA3-A83B-28FBDBCA81BD}" type="slidenum">
              <a:rPr lang="es-ES" altLang="es-CO" smtClean="0"/>
              <a:pPr/>
              <a:t>13</a:t>
            </a:fld>
            <a:endParaRPr lang="es-ES" altLang="es-CO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 txBox="1">
            <a:spLocks noGrp="1" noChangeArrowheads="1"/>
          </p:cNvSpPr>
          <p:nvPr/>
        </p:nvSpPr>
        <p:spPr bwMode="auto">
          <a:xfrm>
            <a:off x="3954463" y="8685213"/>
            <a:ext cx="3024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5D662DE5-DDBC-4576-B63A-9DAFEA1B23F4}" type="slidenum">
              <a:rPr lang="es-ES" altLang="es-CO" sz="1200"/>
              <a:pPr algn="r"/>
              <a:t>15</a:t>
            </a:fld>
            <a:endParaRPr lang="es-ES" altLang="es-CO" sz="120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1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1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6.jpg"/><Relationship Id="rId5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437515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8053E3D4-58DE-4A7C-B1FC-225CE35909F7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365534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C78A3F03-F557-49A1-8AE3-387E5ADE76D5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459815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5026E8B6-6E2F-4AA2-B266-9DA1D3D4B4B8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696172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4B108D41-F25F-4258-8CAD-415087FC0FFF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083305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ED398A51-8331-4962-8A8C-0D035436B6CC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46563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E6ACF7A6-529E-42DE-A192-F9188B90C94E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3369999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>
                <a:sym typeface="Calibri" pitchFamily="34" charset="0"/>
              </a:rPr>
              <a:t>Haga clic en el icono para agregar una imagen</a:t>
            </a:r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6686DAC4-2ADD-4F34-9470-1424BB190E37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597656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0D86F7E2-6029-4BDD-8D32-5ACFCFAB2D16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3589946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A911156F-E3D5-453C-8846-66D02BCCE55D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1310947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54703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44594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9664694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6311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68544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8020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0944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" t="2316" b="5100"/>
          <a:stretch/>
        </p:blipFill>
        <p:spPr>
          <a:xfrm>
            <a:off x="0" y="-27384"/>
            <a:ext cx="9144000" cy="5466745"/>
          </a:xfrm>
          <a:prstGeom prst="rect">
            <a:avLst/>
          </a:prstGeom>
        </p:spPr>
      </p:pic>
      <p:sp>
        <p:nvSpPr>
          <p:cNvPr id="977" name="object 934"/>
          <p:cNvSpPr txBox="1"/>
          <p:nvPr/>
        </p:nvSpPr>
        <p:spPr>
          <a:xfrm>
            <a:off x="470952" y="6145377"/>
            <a:ext cx="2300848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00" b="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5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5301208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805264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6311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32601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66" b="14562"/>
          <a:stretch/>
        </p:blipFill>
        <p:spPr>
          <a:xfrm>
            <a:off x="0" y="1628800"/>
            <a:ext cx="9154800" cy="3452648"/>
          </a:xfrm>
          <a:prstGeom prst="rect">
            <a:avLst/>
          </a:prstGeom>
        </p:spPr>
      </p:pic>
      <p:pic>
        <p:nvPicPr>
          <p:cNvPr id="8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662191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877272"/>
            <a:ext cx="2981647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68544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08504" cy="1057377"/>
          </a:xfrm>
          <a:prstGeom prst="rect">
            <a:avLst/>
          </a:prstGeom>
        </p:spPr>
      </p:pic>
      <p:sp>
        <p:nvSpPr>
          <p:cNvPr id="16" name="18 Triángulo isósceles"/>
          <p:cNvSpPr>
            <a:spLocks/>
          </p:cNvSpPr>
          <p:nvPr/>
        </p:nvSpPr>
        <p:spPr bwMode="auto">
          <a:xfrm>
            <a:off x="5347535" y="1524"/>
            <a:ext cx="3693167" cy="1093071"/>
          </a:xfrm>
          <a:custGeom>
            <a:avLst/>
            <a:gdLst>
              <a:gd name="T0" fmla="*/ 0 w 3935697"/>
              <a:gd name="T1" fmla="*/ 1475375 h 1031572"/>
              <a:gd name="T2" fmla="*/ 183406 w 3935697"/>
              <a:gd name="T3" fmla="*/ 0 h 1031572"/>
              <a:gd name="T4" fmla="*/ 1009585 w 3935697"/>
              <a:gd name="T5" fmla="*/ 1454 h 1031572"/>
              <a:gd name="T6" fmla="*/ 1012450 w 3935697"/>
              <a:gd name="T7" fmla="*/ 1473293 h 1031572"/>
              <a:gd name="T8" fmla="*/ 0 w 3935697"/>
              <a:gd name="T9" fmla="*/ 1475375 h 10315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35697"/>
              <a:gd name="T16" fmla="*/ 0 h 1031572"/>
              <a:gd name="T17" fmla="*/ 3935697 w 3935697"/>
              <a:gd name="T18" fmla="*/ 1031572 h 1031572"/>
              <a:gd name="connsiteX0" fmla="*/ 0 w 3935697"/>
              <a:gd name="connsiteY0" fmla="*/ 1074726 h 1074726"/>
              <a:gd name="connsiteX1" fmla="*/ 712892 w 3935697"/>
              <a:gd name="connsiteY1" fmla="*/ 0 h 1074726"/>
              <a:gd name="connsiteX2" fmla="*/ 3924206 w 3935697"/>
              <a:gd name="connsiteY2" fmla="*/ 44171 h 1074726"/>
              <a:gd name="connsiteX3" fmla="*/ 3935346 w 3935697"/>
              <a:gd name="connsiteY3" fmla="*/ 1073271 h 1074726"/>
              <a:gd name="connsiteX4" fmla="*/ 0 w 3935697"/>
              <a:gd name="connsiteY4" fmla="*/ 1074726 h 1074726"/>
              <a:gd name="connsiteX0" fmla="*/ 0 w 3939813"/>
              <a:gd name="connsiteY0" fmla="*/ 1074726 h 1074726"/>
              <a:gd name="connsiteX1" fmla="*/ 712892 w 3939813"/>
              <a:gd name="connsiteY1" fmla="*/ 0 h 1074726"/>
              <a:gd name="connsiteX2" fmla="*/ 3939813 w 3939813"/>
              <a:gd name="connsiteY2" fmla="*/ 8209 h 1074726"/>
              <a:gd name="connsiteX3" fmla="*/ 3935346 w 3939813"/>
              <a:gd name="connsiteY3" fmla="*/ 1073271 h 1074726"/>
              <a:gd name="connsiteX4" fmla="*/ 0 w 3939813"/>
              <a:gd name="connsiteY4" fmla="*/ 1074726 h 1074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9813" h="1074726">
                <a:moveTo>
                  <a:pt x="0" y="1074726"/>
                </a:moveTo>
                <a:lnTo>
                  <a:pt x="712892" y="0"/>
                </a:lnTo>
                <a:lnTo>
                  <a:pt x="3939813" y="8209"/>
                </a:lnTo>
                <a:cubicBezTo>
                  <a:pt x="3936827" y="364624"/>
                  <a:pt x="3938332" y="716856"/>
                  <a:pt x="3935346" y="1073271"/>
                </a:cubicBezTo>
                <a:lnTo>
                  <a:pt x="0" y="10747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45720" rIns="45720" anchor="ctr">
            <a:spAutoFit/>
          </a:bodyPr>
          <a:lstStyle/>
          <a:p>
            <a:endParaRPr lang="es-MX"/>
          </a:p>
        </p:txBody>
      </p:sp>
      <p:sp>
        <p:nvSpPr>
          <p:cNvPr id="3" name="2 Rectángulo"/>
          <p:cNvSpPr/>
          <p:nvPr/>
        </p:nvSpPr>
        <p:spPr>
          <a:xfrm>
            <a:off x="6012160" y="0"/>
            <a:ext cx="3131840" cy="10573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828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29624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17 Conector recto"/>
          <p:cNvCxnSpPr>
            <a:cxnSpLocks noChangeShapeType="1"/>
          </p:cNvCxnSpPr>
          <p:nvPr/>
        </p:nvCxnSpPr>
        <p:spPr bwMode="auto">
          <a:xfrm>
            <a:off x="0" y="1052736"/>
            <a:ext cx="9144000" cy="0"/>
          </a:xfrm>
          <a:prstGeom prst="line">
            <a:avLst/>
          </a:prstGeom>
          <a:noFill/>
          <a:ln w="6350" algn="ctr">
            <a:solidFill>
              <a:srgbClr val="B6004B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" name="23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6084516" y="225483"/>
            <a:ext cx="2852514" cy="611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8020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484" y="5609368"/>
            <a:ext cx="9172800" cy="1204207"/>
          </a:xfrm>
          <a:prstGeom prst="rect">
            <a:avLst/>
          </a:prstGeom>
        </p:spPr>
      </p:pic>
      <p:pic>
        <p:nvPicPr>
          <p:cNvPr id="1828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-16484" y="6704943"/>
            <a:ext cx="9160484" cy="153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4800" cy="1072574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6" t="29838" r="31762" b="44792"/>
          <a:stretch/>
        </p:blipFill>
        <p:spPr bwMode="auto">
          <a:xfrm>
            <a:off x="1928897" y="1443873"/>
            <a:ext cx="5523423" cy="1697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13 Conector recto"/>
          <p:cNvCxnSpPr/>
          <p:nvPr/>
        </p:nvCxnSpPr>
        <p:spPr>
          <a:xfrm>
            <a:off x="2000619" y="3396135"/>
            <a:ext cx="5328592" cy="0"/>
          </a:xfrm>
          <a:prstGeom prst="line">
            <a:avLst/>
          </a:prstGeom>
          <a:ln w="9525">
            <a:solidFill>
              <a:srgbClr val="B600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14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58" y="3778180"/>
            <a:ext cx="8167098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944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6311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92113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67278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01777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72975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429475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1D020FD1-02E3-40A3-848E-E0180E48039B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401110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8F541B84-1B14-4DCD-B81B-1D59214DFF8F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913082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2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21" Type="http://schemas.openxmlformats.org/officeDocument/2006/relationships/image" Target="../media/image8.png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1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9.xml"/><Relationship Id="rId16" Type="http://schemas.openxmlformats.org/officeDocument/2006/relationships/slideLayout" Target="../slideLayouts/slideLayout23.xm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17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8148" r:id="rId1"/>
    <p:sldLayoutId id="2147488149" r:id="rId2"/>
    <p:sldLayoutId id="2147488150" r:id="rId3"/>
    <p:sldLayoutId id="2147488151" r:id="rId4"/>
    <p:sldLayoutId id="2147488152" r:id="rId5"/>
    <p:sldLayoutId id="2147488153" r:id="rId6"/>
    <p:sldLayoutId id="2147488154" r:id="rId7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latin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575DC20F-A44B-49C8-9557-B5031BBF5B6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>
                <a:sym typeface="Calibri" pitchFamily="34" charset="0"/>
              </a:rPr>
              <a:t>Haga clic para modificar el estilo de título del patrón</a:t>
            </a:r>
            <a:endParaRPr lang="es-CO" altLang="es-CO" smtClean="0">
              <a:sym typeface="Calibri" pitchFamily="34" charset="0"/>
            </a:endParaRP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>
                <a:sym typeface="Calibri" pitchFamily="34" charset="0"/>
              </a:rPr>
              <a:t>Haga clic para modificar el estilo de texto del patrón</a:t>
            </a:r>
          </a:p>
          <a:p>
            <a:pPr lvl="1"/>
            <a:r>
              <a:rPr lang="es-ES" altLang="es-CO" smtClean="0">
                <a:sym typeface="Calibri" pitchFamily="34" charset="0"/>
              </a:rPr>
              <a:t>Segundo nivel</a:t>
            </a:r>
          </a:p>
          <a:p>
            <a:pPr lvl="2"/>
            <a:r>
              <a:rPr lang="es-ES" altLang="es-CO" smtClean="0">
                <a:sym typeface="Calibri" pitchFamily="34" charset="0"/>
              </a:rPr>
              <a:t>Tercer nivel</a:t>
            </a:r>
          </a:p>
          <a:p>
            <a:pPr lvl="3"/>
            <a:r>
              <a:rPr lang="es-ES" altLang="es-CO" smtClean="0">
                <a:sym typeface="Calibri" pitchFamily="34" charset="0"/>
              </a:rPr>
              <a:t>Cuarto nivel</a:t>
            </a:r>
          </a:p>
          <a:p>
            <a:pPr lvl="4"/>
            <a:r>
              <a:rPr lang="es-ES" altLang="es-CO" smtClean="0">
                <a:sym typeface="Calibri" pitchFamily="34" charset="0"/>
              </a:rPr>
              <a:t>Quinto nivel</a:t>
            </a:r>
            <a:endParaRPr lang="es-CO" altLang="es-CO" smtClean="0">
              <a:sym typeface="Calibri" pitchFamily="34" charset="0"/>
            </a:endParaRPr>
          </a:p>
        </p:txBody>
      </p:sp>
      <p:pic>
        <p:nvPicPr>
          <p:cNvPr id="7" name="Imagen 11" descr="Presentación Propuesta-08.pn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" y="6311900"/>
            <a:ext cx="6399213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n 18" descr="Logotipo_sin fondo.png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5229225"/>
            <a:ext cx="1811338" cy="16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0210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190" r:id="rId1"/>
    <p:sldLayoutId id="2147488191" r:id="rId2"/>
    <p:sldLayoutId id="2147488192" r:id="rId3"/>
    <p:sldLayoutId id="2147488193" r:id="rId4"/>
    <p:sldLayoutId id="2147488194" r:id="rId5"/>
    <p:sldLayoutId id="2147488195" r:id="rId6"/>
    <p:sldLayoutId id="2147488196" r:id="rId7"/>
    <p:sldLayoutId id="2147488197" r:id="rId8"/>
    <p:sldLayoutId id="2147488198" r:id="rId9"/>
    <p:sldLayoutId id="2147488199" r:id="rId10"/>
    <p:sldLayoutId id="2147488200" r:id="rId11"/>
    <p:sldLayoutId id="2147488201" r:id="rId12"/>
    <p:sldLayoutId id="2147488202" r:id="rId13"/>
    <p:sldLayoutId id="2147488203" r:id="rId14"/>
    <p:sldLayoutId id="2147488204" r:id="rId15"/>
    <p:sldLayoutId id="2147488205" r:id="rId16"/>
    <p:sldLayoutId id="2147488206" r:id="rId17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489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208" r:id="rId1"/>
    <p:sldLayoutId id="2147488209" r:id="rId2"/>
    <p:sldLayoutId id="2147488210" r:id="rId3"/>
    <p:sldLayoutId id="2147488211" r:id="rId4"/>
    <p:sldLayoutId id="2147488212" r:id="rId5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9144000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467544" y="2204864"/>
            <a:ext cx="8208912" cy="588140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 eaLnBrk="0" hangingPunct="0"/>
            <a:r>
              <a:rPr lang="en-US" sz="34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MERCADO LABORAL</a:t>
            </a:r>
            <a:endParaRPr lang="en-US" sz="3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67544" y="2875002"/>
            <a:ext cx="82089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eaLnBrk="0" hangingPunct="0"/>
            <a:r>
              <a:rPr lang="en-US" sz="30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MONTERÍA</a:t>
            </a:r>
            <a:endParaRPr lang="es-MX" sz="3000" b="1" dirty="0">
              <a:solidFill>
                <a:prstClr val="white"/>
              </a:solidFill>
            </a:endParaRPr>
          </a:p>
        </p:txBody>
      </p:sp>
      <p:sp>
        <p:nvSpPr>
          <p:cNvPr id="8" name="object 9"/>
          <p:cNvSpPr txBox="1"/>
          <p:nvPr/>
        </p:nvSpPr>
        <p:spPr>
          <a:xfrm>
            <a:off x="5940152" y="4653136"/>
            <a:ext cx="259588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r" eaLnBrk="0" hangingPunct="0">
              <a:defRPr sz="1800">
                <a:solidFill>
                  <a:srgbClr val="000000"/>
                </a:solidFill>
              </a:defRPr>
            </a:pPr>
            <a:r>
              <a:rPr lang="es-CO" dirty="0" smtClean="0">
                <a:solidFill>
                  <a:prstClr val="white"/>
                </a:solidFill>
                <a:latin typeface="Arial"/>
                <a:ea typeface="Open Sans" panose="020B0606030504020204" pitchFamily="34" charset="0"/>
                <a:cs typeface="Open Sans" panose="020B0606030504020204" pitchFamily="34" charset="0"/>
              </a:rPr>
              <a:t>Marzo 2017</a:t>
            </a:r>
            <a:endParaRPr lang="es-CO" dirty="0">
              <a:solidFill>
                <a:prstClr val="white"/>
              </a:solidFill>
              <a:latin typeface="Arial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1" name="10 Conector recto"/>
          <p:cNvCxnSpPr/>
          <p:nvPr/>
        </p:nvCxnSpPr>
        <p:spPr>
          <a:xfrm>
            <a:off x="683568" y="2780928"/>
            <a:ext cx="792088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Rectángulo"/>
          <p:cNvSpPr/>
          <p:nvPr/>
        </p:nvSpPr>
        <p:spPr>
          <a:xfrm>
            <a:off x="323528" y="4653136"/>
            <a:ext cx="30854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215" eaLnBrk="0" hangingPunct="0">
              <a:spcBef>
                <a:spcPts val="2940"/>
              </a:spcBef>
            </a:pPr>
            <a:r>
              <a:rPr lang="es-MX" spc="70" dirty="0" smtClean="0">
                <a:solidFill>
                  <a:prstClr val="white"/>
                </a:solidFill>
                <a:latin typeface="Arial"/>
                <a:cs typeface="Arial"/>
              </a:rPr>
              <a:t>Bogotá, Colombia.</a:t>
            </a:r>
            <a:endParaRPr lang="es-MX" dirty="0">
              <a:solidFill>
                <a:prstClr val="white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43284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25820" y="190381"/>
            <a:ext cx="60833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+mj-lt"/>
              </a:rPr>
              <a:t>Contribución a la variación de la población </a:t>
            </a:r>
            <a:endParaRPr lang="es-ES" altLang="es-CO" b="1" dirty="0" smtClean="0">
              <a:solidFill>
                <a:schemeClr val="bg1"/>
              </a:solidFill>
              <a:latin typeface="+mj-lt"/>
            </a:endParaRPr>
          </a:p>
          <a:p>
            <a:pPr eaLnBrk="1" hangingPunct="1"/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ocupada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,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según 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ramas de actividad</a:t>
            </a: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404434" y="6075164"/>
            <a:ext cx="833513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100" dirty="0">
                <a:latin typeface="+mn-lt"/>
              </a:rPr>
              <a:t>*Otras ramas: Agricultura, ganadería, caza, silvicultura y pesca; explotación de minas y </a:t>
            </a:r>
            <a:r>
              <a:rPr lang="es-ES" altLang="es-CO" sz="1100" dirty="0" smtClean="0">
                <a:latin typeface="+mn-lt"/>
              </a:rPr>
              <a:t>canteras; </a:t>
            </a:r>
            <a:r>
              <a:rPr lang="es-ES" altLang="es-CO" sz="1100" dirty="0">
                <a:latin typeface="+mn-lt"/>
              </a:rPr>
              <a:t>suministro de electricidad, gas y agua e intermediación financiera. 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20345655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8029" y="1282699"/>
            <a:ext cx="8244411" cy="4234533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38918" name="5 CuadroTexto"/>
          <p:cNvSpPr txBox="1">
            <a:spLocks noChangeArrowheads="1"/>
          </p:cNvSpPr>
          <p:nvPr/>
        </p:nvSpPr>
        <p:spPr bwMode="auto">
          <a:xfrm>
            <a:off x="464096" y="5733256"/>
            <a:ext cx="1371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/>
              <a:t>Fuente: DANE - GEIH</a:t>
            </a:r>
            <a:endParaRPr lang="es-ES" altLang="es-CO" sz="110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2276872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eaLnBrk="1" hangingPunct="1"/>
            <a:r>
              <a:rPr lang="es-CO" altLang="es-CO" sz="2800" b="1" dirty="0">
                <a:solidFill>
                  <a:srgbClr val="FFFFFF"/>
                </a:solidFill>
                <a:latin typeface="+mj-lt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+mj-lt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85293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852936"/>
            <a:ext cx="8064896" cy="2065468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OCUPADA SEGÚN </a:t>
            </a:r>
          </a:p>
          <a:p>
            <a:pPr algn="r">
              <a:spcAft>
                <a:spcPts val="600"/>
              </a:spcAft>
            </a:pPr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POSICIÓN </a:t>
            </a: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OCUPACIONAL</a:t>
            </a: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s-CO" sz="20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</a:t>
            </a:r>
          </a:p>
          <a:p>
            <a:pPr algn="r" eaLnBrk="1" hangingPunct="1"/>
            <a:r>
              <a:rPr lang="es-ES" altLang="es-CO" sz="2000" b="1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</a:p>
        </p:txBody>
      </p:sp>
    </p:spTree>
    <p:extLst>
      <p:ext uri="{BB962C8B-B14F-4D97-AF65-F5344CB8AC3E}">
        <p14:creationId xmlns:p14="http://schemas.microsoft.com/office/powerpoint/2010/main" val="313497519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755761651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34936" y="1196752"/>
            <a:ext cx="8424863" cy="4320480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0" y="190381"/>
            <a:ext cx="684053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b="1" dirty="0">
                <a:solidFill>
                  <a:schemeClr val="bg1"/>
                </a:solidFill>
                <a:latin typeface="+mj-lt"/>
              </a:rPr>
              <a:t>Distribución porcentual y variación de la población </a:t>
            </a:r>
            <a:endParaRPr lang="es-ES" altLang="es-CO" b="1" dirty="0" smtClean="0">
              <a:solidFill>
                <a:schemeClr val="bg1"/>
              </a:solidFill>
              <a:latin typeface="+mj-lt"/>
            </a:endParaRPr>
          </a:p>
          <a:p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ocupada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, según posición ocupacional</a:t>
            </a:r>
          </a:p>
        </p:txBody>
      </p:sp>
      <p:sp>
        <p:nvSpPr>
          <p:cNvPr id="40964" name="5 CuadroTexto"/>
          <p:cNvSpPr txBox="1">
            <a:spLocks noChangeArrowheads="1"/>
          </p:cNvSpPr>
          <p:nvPr/>
        </p:nvSpPr>
        <p:spPr bwMode="auto">
          <a:xfrm>
            <a:off x="358751" y="5615335"/>
            <a:ext cx="14049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40965" name="Text Box 4"/>
          <p:cNvSpPr txBox="1">
            <a:spLocks noChangeArrowheads="1"/>
          </p:cNvSpPr>
          <p:nvPr/>
        </p:nvSpPr>
        <p:spPr bwMode="auto">
          <a:xfrm>
            <a:off x="323527" y="5840541"/>
            <a:ext cx="8425631" cy="68480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 typeface="Arial" charset="0"/>
              <a:buNone/>
            </a:pPr>
            <a:r>
              <a:rPr lang="es-ES" altLang="es-CO" sz="1100" dirty="0">
                <a:latin typeface="+mn-lt"/>
              </a:rPr>
              <a:t>^Obrero, empleado particular incluye al Jornalero o Peón.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ES" altLang="es-CO" sz="1100" dirty="0">
                <a:latin typeface="+mn-lt"/>
              </a:rPr>
              <a:t>*Trabajador sin remuneración incluye a los trabajadores familiares sin remuneración y a los trabajadores sin remuneración en empresas de otros hogares.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35496" y="188640"/>
            <a:ext cx="60483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+mj-lt"/>
              </a:rPr>
              <a:t>Contribución a la variación de la población </a:t>
            </a:r>
            <a:endParaRPr lang="es-ES" altLang="es-CO" b="1" dirty="0" smtClean="0">
              <a:solidFill>
                <a:schemeClr val="bg1"/>
              </a:solidFill>
              <a:latin typeface="+mj-lt"/>
            </a:endParaRPr>
          </a:p>
          <a:p>
            <a:pPr eaLnBrk="1" hangingPunct="1"/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ocupada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,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según 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posición ocupacional</a:t>
            </a: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altLang="es-CO" sz="2200" b="1"/>
          </a:p>
        </p:txBody>
      </p:sp>
      <p:pic>
        <p:nvPicPr>
          <p:cNvPr id="4" name="3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54592020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7544" y="1196752"/>
            <a:ext cx="8064896" cy="4248472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41990" name="Text Box 4"/>
          <p:cNvSpPr txBox="1">
            <a:spLocks noChangeArrowheads="1"/>
          </p:cNvSpPr>
          <p:nvPr/>
        </p:nvSpPr>
        <p:spPr bwMode="auto">
          <a:xfrm>
            <a:off x="467544" y="5827365"/>
            <a:ext cx="8424936" cy="68480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es-ES" altLang="es-CO" sz="1100" dirty="0">
                <a:latin typeface="+mn-lt"/>
              </a:rPr>
              <a:t>^Obrero, empleado particular incluye al Jornalero o Peón.</a:t>
            </a:r>
          </a:p>
          <a:p>
            <a:pPr eaLnBrk="1" hangingPunct="1">
              <a:spcBef>
                <a:spcPct val="50000"/>
              </a:spcBef>
            </a:pPr>
            <a:r>
              <a:rPr lang="es-ES" altLang="es-CO" sz="1100" dirty="0">
                <a:latin typeface="+mn-lt"/>
              </a:rPr>
              <a:t>*Trabajador sin remuneración incluye a los trabajadores familiares sin remuneración y a los trabajadores sin remuneración en empresas de otros hogares</a:t>
            </a:r>
            <a:r>
              <a:rPr lang="es-ES" altLang="es-CO" sz="1100" dirty="0">
                <a:latin typeface="Arial Narrow" pitchFamily="34" charset="0"/>
              </a:rPr>
              <a:t>.</a:t>
            </a:r>
          </a:p>
        </p:txBody>
      </p:sp>
      <p:sp>
        <p:nvSpPr>
          <p:cNvPr id="41991" name="5 CuadroTexto"/>
          <p:cNvSpPr txBox="1">
            <a:spLocks noChangeArrowheads="1"/>
          </p:cNvSpPr>
          <p:nvPr/>
        </p:nvSpPr>
        <p:spPr bwMode="auto">
          <a:xfrm>
            <a:off x="502767" y="5589240"/>
            <a:ext cx="1404937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2" name="1 Rectángulo"/>
          <p:cNvSpPr/>
          <p:nvPr/>
        </p:nvSpPr>
        <p:spPr>
          <a:xfrm>
            <a:off x="3809612" y="3244334"/>
            <a:ext cx="15247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altLang="es-CO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POSICIÓN</a:t>
            </a:r>
            <a:endParaRPr lang="es-CO" dirty="0"/>
          </a:p>
        </p:txBody>
      </p:sp>
      <p:sp>
        <p:nvSpPr>
          <p:cNvPr id="3" name="2 Rectángulo"/>
          <p:cNvSpPr/>
          <p:nvPr/>
        </p:nvSpPr>
        <p:spPr>
          <a:xfrm>
            <a:off x="3809612" y="3244334"/>
            <a:ext cx="15247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altLang="es-CO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POSICIÓN</a:t>
            </a:r>
            <a:endParaRPr lang="es-CO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2276872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r>
              <a:rPr lang="es-CO" altLang="es-CO" sz="2800" b="1" dirty="0">
                <a:solidFill>
                  <a:srgbClr val="FFFFFF"/>
                </a:solidFill>
                <a:latin typeface="Arial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Arial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85293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852936"/>
            <a:ext cx="8064896" cy="2065468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 eaLnBrk="0" hangingPunct="0">
              <a:spcAft>
                <a:spcPts val="600"/>
              </a:spcAft>
            </a:pPr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INACTIVA </a:t>
            </a:r>
            <a:endParaRPr lang="es-CO" altLang="es-CO" sz="2000" b="1" dirty="0" smtClean="0">
              <a:solidFill>
                <a:srgbClr val="FFFFFF"/>
              </a:solidFill>
              <a:latin typeface="Verdana" pitchFamily="34" charset="0"/>
              <a:sym typeface="Calibri" pitchFamily="34" charset="0"/>
            </a:endParaRPr>
          </a:p>
          <a:p>
            <a:pPr algn="r" eaLnBrk="0" hangingPunct="0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SEGÚN </a:t>
            </a:r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TIPO DE ACTIVIDAD</a:t>
            </a:r>
          </a:p>
          <a:p>
            <a:pPr algn="r" eaLnBrk="0" hangingPunct="0"/>
            <a:endParaRPr lang="es-CO" sz="2000" b="1" dirty="0" smtClean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eaLnBrk="0" hangingPunct="0"/>
            <a:endParaRPr lang="es-CO" sz="2000" b="1" dirty="0" smtClean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eaLnBrk="0" hangingPunct="0"/>
            <a:r>
              <a:rPr lang="es-CO" sz="2000" b="1" dirty="0" smtClean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</a:t>
            </a:r>
          </a:p>
          <a:p>
            <a:pPr algn="r"/>
            <a:r>
              <a:rPr lang="es-ES" altLang="es-CO" sz="2000" b="1" dirty="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</a:p>
        </p:txBody>
      </p:sp>
    </p:spTree>
    <p:extLst>
      <p:ext uri="{BB962C8B-B14F-4D97-AF65-F5344CB8AC3E}">
        <p14:creationId xmlns:p14="http://schemas.microsoft.com/office/powerpoint/2010/main" val="262619333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s-E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-36512" y="190381"/>
            <a:ext cx="68754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b="1" dirty="0">
                <a:solidFill>
                  <a:schemeClr val="bg1"/>
                </a:solidFill>
                <a:latin typeface="+mj-lt"/>
              </a:rPr>
              <a:t>Distribución porcentual y variación de la población </a:t>
            </a:r>
            <a:endParaRPr lang="es-ES" altLang="es-CO" b="1" dirty="0" smtClean="0">
              <a:solidFill>
                <a:schemeClr val="bg1"/>
              </a:solidFill>
              <a:latin typeface="+mj-lt"/>
            </a:endParaRPr>
          </a:p>
          <a:p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inactiva,  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según tipo de actividad </a:t>
            </a:r>
          </a:p>
        </p:txBody>
      </p:sp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539750" y="6023124"/>
            <a:ext cx="828040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buFont typeface="Arial" charset="0"/>
              <a:buNone/>
            </a:pPr>
            <a:r>
              <a:rPr lang="es-ES" altLang="es-CO" sz="1100" dirty="0">
                <a:latin typeface="+mn-lt"/>
              </a:rPr>
              <a:t>Nota: La categoría “otros” incluye: incapacitado permanente para trabajar, rentista, pensionado, jubilado, personas que no les llama la atención o creen que no vale la pena trabajar</a:t>
            </a:r>
            <a:r>
              <a:rPr lang="es-ES" altLang="es-CO" sz="1100" dirty="0">
                <a:latin typeface="Arial Narrow" pitchFamily="34" charset="0"/>
              </a:rPr>
              <a:t>. 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52564638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7850" y="1282700"/>
            <a:ext cx="7916863" cy="4434036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44038" name="5 CuadroTexto"/>
          <p:cNvSpPr txBox="1">
            <a:spLocks noChangeArrowheads="1"/>
          </p:cNvSpPr>
          <p:nvPr/>
        </p:nvSpPr>
        <p:spPr bwMode="auto">
          <a:xfrm>
            <a:off x="539750" y="5716736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/>
              <a:t>Fuente: DANE - GEIH </a:t>
            </a:r>
            <a:endParaRPr lang="es-ES" altLang="es-CO" sz="110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5 CuadroTexto"/>
          <p:cNvSpPr txBox="1">
            <a:spLocks noChangeArrowheads="1"/>
          </p:cNvSpPr>
          <p:nvPr/>
        </p:nvSpPr>
        <p:spPr bwMode="auto">
          <a:xfrm>
            <a:off x="646112" y="6165304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22035" y="39989"/>
            <a:ext cx="68754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buFont typeface="Arial" charset="0"/>
              <a:buNone/>
            </a:pPr>
            <a:r>
              <a:rPr lang="es-CO" altLang="es-CO" b="1" dirty="0">
                <a:solidFill>
                  <a:schemeClr val="bg1"/>
                </a:solidFill>
                <a:latin typeface="Arial Narrow" pitchFamily="34" charset="0"/>
              </a:rPr>
              <a:t>Proporción del empleo informal en la población ocupada </a:t>
            </a:r>
          </a:p>
          <a:p>
            <a:pPr>
              <a:buFont typeface="Arial" charset="0"/>
              <a:buNone/>
            </a:pPr>
            <a:r>
              <a:rPr lang="es-CO" altLang="es-CO" b="1" dirty="0">
                <a:solidFill>
                  <a:schemeClr val="bg1"/>
                </a:solidFill>
                <a:latin typeface="Arial Narrow" pitchFamily="34" charset="0"/>
              </a:rPr>
              <a:t>Total 13 ciudades y áreas metropolitanas y Montería</a:t>
            </a:r>
          </a:p>
          <a:p>
            <a:pPr>
              <a:buFont typeface="Arial" charset="0"/>
              <a:buNone/>
            </a:pPr>
            <a:r>
              <a:rPr lang="es-CO" altLang="es-CO" b="1" dirty="0">
                <a:solidFill>
                  <a:schemeClr val="bg1"/>
                </a:solidFill>
                <a:latin typeface="Arial Narrow" pitchFamily="34" charset="0"/>
              </a:rPr>
              <a:t>Trimestre </a:t>
            </a:r>
            <a:r>
              <a:rPr lang="es-CO" altLang="es-CO" b="1" dirty="0" smtClean="0">
                <a:solidFill>
                  <a:schemeClr val="bg1"/>
                </a:solidFill>
                <a:latin typeface="Arial Narrow" pitchFamily="34" charset="0"/>
              </a:rPr>
              <a:t>noviembre - enero (</a:t>
            </a:r>
            <a:r>
              <a:rPr lang="es-CO" altLang="es-CO" b="1" dirty="0">
                <a:solidFill>
                  <a:schemeClr val="bg1"/>
                </a:solidFill>
                <a:latin typeface="Arial Narrow" pitchFamily="34" charset="0"/>
              </a:rPr>
              <a:t>2015 – </a:t>
            </a:r>
            <a:r>
              <a:rPr lang="es-CO" altLang="es-CO" b="1" dirty="0" smtClean="0">
                <a:solidFill>
                  <a:schemeClr val="bg1"/>
                </a:solidFill>
                <a:latin typeface="Arial Narrow" pitchFamily="34" charset="0"/>
              </a:rPr>
              <a:t>2017)</a:t>
            </a:r>
            <a:endParaRPr lang="es-CO" altLang="es-CO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592103339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43608" y="1844824"/>
            <a:ext cx="6519430" cy="4179416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46083" name="5 CuadroTexto"/>
          <p:cNvSpPr txBox="1">
            <a:spLocks noChangeArrowheads="1"/>
          </p:cNvSpPr>
          <p:nvPr/>
        </p:nvSpPr>
        <p:spPr bwMode="auto">
          <a:xfrm>
            <a:off x="35496" y="77723"/>
            <a:ext cx="583685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600" b="1" dirty="0">
                <a:solidFill>
                  <a:schemeClr val="bg1"/>
                </a:solidFill>
                <a:latin typeface="+mj-lt"/>
              </a:rPr>
              <a:t>Límites de confianza y error relativo de la población de la </a:t>
            </a:r>
            <a:endParaRPr lang="es-ES" altLang="es-CO" sz="1600" b="1" dirty="0" smtClean="0">
              <a:solidFill>
                <a:schemeClr val="bg1"/>
              </a:solidFill>
              <a:latin typeface="+mj-lt"/>
            </a:endParaRPr>
          </a:p>
          <a:p>
            <a:pPr eaLnBrk="1" hangingPunct="1"/>
            <a:r>
              <a:rPr lang="es-ES" altLang="es-CO" sz="1600" b="1" dirty="0" smtClean="0">
                <a:solidFill>
                  <a:schemeClr val="bg1"/>
                </a:solidFill>
                <a:latin typeface="+mj-lt"/>
              </a:rPr>
              <a:t>fuerza de trabajo </a:t>
            </a:r>
            <a:r>
              <a:rPr lang="es-ES" altLang="es-CO" sz="1600" b="1" dirty="0">
                <a:solidFill>
                  <a:schemeClr val="bg1"/>
                </a:solidFill>
                <a:latin typeface="+mj-lt"/>
              </a:rPr>
              <a:t>e indicadores de mercado laboral</a:t>
            </a:r>
          </a:p>
          <a:p>
            <a:pPr eaLnBrk="1" hangingPunct="1"/>
            <a:r>
              <a:rPr lang="es-ES" altLang="es-CO" sz="1600" b="1" dirty="0" smtClean="0">
                <a:solidFill>
                  <a:schemeClr val="bg1"/>
                </a:solidFill>
                <a:latin typeface="+mj-lt"/>
              </a:rPr>
              <a:t>Montería</a:t>
            </a:r>
            <a:endParaRPr lang="es-CO" altLang="es-CO" sz="16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570150665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5536" y="1165225"/>
            <a:ext cx="8012840" cy="2407791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785985216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39552" y="4005064"/>
            <a:ext cx="7946962" cy="2160240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CuadroTexto"/>
          <p:cNvSpPr txBox="1">
            <a:spLocks noChangeArrowheads="1"/>
          </p:cNvSpPr>
          <p:nvPr/>
        </p:nvSpPr>
        <p:spPr bwMode="auto">
          <a:xfrm>
            <a:off x="-36512" y="57398"/>
            <a:ext cx="78486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+mj-lt"/>
              </a:rPr>
              <a:t>Tasa global de participación, ocupación y desempleo</a:t>
            </a:r>
          </a:p>
          <a:p>
            <a:pPr eaLnBrk="1" hangingPunct="1"/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Córdoba, anual</a:t>
            </a:r>
            <a:endParaRPr lang="es-ES" altLang="es-CO" b="1" dirty="0">
              <a:solidFill>
                <a:schemeClr val="bg1"/>
              </a:solidFill>
              <a:latin typeface="+mj-lt"/>
            </a:endParaRPr>
          </a:p>
          <a:p>
            <a:pPr eaLnBrk="1" hangingPunct="1"/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2008 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-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2016</a:t>
            </a:r>
            <a:endParaRPr lang="es-CO" altLang="es-CO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7107" name="4 CuadroTexto"/>
          <p:cNvSpPr txBox="1">
            <a:spLocks noChangeArrowheads="1"/>
          </p:cNvSpPr>
          <p:nvPr/>
        </p:nvSpPr>
        <p:spPr bwMode="auto">
          <a:xfrm>
            <a:off x="827584" y="5826919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/>
              <a:t>Fuente: DANE - GEIH </a:t>
            </a:r>
            <a:endParaRPr lang="es-ES" altLang="es-CO" sz="110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540549862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3528" y="1340768"/>
            <a:ext cx="8226518" cy="4392488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/>
          </p:cNvSpPr>
          <p:nvPr/>
        </p:nvSpPr>
        <p:spPr bwMode="auto">
          <a:xfrm>
            <a:off x="979239" y="2514962"/>
            <a:ext cx="776922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/>
            <a:r>
              <a:rPr lang="es-ES" altLang="es-CO" sz="3000" b="1" dirty="0" smtClean="0">
                <a:solidFill>
                  <a:prstClr val="white"/>
                </a:solidFill>
                <a:latin typeface="Arial"/>
                <a:sym typeface="Calibri" pitchFamily="34" charset="0"/>
              </a:rPr>
              <a:t>INDICADORES DEL MERCADO LABORAL</a:t>
            </a:r>
            <a:endParaRPr lang="es-ES" altLang="es-CO" sz="3000" b="1" dirty="0">
              <a:solidFill>
                <a:prstClr val="white"/>
              </a:solidFill>
              <a:latin typeface="Arial"/>
              <a:sym typeface="Calibri" pitchFamily="34" charset="0"/>
            </a:endParaRP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1980381" y="3212976"/>
            <a:ext cx="66960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/>
            <a:r>
              <a:rPr lang="es-ES" altLang="es-CO" sz="2000" b="1" dirty="0" smtClean="0">
                <a:solidFill>
                  <a:srgbClr val="FFFFFF"/>
                </a:solidFill>
                <a:latin typeface="Open Sans" pitchFamily="34" charset="0"/>
                <a:ea typeface="Open Sans" pitchFamily="34" charset="0"/>
                <a:cs typeface="Open Sans" pitchFamily="34" charset="0"/>
                <a:sym typeface="Calibri" pitchFamily="34" charset="0"/>
              </a:rPr>
              <a:t>23 CIUDADES Y ÁREAS METROPOLITANAS</a:t>
            </a:r>
            <a:endParaRPr lang="es-ES" altLang="es-CO" sz="2000" b="1" dirty="0">
              <a:solidFill>
                <a:srgbClr val="FFFFFF"/>
              </a:solidFill>
              <a:latin typeface="Open Sans" pitchFamily="34" charset="0"/>
              <a:ea typeface="Open Sans" pitchFamily="34" charset="0"/>
              <a:cs typeface="Open Sans" pitchFamily="34" charset="0"/>
              <a:sym typeface="Calibri" pitchFamily="34" charset="0"/>
            </a:endParaRP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645024"/>
            <a:ext cx="5256213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endParaRPr lang="es-ES" altLang="es-CO" sz="3500" b="1" dirty="0">
              <a:solidFill>
                <a:srgbClr val="A7A7A7"/>
              </a:solidFill>
              <a:latin typeface="Arial Narrow" pitchFamily="34" charset="0"/>
            </a:endParaRPr>
          </a:p>
          <a:p>
            <a:pPr algn="r"/>
            <a:r>
              <a:rPr lang="es-ES" altLang="es-CO" sz="2000" b="1" dirty="0" smtClean="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  <a:sym typeface="Calibri" pitchFamily="34" charset="0"/>
              </a:rPr>
              <a:t>TRIMESTRE </a:t>
            </a:r>
          </a:p>
          <a:p>
            <a:pPr algn="r"/>
            <a:r>
              <a:rPr lang="es-ES" altLang="es-CO" sz="2000" b="1" dirty="0" smtClean="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  <a:endParaRPr lang="es-ES" altLang="es-CO" sz="2000" b="1" dirty="0">
              <a:solidFill>
                <a:prstClr val="white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755576" y="3140968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38755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3"/>
          <p:cNvSpPr txBox="1">
            <a:spLocks noChangeArrowheads="1"/>
          </p:cNvSpPr>
          <p:nvPr/>
        </p:nvSpPr>
        <p:spPr bwMode="auto">
          <a:xfrm>
            <a:off x="107504" y="163763"/>
            <a:ext cx="502334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2000" b="1">
                <a:solidFill>
                  <a:schemeClr val="bg1"/>
                </a:solidFill>
                <a:latin typeface="+mj-lt"/>
              </a:rPr>
              <a:t>Resumen indicadores</a:t>
            </a:r>
          </a:p>
          <a:p>
            <a:pPr eaLnBrk="1" hangingPunct="1"/>
            <a:r>
              <a:rPr lang="es-ES" altLang="es-CO" sz="2000" b="1">
                <a:solidFill>
                  <a:schemeClr val="bg1"/>
                </a:solidFill>
                <a:latin typeface="+mj-lt"/>
              </a:rPr>
              <a:t>Montería  – Total Nacional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094143356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1520" y="1988840"/>
            <a:ext cx="8496944" cy="3064786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31748" name="Text Box 3"/>
          <p:cNvSpPr txBox="1">
            <a:spLocks noChangeArrowheads="1"/>
          </p:cNvSpPr>
          <p:nvPr/>
        </p:nvSpPr>
        <p:spPr bwMode="auto">
          <a:xfrm>
            <a:off x="35496" y="98629"/>
            <a:ext cx="54006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b="1" dirty="0">
                <a:solidFill>
                  <a:schemeClr val="bg1"/>
                </a:solidFill>
                <a:latin typeface="+mj-lt"/>
              </a:rPr>
              <a:t>Indicadores de mercado laboral por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ciudad</a:t>
            </a:r>
            <a:endParaRPr lang="es-ES" altLang="es-CO" b="1" dirty="0">
              <a:solidFill>
                <a:schemeClr val="bg1"/>
              </a:solidFill>
              <a:latin typeface="+mj-lt"/>
            </a:endParaRPr>
          </a:p>
          <a:p>
            <a:r>
              <a:rPr lang="es-ES" altLang="es-CO" b="1" dirty="0">
                <a:solidFill>
                  <a:schemeClr val="bg1"/>
                </a:solidFill>
                <a:latin typeface="+mj-lt"/>
              </a:rPr>
              <a:t>Trimestre</a:t>
            </a:r>
          </a:p>
          <a:p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Noviembre 2016 – enero 2017</a:t>
            </a:r>
            <a:endParaRPr lang="es-ES" altLang="es-CO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60494926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335088" y="1196752"/>
            <a:ext cx="6765304" cy="5341938"/>
          </a:xfrm>
          <a:prstGeom prst="rect">
            <a:avLst/>
          </a:prstGeom>
        </p:spPr>
      </p:pic>
      <p:sp>
        <p:nvSpPr>
          <p:cNvPr id="4" name="3 Rectángulo"/>
          <p:cNvSpPr/>
          <p:nvPr/>
        </p:nvSpPr>
        <p:spPr>
          <a:xfrm>
            <a:off x="1259632" y="5182716"/>
            <a:ext cx="6909320" cy="1905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1441450" y="2667000"/>
            <a:ext cx="39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32772" name="Text Box 3"/>
          <p:cNvSpPr txBox="1">
            <a:spLocks noChangeArrowheads="1"/>
          </p:cNvSpPr>
          <p:nvPr/>
        </p:nvSpPr>
        <p:spPr bwMode="auto">
          <a:xfrm>
            <a:off x="-36512" y="57398"/>
            <a:ext cx="640873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+mj-lt"/>
              </a:rPr>
              <a:t>Tasa global de participación, ocupación y desempleo</a:t>
            </a:r>
          </a:p>
          <a:p>
            <a:pPr eaLnBrk="1" hangingPunct="1">
              <a:buFont typeface="Arial" charset="0"/>
              <a:buNone/>
            </a:pPr>
            <a:r>
              <a:rPr lang="es-ES" altLang="es-CO" b="1" dirty="0">
                <a:solidFill>
                  <a:schemeClr val="bg1"/>
                </a:solidFill>
                <a:latin typeface="+mj-lt"/>
              </a:rPr>
              <a:t>Montería</a:t>
            </a:r>
          </a:p>
          <a:p>
            <a:pPr eaLnBrk="1" hangingPunct="1">
              <a:buFont typeface="Arial" charset="0"/>
              <a:buNone/>
            </a:pP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Noviembre - enero 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(2007 –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2017)</a:t>
            </a:r>
            <a:endParaRPr lang="es-ES" altLang="es-CO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2773" name="5 CuadroTexto"/>
          <p:cNvSpPr txBox="1">
            <a:spLocks noChangeArrowheads="1"/>
          </p:cNvSpPr>
          <p:nvPr/>
        </p:nvSpPr>
        <p:spPr bwMode="auto">
          <a:xfrm>
            <a:off x="685800" y="5850761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/>
              <a:t>Fuente: DANE - GEIH </a:t>
            </a:r>
            <a:endParaRPr lang="es-ES" altLang="es-CO" sz="110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25677516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84760" y="1328960"/>
            <a:ext cx="8707720" cy="4332288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3"/>
          <p:cNvSpPr txBox="1">
            <a:spLocks noChangeArrowheads="1"/>
          </p:cNvSpPr>
          <p:nvPr/>
        </p:nvSpPr>
        <p:spPr bwMode="auto">
          <a:xfrm>
            <a:off x="0" y="41275"/>
            <a:ext cx="714216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+mj-lt"/>
              </a:rPr>
              <a:t>Tasa de desempleo</a:t>
            </a:r>
          </a:p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+mj-lt"/>
              </a:rPr>
              <a:t>Montería</a:t>
            </a:r>
          </a:p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+mj-lt"/>
              </a:rPr>
              <a:t>Trimestres móviles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2013 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-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2017 </a:t>
            </a:r>
            <a:endParaRPr lang="es-ES" altLang="es-CO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3795" name="5 CuadroTexto"/>
          <p:cNvSpPr txBox="1">
            <a:spLocks noChangeArrowheads="1"/>
          </p:cNvSpPr>
          <p:nvPr/>
        </p:nvSpPr>
        <p:spPr bwMode="auto">
          <a:xfrm>
            <a:off x="683568" y="5982493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545984900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5291" y="1245839"/>
            <a:ext cx="7507970" cy="4701039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35496" y="107157"/>
            <a:ext cx="4895850" cy="101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l">
              <a:lnSpc>
                <a:spcPct val="100000"/>
              </a:lnSpc>
              <a:defRPr/>
            </a:pP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Población ocupada, desocupada e inactiva </a:t>
            </a:r>
            <a:br>
              <a:rPr lang="es-ES" sz="1800" b="1" dirty="0" smtClean="0">
                <a:solidFill>
                  <a:schemeClr val="bg1"/>
                </a:solidFill>
                <a:cs typeface="Arial" charset="0"/>
              </a:rPr>
            </a:b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Montería</a:t>
            </a:r>
            <a:endParaRPr lang="es-ES" altLang="es-CO" sz="1800" b="1" dirty="0">
              <a:solidFill>
                <a:schemeClr val="bg1"/>
              </a:solidFill>
              <a:ea typeface="+mn-ea"/>
              <a:cs typeface="Arial" panose="020B0604020202020204" pitchFamily="34" charset="0"/>
            </a:endParaRPr>
          </a:p>
          <a:p>
            <a:pPr algn="l">
              <a:defRPr/>
            </a:pP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Noviembre - enero (2015 </a:t>
            </a:r>
            <a:r>
              <a:rPr lang="es-ES" sz="1800" b="1" dirty="0">
                <a:solidFill>
                  <a:schemeClr val="bg1"/>
                </a:solidFill>
                <a:cs typeface="Arial" charset="0"/>
              </a:rPr>
              <a:t>– </a:t>
            </a: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2017)</a:t>
            </a:r>
            <a:r>
              <a:rPr lang="es-ES" sz="1800" b="1" dirty="0">
                <a:solidFill>
                  <a:schemeClr val="bg1"/>
                </a:solidFill>
                <a:cs typeface="Arial" charset="0"/>
              </a:rPr>
              <a:t/>
            </a:r>
            <a:br>
              <a:rPr lang="es-ES" sz="1800" b="1" dirty="0">
                <a:solidFill>
                  <a:schemeClr val="bg1"/>
                </a:solidFill>
                <a:cs typeface="Arial" charset="0"/>
              </a:rPr>
            </a:br>
            <a:r>
              <a:rPr lang="es-ES" altLang="es-CO" sz="1800" b="1" dirty="0" smtClean="0">
                <a:solidFill>
                  <a:schemeClr val="bg1"/>
                </a:solidFill>
              </a:rPr>
              <a:t/>
            </a:r>
            <a:br>
              <a:rPr lang="es-ES" altLang="es-CO" sz="1800" b="1" dirty="0" smtClean="0">
                <a:solidFill>
                  <a:schemeClr val="bg1"/>
                </a:solidFill>
              </a:rPr>
            </a:br>
            <a:endParaRPr lang="es-ES" sz="1800" b="1" dirty="0" smtClean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102709711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9512" y="2060848"/>
            <a:ext cx="8724900" cy="2592635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2276872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eaLnBrk="1" hangingPunct="1"/>
            <a:r>
              <a:rPr lang="es-CO" altLang="es-CO" sz="2800" b="1" dirty="0">
                <a:solidFill>
                  <a:srgbClr val="FFFFFF"/>
                </a:solidFill>
                <a:latin typeface="+mj-lt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+mj-lt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85293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852936"/>
            <a:ext cx="8064896" cy="2065468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OCUPADA SEGÚN </a:t>
            </a:r>
          </a:p>
          <a:p>
            <a:pPr algn="r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RAMA DE ACTIVIDAD</a:t>
            </a: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s-CO" sz="20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</a:t>
            </a:r>
          </a:p>
          <a:p>
            <a:pPr algn="r" eaLnBrk="1" hangingPunct="1"/>
            <a:r>
              <a:rPr lang="es-ES" altLang="es-CO" sz="2000" b="1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</a:p>
        </p:txBody>
      </p:sp>
    </p:spTree>
    <p:extLst>
      <p:ext uri="{BB962C8B-B14F-4D97-AF65-F5344CB8AC3E}">
        <p14:creationId xmlns:p14="http://schemas.microsoft.com/office/powerpoint/2010/main" val="313497519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3"/>
          <p:cNvSpPr txBox="1">
            <a:spLocks noChangeArrowheads="1"/>
          </p:cNvSpPr>
          <p:nvPr/>
        </p:nvSpPr>
        <p:spPr bwMode="auto">
          <a:xfrm>
            <a:off x="35496" y="138696"/>
            <a:ext cx="68770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b="1" dirty="0">
                <a:solidFill>
                  <a:schemeClr val="bg1"/>
                </a:solidFill>
                <a:latin typeface="+mj-lt"/>
              </a:rPr>
              <a:t>Distribución porcentual y variación de la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población</a:t>
            </a:r>
          </a:p>
          <a:p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ocupada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, según ramas de actividad </a:t>
            </a:r>
          </a:p>
        </p:txBody>
      </p:sp>
      <p:sp>
        <p:nvSpPr>
          <p:cNvPr id="37891" name="5 CuadroTexto"/>
          <p:cNvSpPr txBox="1">
            <a:spLocks noChangeArrowheads="1"/>
          </p:cNvSpPr>
          <p:nvPr/>
        </p:nvSpPr>
        <p:spPr bwMode="auto">
          <a:xfrm>
            <a:off x="351013" y="5471318"/>
            <a:ext cx="1404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323528" y="5730641"/>
            <a:ext cx="8409810" cy="938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just"/>
            <a:r>
              <a:rPr lang="es-ES" altLang="es-CO" sz="1100" dirty="0">
                <a:latin typeface="+mn-lt"/>
              </a:rPr>
              <a:t>*Otras ramas: Agricultura, ganadería, caza, silvicultura y pesca; explotación de minas y </a:t>
            </a:r>
            <a:r>
              <a:rPr lang="es-ES" altLang="es-CO" sz="1100" dirty="0" smtClean="0">
                <a:latin typeface="+mn-lt"/>
              </a:rPr>
              <a:t>canteras; </a:t>
            </a:r>
            <a:r>
              <a:rPr lang="es-ES" altLang="es-CO" sz="1100" dirty="0">
                <a:latin typeface="+mn-lt"/>
              </a:rPr>
              <a:t>suministro de electricidad, gas y agua e intermediación financiera </a:t>
            </a:r>
          </a:p>
          <a:p>
            <a:pPr algn="just"/>
            <a:r>
              <a:rPr lang="es-CO" altLang="es-CO" sz="1100" dirty="0">
                <a:latin typeface="+mn-lt"/>
              </a:rPr>
              <a:t>Nota: La suma de las participaciones puede diferir de 100%  por la no inclusión de la categoría “no informa” y por efecto de decimales.</a:t>
            </a:r>
            <a:r>
              <a:rPr lang="es-ES" altLang="es-CO" sz="1100" dirty="0">
                <a:latin typeface="+mn-lt"/>
              </a:rPr>
              <a:t>  </a:t>
            </a:r>
          </a:p>
          <a:p>
            <a:pPr algn="just"/>
            <a:endParaRPr lang="es-ES" altLang="es-CO" sz="1100" dirty="0">
              <a:latin typeface="+mn-lt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292735596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2113" y="1196752"/>
            <a:ext cx="8194675" cy="4150370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ema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Plantilla_DANE_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alizado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Presentacion_dane2013_marzo4</Template>
  <TotalTime>12729</TotalTime>
  <Words>471</Words>
  <Application>Microsoft Office PowerPoint</Application>
  <PresentationFormat>Presentación en pantalla (4:3)</PresentationFormat>
  <Paragraphs>85</Paragraphs>
  <Slides>19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19</vt:i4>
      </vt:variant>
    </vt:vector>
  </HeadingPairs>
  <TitlesOfParts>
    <vt:vector size="22" baseType="lpstr">
      <vt:lpstr>1_Presentacion_dane2013_marzo4</vt:lpstr>
      <vt:lpstr>Tema</vt:lpstr>
      <vt:lpstr>Plantilla_DANE_1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Andres Felipe Virguez Clavijo</cp:lastModifiedBy>
  <cp:revision>1060</cp:revision>
  <cp:lastPrinted>2016-07-25T14:36:50Z</cp:lastPrinted>
  <dcterms:created xsi:type="dcterms:W3CDTF">2012-08-27T13:39:03Z</dcterms:created>
  <dcterms:modified xsi:type="dcterms:W3CDTF">2017-03-14T14:51:45Z</dcterms:modified>
</cp:coreProperties>
</file>