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9" r:id="rId1"/>
  </p:sldMasterIdLst>
  <p:notesMasterIdLst>
    <p:notesMasterId r:id="rId21"/>
  </p:notesMasterIdLst>
  <p:handoutMasterIdLst>
    <p:handoutMasterId r:id="rId22"/>
  </p:handoutMasterIdLst>
  <p:sldIdLst>
    <p:sldId id="729" r:id="rId2"/>
    <p:sldId id="730" r:id="rId3"/>
    <p:sldId id="705" r:id="rId4"/>
    <p:sldId id="704" r:id="rId5"/>
    <p:sldId id="706" r:id="rId6"/>
    <p:sldId id="707" r:id="rId7"/>
    <p:sldId id="708" r:id="rId8"/>
    <p:sldId id="731" r:id="rId9"/>
    <p:sldId id="711" r:id="rId10"/>
    <p:sldId id="712" r:id="rId11"/>
    <p:sldId id="732" r:id="rId12"/>
    <p:sldId id="714" r:id="rId13"/>
    <p:sldId id="715" r:id="rId14"/>
    <p:sldId id="733" r:id="rId15"/>
    <p:sldId id="717" r:id="rId16"/>
    <p:sldId id="718" r:id="rId17"/>
    <p:sldId id="721" r:id="rId18"/>
    <p:sldId id="719" r:id="rId19"/>
    <p:sldId id="728" r:id="rId20"/>
  </p:sldIdLst>
  <p:sldSz cx="9144000" cy="6858000" type="screen4x3"/>
  <p:notesSz cx="6881813" cy="9296400"/>
  <p:defaultTextStyle>
    <a:defPPr>
      <a:defRPr lang="es-CO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66"/>
    <a:srgbClr val="FF0000"/>
    <a:srgbClr val="B6014C"/>
    <a:srgbClr val="3A3A3A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262" autoAdjust="0"/>
    <p:restoredTop sz="86323" autoAdjust="0"/>
  </p:normalViewPr>
  <p:slideViewPr>
    <p:cSldViewPr>
      <p:cViewPr>
        <p:scale>
          <a:sx n="80" d="100"/>
          <a:sy n="80" d="100"/>
        </p:scale>
        <p:origin x="-252" y="-85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notesViewPr>
    <p:cSldViewPr>
      <p:cViewPr varScale="1">
        <p:scale>
          <a:sx n="67" d="100"/>
          <a:sy n="67" d="100"/>
        </p:scale>
        <p:origin x="-3276" y="-96"/>
      </p:cViewPr>
      <p:guideLst>
        <p:guide orient="horz" pos="2928"/>
        <p:guide pos="216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82119" cy="46482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2441" tIns="46221" rIns="92441" bIns="46221" numCol="1" anchor="t" anchorCtr="0" compatLnSpc="1">
            <a:prstTxWarp prst="textNoShape">
              <a:avLst/>
            </a:prstTxWarp>
          </a:bodyPr>
          <a:lstStyle>
            <a:lvl1pPr defTabSz="924496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98102" y="0"/>
            <a:ext cx="2982119" cy="46482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2441" tIns="46221" rIns="92441" bIns="46221" numCol="1" anchor="t" anchorCtr="0" compatLnSpc="1">
            <a:prstTxWarp prst="textNoShape">
              <a:avLst/>
            </a:prstTxWarp>
          </a:bodyPr>
          <a:lstStyle>
            <a:lvl1pPr algn="r" defTabSz="924496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fld id="{CD32B4C0-13EB-4C23-B963-584BDF2FC81B}" type="datetimeFigureOut">
              <a:rPr lang="es-ES"/>
              <a:pPr>
                <a:defRPr/>
              </a:pPr>
              <a:t>15/03/2017</a:t>
            </a:fld>
            <a:endParaRPr lang="es-ES"/>
          </a:p>
        </p:txBody>
      </p:sp>
      <p:sp>
        <p:nvSpPr>
          <p:cNvPr id="819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9967"/>
            <a:ext cx="2982119" cy="46482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2441" tIns="46221" rIns="92441" bIns="46221" numCol="1" anchor="b" anchorCtr="0" compatLnSpc="1">
            <a:prstTxWarp prst="textNoShape">
              <a:avLst/>
            </a:prstTxWarp>
          </a:bodyPr>
          <a:lstStyle>
            <a:lvl1pPr defTabSz="924496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19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98102" y="8829967"/>
            <a:ext cx="2982119" cy="46482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2441" tIns="46221" rIns="92441" bIns="46221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cs typeface="Arial" pitchFamily="34" charset="0"/>
              </a:defRPr>
            </a:lvl1pPr>
          </a:lstStyle>
          <a:p>
            <a:pPr>
              <a:defRPr/>
            </a:pPr>
            <a:fld id="{4B1188C2-4122-48F7-A95E-A421D18E5153}" type="slidenum">
              <a:rPr lang="es-ES" altLang="es-CO"/>
              <a:pPr>
                <a:defRPr/>
              </a:pPr>
              <a:t>‹Nº›</a:t>
            </a:fld>
            <a:endParaRPr lang="es-ES" altLang="es-CO"/>
          </a:p>
        </p:txBody>
      </p:sp>
    </p:spTree>
    <p:extLst>
      <p:ext uri="{BB962C8B-B14F-4D97-AF65-F5344CB8AC3E}">
        <p14:creationId xmlns:p14="http://schemas.microsoft.com/office/powerpoint/2010/main" val="85076780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82119" cy="46482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2441" tIns="46221" rIns="92441" bIns="46221" numCol="1" anchor="t" anchorCtr="0" compatLnSpc="1">
            <a:prstTxWarp prst="textNoShape">
              <a:avLst/>
            </a:prstTxWarp>
          </a:bodyPr>
          <a:lstStyle>
            <a:lvl1pPr defTabSz="924496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98102" y="0"/>
            <a:ext cx="2982119" cy="46482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2441" tIns="46221" rIns="92441" bIns="46221" numCol="1" anchor="t" anchorCtr="0" compatLnSpc="1">
            <a:prstTxWarp prst="textNoShape">
              <a:avLst/>
            </a:prstTxWarp>
          </a:bodyPr>
          <a:lstStyle>
            <a:lvl1pPr algn="r" defTabSz="924496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fld id="{A6C31B31-8036-4A47-B07F-9D09AA984F4D}" type="datetimeFigureOut">
              <a:rPr lang="es-ES"/>
              <a:pPr>
                <a:defRPr/>
              </a:pPr>
              <a:t>15/03/2017</a:t>
            </a:fld>
            <a:endParaRPr lang="es-ES"/>
          </a:p>
        </p:txBody>
      </p:sp>
      <p:sp>
        <p:nvSpPr>
          <p:cNvPr id="2048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176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8182" y="4415790"/>
            <a:ext cx="5505450" cy="418338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2441" tIns="46221" rIns="92441" bIns="4622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9967"/>
            <a:ext cx="2982119" cy="46482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2441" tIns="46221" rIns="92441" bIns="46221" numCol="1" anchor="b" anchorCtr="0" compatLnSpc="1">
            <a:prstTxWarp prst="textNoShape">
              <a:avLst/>
            </a:prstTxWarp>
          </a:bodyPr>
          <a:lstStyle>
            <a:lvl1pPr defTabSz="924496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98102" y="8829967"/>
            <a:ext cx="2982119" cy="46482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2441" tIns="46221" rIns="92441" bIns="46221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cs typeface="Arial" pitchFamily="34" charset="0"/>
              </a:defRPr>
            </a:lvl1pPr>
          </a:lstStyle>
          <a:p>
            <a:pPr>
              <a:defRPr/>
            </a:pPr>
            <a:fld id="{A01BB3B4-4C7B-41B7-B62B-982E7505AE33}" type="slidenum">
              <a:rPr lang="es-ES" altLang="es-CO"/>
              <a:pPr>
                <a:defRPr/>
              </a:pPr>
              <a:t>‹Nº›</a:t>
            </a:fld>
            <a:endParaRPr lang="es-ES" altLang="es-CO"/>
          </a:p>
        </p:txBody>
      </p:sp>
    </p:spTree>
    <p:extLst>
      <p:ext uri="{BB962C8B-B14F-4D97-AF65-F5344CB8AC3E}">
        <p14:creationId xmlns:p14="http://schemas.microsoft.com/office/powerpoint/2010/main" val="213418342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03" name="2 Marcador de notas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CO" smtClean="0"/>
          </a:p>
        </p:txBody>
      </p:sp>
      <p:sp>
        <p:nvSpPr>
          <p:cNvPr id="51204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fld id="{9B57E305-925F-4381-A23B-AA87D92E5DD5}" type="slidenum">
              <a:rPr lang="es-ES" altLang="es-CO" smtClean="0"/>
              <a:pPr/>
              <a:t>1</a:t>
            </a:fld>
            <a:endParaRPr lang="es-ES" altLang="es-CO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19188" y="696913"/>
            <a:ext cx="4643437" cy="3484562"/>
          </a:xfrm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19188" y="696913"/>
            <a:ext cx="4643437" cy="3484562"/>
          </a:xfrm>
          <a:ln/>
        </p:spPr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51122" indent="-288893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55573" indent="-231115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17802" indent="-231115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80031" indent="-231115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42261" indent="-23111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3004490" indent="-23111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66719" indent="-23111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928948" indent="-23111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</a:pPr>
            <a:fld id="{C1F31395-DCEE-4AED-87D0-A6FF93487F38}" type="slidenum">
              <a:rPr lang="es-ES" altLang="es-CO" smtClean="0">
                <a:cs typeface="Arial" charset="0"/>
              </a:rPr>
              <a:pPr>
                <a:spcBef>
                  <a:spcPct val="0"/>
                </a:spcBef>
              </a:pPr>
              <a:t>10</a:t>
            </a:fld>
            <a:endParaRPr lang="es-ES" altLang="es-CO" smtClean="0">
              <a:cs typeface="Arial" charset="0"/>
            </a:endParaRPr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20775" y="696913"/>
            <a:ext cx="4645025" cy="3484562"/>
          </a:xfrm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51122" indent="-288893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55573" indent="-231115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17802" indent="-231115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80031" indent="-231115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42261" indent="-23111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3004490" indent="-23111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66719" indent="-23111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928948" indent="-23111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</a:pPr>
            <a:fld id="{B77FC03E-CD86-4E12-8C12-8E19BF9CF09C}" type="slidenum">
              <a:rPr lang="es-ES" altLang="es-CO" smtClean="0">
                <a:cs typeface="Arial" charset="0"/>
              </a:rPr>
              <a:pPr>
                <a:spcBef>
                  <a:spcPct val="0"/>
                </a:spcBef>
              </a:pPr>
              <a:t>13</a:t>
            </a:fld>
            <a:endParaRPr lang="es-ES" altLang="es-CO" smtClean="0">
              <a:cs typeface="Arial" charset="0"/>
            </a:endParaRPr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20775" y="696913"/>
            <a:ext cx="4645025" cy="3484562"/>
          </a:xfrm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 txBox="1">
            <a:spLocks noGrp="1" noChangeArrowheads="1"/>
          </p:cNvSpPr>
          <p:nvPr/>
        </p:nvSpPr>
        <p:spPr bwMode="auto">
          <a:xfrm>
            <a:off x="3898102" y="8829967"/>
            <a:ext cx="2982119" cy="4648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446" tIns="46223" rIns="92446" bIns="46223" anchor="b"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/>
            <a:fld id="{789B9D99-C671-4BB3-8469-585D0C06BB09}" type="slidenum">
              <a:rPr lang="es-ES" altLang="es-CO" sz="1200"/>
              <a:pPr algn="r"/>
              <a:t>15</a:t>
            </a:fld>
            <a:endParaRPr lang="es-ES" altLang="es-CO" sz="1200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20775" y="696913"/>
            <a:ext cx="4645025" cy="3484562"/>
          </a:xfrm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ES" altLang="es-CO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jpg"/><Relationship Id="rId5" Type="http://schemas.openxmlformats.org/officeDocument/2006/relationships/image" Target="../media/image7.png"/><Relationship Id="rId4" Type="http://schemas.openxmlformats.org/officeDocument/2006/relationships/image" Target="../media/image5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" t="2316" b="5100"/>
          <a:stretch/>
        </p:blipFill>
        <p:spPr>
          <a:xfrm>
            <a:off x="0" y="-27384"/>
            <a:ext cx="9144000" cy="5466745"/>
          </a:xfrm>
          <a:prstGeom prst="rect">
            <a:avLst/>
          </a:prstGeom>
        </p:spPr>
      </p:pic>
      <p:sp>
        <p:nvSpPr>
          <p:cNvPr id="977" name="object 934"/>
          <p:cNvSpPr txBox="1"/>
          <p:nvPr/>
        </p:nvSpPr>
        <p:spPr>
          <a:xfrm>
            <a:off x="470952" y="6145377"/>
            <a:ext cx="2300848" cy="2308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500" b="0" spc="300" dirty="0">
                <a:solidFill>
                  <a:srgbClr val="4140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www.dane.gov.co</a:t>
            </a:r>
            <a:endParaRPr sz="1500" spc="3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79" name="20 Imagen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r="11718" b="1"/>
          <a:stretch/>
        </p:blipFill>
        <p:spPr bwMode="auto">
          <a:xfrm>
            <a:off x="0" y="5301208"/>
            <a:ext cx="9144000" cy="152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10 Imagen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995"/>
          <a:stretch>
            <a:fillRect/>
          </a:stretch>
        </p:blipFill>
        <p:spPr bwMode="auto">
          <a:xfrm>
            <a:off x="5508625" y="5805264"/>
            <a:ext cx="3355975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040478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79" name="20 Imagen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r="11718" b="1"/>
          <a:stretch/>
        </p:blipFill>
        <p:spPr bwMode="auto">
          <a:xfrm>
            <a:off x="0" y="6732601"/>
            <a:ext cx="9144000" cy="152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5 Imagen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966" b="14562"/>
          <a:stretch/>
        </p:blipFill>
        <p:spPr>
          <a:xfrm>
            <a:off x="0" y="1628800"/>
            <a:ext cx="9154800" cy="3452648"/>
          </a:xfrm>
          <a:prstGeom prst="rect">
            <a:avLst/>
          </a:prstGeom>
        </p:spPr>
      </p:pic>
      <p:pic>
        <p:nvPicPr>
          <p:cNvPr id="8" name="10 Imagen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995"/>
          <a:stretch>
            <a:fillRect/>
          </a:stretch>
        </p:blipFill>
        <p:spPr bwMode="auto">
          <a:xfrm>
            <a:off x="5508625" y="5662191"/>
            <a:ext cx="3355975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7 Imagen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5877272"/>
            <a:ext cx="2981647" cy="28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662605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08504" cy="1057377"/>
          </a:xfrm>
          <a:prstGeom prst="rect">
            <a:avLst/>
          </a:prstGeom>
        </p:spPr>
      </p:pic>
      <p:sp>
        <p:nvSpPr>
          <p:cNvPr id="16" name="18 Triángulo isósceles"/>
          <p:cNvSpPr>
            <a:spLocks/>
          </p:cNvSpPr>
          <p:nvPr/>
        </p:nvSpPr>
        <p:spPr bwMode="auto">
          <a:xfrm>
            <a:off x="5347535" y="1524"/>
            <a:ext cx="3693167" cy="1093071"/>
          </a:xfrm>
          <a:custGeom>
            <a:avLst/>
            <a:gdLst>
              <a:gd name="T0" fmla="*/ 0 w 3935697"/>
              <a:gd name="T1" fmla="*/ 1475375 h 1031572"/>
              <a:gd name="T2" fmla="*/ 183406 w 3935697"/>
              <a:gd name="T3" fmla="*/ 0 h 1031572"/>
              <a:gd name="T4" fmla="*/ 1009585 w 3935697"/>
              <a:gd name="T5" fmla="*/ 1454 h 1031572"/>
              <a:gd name="T6" fmla="*/ 1012450 w 3935697"/>
              <a:gd name="T7" fmla="*/ 1473293 h 1031572"/>
              <a:gd name="T8" fmla="*/ 0 w 3935697"/>
              <a:gd name="T9" fmla="*/ 1475375 h 103157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935697"/>
              <a:gd name="T16" fmla="*/ 0 h 1031572"/>
              <a:gd name="T17" fmla="*/ 3935697 w 3935697"/>
              <a:gd name="T18" fmla="*/ 1031572 h 1031572"/>
              <a:gd name="connsiteX0" fmla="*/ 0 w 3935697"/>
              <a:gd name="connsiteY0" fmla="*/ 1074726 h 1074726"/>
              <a:gd name="connsiteX1" fmla="*/ 712892 w 3935697"/>
              <a:gd name="connsiteY1" fmla="*/ 0 h 1074726"/>
              <a:gd name="connsiteX2" fmla="*/ 3924206 w 3935697"/>
              <a:gd name="connsiteY2" fmla="*/ 44171 h 1074726"/>
              <a:gd name="connsiteX3" fmla="*/ 3935346 w 3935697"/>
              <a:gd name="connsiteY3" fmla="*/ 1073271 h 1074726"/>
              <a:gd name="connsiteX4" fmla="*/ 0 w 3935697"/>
              <a:gd name="connsiteY4" fmla="*/ 1074726 h 1074726"/>
              <a:gd name="connsiteX0" fmla="*/ 0 w 3939813"/>
              <a:gd name="connsiteY0" fmla="*/ 1074726 h 1074726"/>
              <a:gd name="connsiteX1" fmla="*/ 712892 w 3939813"/>
              <a:gd name="connsiteY1" fmla="*/ 0 h 1074726"/>
              <a:gd name="connsiteX2" fmla="*/ 3939813 w 3939813"/>
              <a:gd name="connsiteY2" fmla="*/ 8209 h 1074726"/>
              <a:gd name="connsiteX3" fmla="*/ 3935346 w 3939813"/>
              <a:gd name="connsiteY3" fmla="*/ 1073271 h 1074726"/>
              <a:gd name="connsiteX4" fmla="*/ 0 w 3939813"/>
              <a:gd name="connsiteY4" fmla="*/ 1074726 h 10747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939813" h="1074726">
                <a:moveTo>
                  <a:pt x="0" y="1074726"/>
                </a:moveTo>
                <a:lnTo>
                  <a:pt x="712892" y="0"/>
                </a:lnTo>
                <a:lnTo>
                  <a:pt x="3939813" y="8209"/>
                </a:lnTo>
                <a:cubicBezTo>
                  <a:pt x="3936827" y="364624"/>
                  <a:pt x="3938332" y="716856"/>
                  <a:pt x="3935346" y="1073271"/>
                </a:cubicBezTo>
                <a:lnTo>
                  <a:pt x="0" y="107472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45720" rIns="45720" anchor="ctr">
            <a:spAutoFit/>
          </a:bodyPr>
          <a:lstStyle/>
          <a:p>
            <a:endParaRPr lang="es-MX"/>
          </a:p>
        </p:txBody>
      </p:sp>
      <p:sp>
        <p:nvSpPr>
          <p:cNvPr id="3" name="2 Rectángulo"/>
          <p:cNvSpPr/>
          <p:nvPr/>
        </p:nvSpPr>
        <p:spPr>
          <a:xfrm>
            <a:off x="6012160" y="0"/>
            <a:ext cx="3131840" cy="10573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1828" name="20 Imagen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r="11718" b="1"/>
          <a:stretch/>
        </p:blipFill>
        <p:spPr bwMode="auto">
          <a:xfrm>
            <a:off x="0" y="6729624"/>
            <a:ext cx="9144000" cy="152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17 Conector recto"/>
          <p:cNvCxnSpPr>
            <a:cxnSpLocks noChangeShapeType="1"/>
          </p:cNvCxnSpPr>
          <p:nvPr/>
        </p:nvCxnSpPr>
        <p:spPr bwMode="auto">
          <a:xfrm>
            <a:off x="0" y="1052736"/>
            <a:ext cx="9144000" cy="0"/>
          </a:xfrm>
          <a:prstGeom prst="line">
            <a:avLst/>
          </a:prstGeom>
          <a:noFill/>
          <a:ln w="6350" algn="ctr">
            <a:solidFill>
              <a:srgbClr val="B6004B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15" name="23 Image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995"/>
          <a:stretch>
            <a:fillRect/>
          </a:stretch>
        </p:blipFill>
        <p:spPr bwMode="auto">
          <a:xfrm>
            <a:off x="6084516" y="225483"/>
            <a:ext cx="2852514" cy="6119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249172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2 Imagen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484" y="5609368"/>
            <a:ext cx="9172800" cy="1204207"/>
          </a:xfrm>
          <a:prstGeom prst="rect">
            <a:avLst/>
          </a:prstGeom>
        </p:spPr>
      </p:pic>
      <p:pic>
        <p:nvPicPr>
          <p:cNvPr id="1828" name="20 Imagen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r="11718" b="1"/>
          <a:stretch/>
        </p:blipFill>
        <p:spPr bwMode="auto">
          <a:xfrm>
            <a:off x="-16484" y="6704943"/>
            <a:ext cx="9160484" cy="1530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10 Imagen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54800" cy="1072574"/>
          </a:xfrm>
          <a:prstGeom prst="rect">
            <a:avLst/>
          </a:prstGeom>
        </p:spPr>
      </p:pic>
      <p:pic>
        <p:nvPicPr>
          <p:cNvPr id="13" name="Picture 2"/>
          <p:cNvPicPr>
            <a:picLocks noChangeAspect="1" noChangeArrowheads="1"/>
          </p:cNvPicPr>
          <p:nvPr userDrawn="1"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16" t="29838" r="31762" b="44792"/>
          <a:stretch/>
        </p:blipFill>
        <p:spPr bwMode="auto">
          <a:xfrm>
            <a:off x="1928897" y="1443873"/>
            <a:ext cx="5523423" cy="16970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4" name="13 Conector recto"/>
          <p:cNvCxnSpPr/>
          <p:nvPr userDrawn="1"/>
        </p:nvCxnSpPr>
        <p:spPr>
          <a:xfrm>
            <a:off x="2000619" y="3396135"/>
            <a:ext cx="5328592" cy="0"/>
          </a:xfrm>
          <a:prstGeom prst="line">
            <a:avLst/>
          </a:prstGeom>
          <a:ln w="9525">
            <a:solidFill>
              <a:srgbClr val="B6004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14 Imagen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358" y="3778180"/>
            <a:ext cx="8167098" cy="12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92829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12800" y="0"/>
            <a:ext cx="7718425" cy="1052513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898525" y="4279900"/>
            <a:ext cx="7561263" cy="25781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>
          <a:xfrm>
            <a:off x="4962525" y="6356350"/>
            <a:ext cx="2133600" cy="331788"/>
          </a:xfrm>
          <a:prstGeom prst="rect">
            <a:avLst/>
          </a:prstGeom>
        </p:spPr>
        <p:txBody>
          <a:bodyPr/>
          <a:lstStyle>
            <a:lvl1pPr eaLnBrk="0">
              <a:defRPr>
                <a:solidFill>
                  <a:srgbClr val="000000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5877767F-DB27-482D-8F67-93DD9F189986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8149038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>
          <a:xfrm>
            <a:off x="6553200" y="6413500"/>
            <a:ext cx="2133600" cy="247650"/>
          </a:xfrm>
          <a:prstGeom prst="rect">
            <a:avLst/>
          </a:prstGeom>
        </p:spPr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A78B7222-AE55-43E6-9700-4ED0ECB0012A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2642529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/>
          </p:cNvSpPr>
          <p:nvPr>
            <p:ph type="sldNum" sz="quarter" idx="10"/>
          </p:nvPr>
        </p:nvSpPr>
        <p:spPr>
          <a:xfrm>
            <a:off x="6553200" y="6413500"/>
            <a:ext cx="2133600" cy="247650"/>
          </a:xfrm>
          <a:prstGeom prst="rect">
            <a:avLst/>
          </a:prstGeom>
        </p:spPr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CAF17FE3-0FA1-4A3B-8DAC-EA41BA35B427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5008584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755650" y="476250"/>
            <a:ext cx="7561263" cy="564991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5522588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460462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9" name="Picture 3" descr="C:\Users\maarias\Desktop\Fotografias_Boletin_Comunicado_Prensa_23_12_14\Fotografias_Boletin_Comunicado_Prensa\Boletin_DANE (1).png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12776"/>
            <a:ext cx="9144000" cy="2808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4 Rectángulo"/>
          <p:cNvSpPr/>
          <p:nvPr/>
        </p:nvSpPr>
        <p:spPr>
          <a:xfrm>
            <a:off x="467544" y="2204864"/>
            <a:ext cx="8208912" cy="588140"/>
          </a:xfrm>
          <a:prstGeom prst="rect">
            <a:avLst/>
          </a:prstGeom>
        </p:spPr>
        <p:txBody>
          <a:bodyPr wrap="square" lIns="64291" tIns="32146" rIns="64291" bIns="32146">
            <a:spAutoFit/>
          </a:bodyPr>
          <a:lstStyle/>
          <a:p>
            <a:pPr algn="r"/>
            <a:r>
              <a:rPr lang="en-US" sz="3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MERCADO LABORAL</a:t>
            </a:r>
            <a:endParaRPr lang="en-US" sz="3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467544" y="2875002"/>
            <a:ext cx="8208913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3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BUCARAMANGA AM*</a:t>
            </a:r>
            <a:endParaRPr lang="es-MX" sz="3000" b="1" dirty="0">
              <a:solidFill>
                <a:schemeClr val="bg1"/>
              </a:solidFill>
            </a:endParaRPr>
          </a:p>
        </p:txBody>
      </p:sp>
      <p:sp>
        <p:nvSpPr>
          <p:cNvPr id="8" name="object 9"/>
          <p:cNvSpPr txBox="1"/>
          <p:nvPr/>
        </p:nvSpPr>
        <p:spPr>
          <a:xfrm>
            <a:off x="5940152" y="4653136"/>
            <a:ext cx="2595880" cy="2769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lvl="0" algn="r">
              <a:defRPr sz="1800">
                <a:solidFill>
                  <a:srgbClr val="000000"/>
                </a:solidFill>
              </a:defRPr>
            </a:pPr>
            <a:r>
              <a:rPr lang="es-CO" dirty="0" smtClean="0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Marzo 2017</a:t>
            </a:r>
            <a:endParaRPr lang="es-CO" dirty="0">
              <a:solidFill>
                <a:schemeClr val="bg1"/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11" name="10 Conector recto"/>
          <p:cNvCxnSpPr/>
          <p:nvPr/>
        </p:nvCxnSpPr>
        <p:spPr>
          <a:xfrm>
            <a:off x="683568" y="2780928"/>
            <a:ext cx="792088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11 Rectángulo"/>
          <p:cNvSpPr/>
          <p:nvPr/>
        </p:nvSpPr>
        <p:spPr>
          <a:xfrm>
            <a:off x="323528" y="4653136"/>
            <a:ext cx="30854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9215">
              <a:spcBef>
                <a:spcPts val="2940"/>
              </a:spcBef>
            </a:pPr>
            <a:r>
              <a:rPr lang="es-MX" spc="70" dirty="0" smtClean="0">
                <a:solidFill>
                  <a:schemeClr val="bg1"/>
                </a:solidFill>
                <a:latin typeface="+mj-lt"/>
                <a:cs typeface="Arial"/>
              </a:rPr>
              <a:t>Bogotá, Colombia.</a:t>
            </a:r>
            <a:endParaRPr lang="es-MX" dirty="0">
              <a:solidFill>
                <a:schemeClr val="bg1"/>
              </a:solidFill>
              <a:latin typeface="+mj-lt"/>
              <a:cs typeface="Arial"/>
            </a:endParaRPr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323528" y="6361583"/>
            <a:ext cx="892899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s-MX" sz="1400" dirty="0" smtClean="0">
                <a:solidFill>
                  <a:prstClr val="black"/>
                </a:solidFill>
                <a:latin typeface="+mn-lt"/>
              </a:rPr>
              <a:t>*</a:t>
            </a:r>
            <a:r>
              <a:rPr lang="es-ES" sz="1400" dirty="0">
                <a:solidFill>
                  <a:prstClr val="black"/>
                </a:solidFill>
                <a:latin typeface="+mn-lt"/>
              </a:rPr>
              <a:t> El área metropolitana de </a:t>
            </a:r>
            <a:r>
              <a:rPr lang="es-ES" sz="1400" dirty="0" smtClean="0">
                <a:solidFill>
                  <a:prstClr val="black"/>
                </a:solidFill>
                <a:latin typeface="+mn-lt"/>
              </a:rPr>
              <a:t>Bucaramanga </a:t>
            </a:r>
            <a:r>
              <a:rPr lang="es-MX" sz="1400" dirty="0" smtClean="0">
                <a:solidFill>
                  <a:prstClr val="black"/>
                </a:solidFill>
                <a:latin typeface="+mn-lt"/>
              </a:rPr>
              <a:t> </a:t>
            </a:r>
            <a:r>
              <a:rPr lang="es-MX" sz="1400" dirty="0">
                <a:solidFill>
                  <a:prstClr val="black"/>
                </a:solidFill>
                <a:latin typeface="+mn-lt"/>
              </a:rPr>
              <a:t>incluye Girón, Piedecuesta y Floridablanca.</a:t>
            </a:r>
            <a:endParaRPr lang="es-ES" sz="1400" dirty="0">
              <a:solidFill>
                <a:prstClr val="black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8407466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685800" y="470024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s-CO" sz="2400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-36512" y="138782"/>
            <a:ext cx="60833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CO" sz="1800" b="1" dirty="0">
                <a:solidFill>
                  <a:schemeClr val="bg1"/>
                </a:solidFill>
                <a:latin typeface="+mj-lt"/>
              </a:rPr>
              <a:t>Contribución a la variación de la </a:t>
            </a:r>
            <a:r>
              <a:rPr lang="es-ES" altLang="es-CO" sz="1800" b="1" dirty="0" smtClean="0">
                <a:solidFill>
                  <a:schemeClr val="bg1"/>
                </a:solidFill>
                <a:latin typeface="+mj-lt"/>
              </a:rPr>
              <a:t>población ocupada</a:t>
            </a:r>
            <a:r>
              <a:rPr lang="es-ES" altLang="es-CO" sz="1800" b="1" dirty="0">
                <a:solidFill>
                  <a:schemeClr val="bg1"/>
                </a:solidFill>
                <a:latin typeface="+mj-lt"/>
              </a:rPr>
              <a:t>, </a:t>
            </a:r>
            <a:r>
              <a:rPr lang="es-ES" altLang="es-CO" sz="1800" b="1" dirty="0" smtClean="0">
                <a:solidFill>
                  <a:schemeClr val="bg1"/>
                </a:solidFill>
                <a:latin typeface="+mj-lt"/>
              </a:rPr>
              <a:t>según </a:t>
            </a:r>
            <a:r>
              <a:rPr lang="es-ES" altLang="es-CO" sz="1800" b="1" dirty="0">
                <a:solidFill>
                  <a:schemeClr val="bg1"/>
                </a:solidFill>
                <a:latin typeface="+mj-lt"/>
              </a:rPr>
              <a:t>ramas de actividad</a:t>
            </a:r>
          </a:p>
        </p:txBody>
      </p:sp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898276" y="5319648"/>
            <a:ext cx="785018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s-ES" altLang="es-CO" sz="1200" dirty="0">
                <a:latin typeface="Times New Roman" pitchFamily="18" charset="0"/>
              </a:rPr>
              <a:t>*</a:t>
            </a:r>
            <a:r>
              <a:rPr lang="es-ES" altLang="es-CO" sz="1200" dirty="0"/>
              <a:t>Otras ramas: Agricultura, ganadería, caza, silvicultura y pesca; explotación de minas y canteras, suministro de electricidad, gas y agua e intermediación financiera </a:t>
            </a:r>
          </a:p>
        </p:txBody>
      </p:sp>
      <p:sp>
        <p:nvSpPr>
          <p:cNvPr id="12293" name="5 CuadroTexto"/>
          <p:cNvSpPr txBox="1">
            <a:spLocks noChangeArrowheads="1"/>
          </p:cNvSpPr>
          <p:nvPr/>
        </p:nvSpPr>
        <p:spPr bwMode="auto">
          <a:xfrm>
            <a:off x="1008192" y="5013176"/>
            <a:ext cx="1371600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CO" altLang="es-CO" sz="1100" dirty="0"/>
              <a:t>Fuente: DANE - GEIH</a:t>
            </a:r>
            <a:endParaRPr lang="es-ES" altLang="es-CO" sz="1100" dirty="0"/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3223256532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685800" y="1484784"/>
            <a:ext cx="7702624" cy="33964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8" name="Rectangle 3"/>
          <p:cNvSpPr>
            <a:spLocks/>
          </p:cNvSpPr>
          <p:nvPr/>
        </p:nvSpPr>
        <p:spPr bwMode="auto">
          <a:xfrm>
            <a:off x="611510" y="2276872"/>
            <a:ext cx="820896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/>
          <a:p>
            <a:pPr eaLnBrk="1" hangingPunct="1"/>
            <a:r>
              <a:rPr lang="es-CO" altLang="es-CO" sz="2800" b="1" dirty="0">
                <a:solidFill>
                  <a:srgbClr val="FFFFFF"/>
                </a:solidFill>
                <a:latin typeface="+mj-lt"/>
              </a:rPr>
              <a:t>COMPORTAMIENTO DEL MERCADO LABORAL</a:t>
            </a:r>
            <a:endParaRPr lang="es-ES" altLang="es-CO" sz="2800" b="1" dirty="0">
              <a:solidFill>
                <a:srgbClr val="FFFFFF"/>
              </a:solidFill>
              <a:latin typeface="+mj-lt"/>
              <a:sym typeface="Calibri" pitchFamily="34" charset="0"/>
            </a:endParaRPr>
          </a:p>
        </p:txBody>
      </p:sp>
      <p:cxnSp>
        <p:nvCxnSpPr>
          <p:cNvPr id="5" name="4 Conector recto"/>
          <p:cNvCxnSpPr/>
          <p:nvPr/>
        </p:nvCxnSpPr>
        <p:spPr>
          <a:xfrm>
            <a:off x="755576" y="2852936"/>
            <a:ext cx="784887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6 Rectángulo"/>
          <p:cNvSpPr/>
          <p:nvPr/>
        </p:nvSpPr>
        <p:spPr>
          <a:xfrm>
            <a:off x="611560" y="2852936"/>
            <a:ext cx="8064896" cy="1911579"/>
          </a:xfrm>
          <a:prstGeom prst="rect">
            <a:avLst/>
          </a:prstGeom>
        </p:spPr>
        <p:txBody>
          <a:bodyPr wrap="square" lIns="64291" tIns="32146" rIns="64291" bIns="32146">
            <a:spAutoFit/>
          </a:bodyPr>
          <a:lstStyle/>
          <a:p>
            <a:pPr algn="r"/>
            <a:r>
              <a:rPr lang="es-CO" altLang="es-CO" sz="2000" b="1" dirty="0" smtClean="0">
                <a:solidFill>
                  <a:srgbClr val="FFFFFF"/>
                </a:solidFill>
                <a:latin typeface="Verdana" pitchFamily="34" charset="0"/>
                <a:sym typeface="Calibri" pitchFamily="34" charset="0"/>
              </a:rPr>
              <a:t>POBLACIÓN OCUPADA SEGÚN </a:t>
            </a:r>
          </a:p>
          <a:p>
            <a:pPr algn="r"/>
            <a:r>
              <a:rPr lang="es-CO" altLang="es-CO" sz="2000" b="1" dirty="0">
                <a:solidFill>
                  <a:srgbClr val="FFFFFF"/>
                </a:solidFill>
                <a:latin typeface="Verdana" pitchFamily="34" charset="0"/>
                <a:sym typeface="Calibri" pitchFamily="34" charset="0"/>
              </a:rPr>
              <a:t>POSICIÓN OCUPACIONAL</a:t>
            </a:r>
          </a:p>
          <a:p>
            <a:pPr algn="r"/>
            <a:endParaRPr lang="es-CO" sz="2000" b="1" dirty="0" smtClean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endParaRPr lang="es-CO" sz="2000" b="1" dirty="0" smtClean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r>
              <a:rPr lang="es-CO" sz="20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TRIMESTRE</a:t>
            </a:r>
          </a:p>
          <a:p>
            <a:pPr algn="r" eaLnBrk="1" hangingPunct="1"/>
            <a:r>
              <a:rPr lang="es-ES" altLang="es-CO" sz="2000" b="1" dirty="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NOVIEMBRE 2016 - ENERO 2017</a:t>
            </a:r>
          </a:p>
        </p:txBody>
      </p:sp>
    </p:spTree>
    <p:extLst>
      <p:ext uri="{BB962C8B-B14F-4D97-AF65-F5344CB8AC3E}">
        <p14:creationId xmlns:p14="http://schemas.microsoft.com/office/powerpoint/2010/main" val="4171392287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3"/>
          <p:cNvSpPr txBox="1">
            <a:spLocks noChangeArrowheads="1"/>
          </p:cNvSpPr>
          <p:nvPr/>
        </p:nvSpPr>
        <p:spPr bwMode="auto">
          <a:xfrm>
            <a:off x="0" y="190381"/>
            <a:ext cx="684053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ES" altLang="es-CO" sz="1800" b="1" dirty="0">
                <a:solidFill>
                  <a:schemeClr val="bg1"/>
                </a:solidFill>
                <a:latin typeface="+mj-lt"/>
              </a:rPr>
              <a:t>Distribución porcentual y variación de la población </a:t>
            </a:r>
            <a:endParaRPr lang="es-ES" altLang="es-CO" sz="1800" b="1" dirty="0" smtClean="0">
              <a:solidFill>
                <a:schemeClr val="bg1"/>
              </a:solidFill>
              <a:latin typeface="+mj-lt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ES" altLang="es-CO" sz="1800" b="1" dirty="0" smtClean="0">
                <a:solidFill>
                  <a:schemeClr val="bg1"/>
                </a:solidFill>
                <a:latin typeface="+mj-lt"/>
              </a:rPr>
              <a:t>ocupada, según </a:t>
            </a:r>
            <a:r>
              <a:rPr lang="es-ES" altLang="es-CO" sz="1800" b="1" dirty="0">
                <a:solidFill>
                  <a:schemeClr val="bg1"/>
                </a:solidFill>
                <a:latin typeface="+mj-lt"/>
              </a:rPr>
              <a:t>posición ocupacional</a:t>
            </a:r>
          </a:p>
        </p:txBody>
      </p:sp>
      <p:sp>
        <p:nvSpPr>
          <p:cNvPr id="14339" name="Text Box 4"/>
          <p:cNvSpPr txBox="1">
            <a:spLocks noChangeArrowheads="1"/>
          </p:cNvSpPr>
          <p:nvPr/>
        </p:nvSpPr>
        <p:spPr bwMode="auto">
          <a:xfrm>
            <a:off x="485300" y="5445224"/>
            <a:ext cx="8856984" cy="553998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None/>
            </a:pPr>
            <a:r>
              <a:rPr lang="es-CO" altLang="es-CO" sz="1200" dirty="0" smtClean="0">
                <a:latin typeface="Arial Narrow" pitchFamily="34" charset="0"/>
                <a:cs typeface="Calibri" pitchFamily="34" charset="0"/>
              </a:rPr>
              <a:t>*</a:t>
            </a:r>
            <a:r>
              <a:rPr lang="es-CO" altLang="es-CO" sz="1200" dirty="0">
                <a:latin typeface="Arial Narrow" pitchFamily="34" charset="0"/>
                <a:cs typeface="Calibri" pitchFamily="34" charset="0"/>
              </a:rPr>
              <a:t>Trabajador sin remuneración :  Incluye al Trabajador familiar sin remuneración; trabajador sin remuneración en empresas de otros hogares</a:t>
            </a:r>
            <a:r>
              <a:rPr lang="es-CO" altLang="es-CO" sz="1200" dirty="0" smtClean="0">
                <a:latin typeface="Arial Narrow" pitchFamily="34" charset="0"/>
                <a:cs typeface="Calibri" pitchFamily="34" charset="0"/>
              </a:rPr>
              <a:t>.</a:t>
            </a:r>
          </a:p>
          <a:p>
            <a:pPr eaLnBrk="1" hangingPunct="1">
              <a:spcBef>
                <a:spcPct val="50000"/>
              </a:spcBef>
              <a:buNone/>
            </a:pPr>
            <a:r>
              <a:rPr lang="es-CO" altLang="es-CO" sz="1200" dirty="0">
                <a:latin typeface="Arial Narrow" pitchFamily="34" charset="0"/>
                <a:cs typeface="Calibri" pitchFamily="34" charset="0"/>
              </a:rPr>
              <a:t>^Trabajador particular incluye jornalero o peón</a:t>
            </a:r>
            <a:r>
              <a:rPr lang="es-CO" altLang="es-CO" sz="1200" dirty="0" smtClean="0">
                <a:latin typeface="Arial Narrow" pitchFamily="34" charset="0"/>
                <a:cs typeface="Calibri" pitchFamily="34" charset="0"/>
              </a:rPr>
              <a:t>.</a:t>
            </a:r>
            <a:endParaRPr lang="es-CO" altLang="es-CO" sz="1200" dirty="0">
              <a:latin typeface="Arial Narrow" pitchFamily="34" charset="0"/>
              <a:cs typeface="Calibri" pitchFamily="34" charset="0"/>
            </a:endParaRPr>
          </a:p>
        </p:txBody>
      </p:sp>
      <p:sp>
        <p:nvSpPr>
          <p:cNvPr id="14340" name="5 CuadroTexto"/>
          <p:cNvSpPr txBox="1">
            <a:spLocks noChangeArrowheads="1"/>
          </p:cNvSpPr>
          <p:nvPr/>
        </p:nvSpPr>
        <p:spPr bwMode="auto">
          <a:xfrm>
            <a:off x="542926" y="5054856"/>
            <a:ext cx="1404937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CO" altLang="es-CO" sz="1100" dirty="0"/>
              <a:t>Fuente: DANE - GEIH </a:t>
            </a:r>
            <a:endParaRPr lang="es-ES" altLang="es-CO" sz="1100" dirty="0"/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3235618733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616235" y="1484784"/>
            <a:ext cx="7983538" cy="34083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107801" y="188640"/>
            <a:ext cx="604837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CO" sz="1800" b="1" dirty="0">
                <a:solidFill>
                  <a:schemeClr val="bg1"/>
                </a:solidFill>
                <a:latin typeface="+mj-lt"/>
              </a:rPr>
              <a:t>Contribución a la variación de la población </a:t>
            </a:r>
            <a:endParaRPr lang="es-ES" altLang="es-CO" sz="1800" b="1" dirty="0" smtClean="0">
              <a:solidFill>
                <a:schemeClr val="bg1"/>
              </a:solidFill>
              <a:latin typeface="+mj-lt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CO" sz="1800" b="1" dirty="0" smtClean="0">
                <a:solidFill>
                  <a:schemeClr val="bg1"/>
                </a:solidFill>
                <a:latin typeface="+mj-lt"/>
              </a:rPr>
              <a:t>ocupada</a:t>
            </a:r>
            <a:r>
              <a:rPr lang="es-ES" altLang="es-CO" sz="1800" b="1" dirty="0">
                <a:solidFill>
                  <a:schemeClr val="bg1"/>
                </a:solidFill>
                <a:latin typeface="+mj-lt"/>
              </a:rPr>
              <a:t>, </a:t>
            </a:r>
            <a:r>
              <a:rPr lang="es-ES" altLang="es-CO" sz="1800" b="1" dirty="0" smtClean="0">
                <a:solidFill>
                  <a:schemeClr val="bg1"/>
                </a:solidFill>
                <a:latin typeface="+mj-lt"/>
              </a:rPr>
              <a:t>según </a:t>
            </a:r>
            <a:r>
              <a:rPr lang="es-ES" altLang="es-CO" sz="1800" b="1" dirty="0">
                <a:solidFill>
                  <a:schemeClr val="bg1"/>
                </a:solidFill>
                <a:latin typeface="+mj-lt"/>
              </a:rPr>
              <a:t>posición ocupacional</a:t>
            </a:r>
          </a:p>
        </p:txBody>
      </p:sp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1022350" y="5933480"/>
            <a:ext cx="184150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endParaRPr lang="en-US" altLang="es-CO" sz="2200" b="1"/>
          </a:p>
        </p:txBody>
      </p:sp>
      <p:sp>
        <p:nvSpPr>
          <p:cNvPr id="15367" name="8 CuadroTexto"/>
          <p:cNvSpPr txBox="1">
            <a:spLocks noChangeArrowheads="1"/>
          </p:cNvSpPr>
          <p:nvPr/>
        </p:nvSpPr>
        <p:spPr bwMode="auto">
          <a:xfrm>
            <a:off x="1010960" y="5229200"/>
            <a:ext cx="1476375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CO" altLang="es-CO" sz="1200" dirty="0"/>
              <a:t>Fuente: DANE - GEIH</a:t>
            </a:r>
            <a:endParaRPr lang="es-ES" altLang="es-CO" sz="1200" dirty="0"/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1942883562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049338" y="1700808"/>
            <a:ext cx="7191375" cy="3394075"/>
          </a:xfrm>
          <a:prstGeom prst="rect">
            <a:avLst/>
          </a:prstGeom>
        </p:spPr>
      </p:pic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71438" y="5540846"/>
            <a:ext cx="8748712" cy="2762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CO" altLang="es-CO" sz="1200" dirty="0">
                <a:latin typeface="Arial Narrow" pitchFamily="34" charset="0"/>
                <a:cs typeface="Calibri" pitchFamily="34" charset="0"/>
              </a:rPr>
              <a:t>*Trabajador sin remuneración :  Incluye al Trabajador familiar sin remuneración; </a:t>
            </a:r>
            <a:r>
              <a:rPr lang="es-CO" altLang="es-CO" sz="1200" dirty="0" smtClean="0">
                <a:latin typeface="Arial Narrow" pitchFamily="34" charset="0"/>
                <a:cs typeface="Calibri" pitchFamily="34" charset="0"/>
              </a:rPr>
              <a:t>trabajador </a:t>
            </a:r>
            <a:r>
              <a:rPr lang="es-CO" altLang="es-CO" sz="1200" dirty="0">
                <a:latin typeface="Arial Narrow" pitchFamily="34" charset="0"/>
                <a:cs typeface="Calibri" pitchFamily="34" charset="0"/>
              </a:rPr>
              <a:t>sin remuneración en empresas de otros hogares.</a:t>
            </a:r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71438" y="5794573"/>
            <a:ext cx="8748712" cy="27781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CO" altLang="es-CO" sz="1200" dirty="0">
                <a:latin typeface="Arial Narrow" pitchFamily="34" charset="0"/>
                <a:cs typeface="Calibri" pitchFamily="34" charset="0"/>
              </a:rPr>
              <a:t>^Trabajador particular incluye jornalero o peón.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8" name="Rectangle 3"/>
          <p:cNvSpPr>
            <a:spLocks/>
          </p:cNvSpPr>
          <p:nvPr/>
        </p:nvSpPr>
        <p:spPr bwMode="auto">
          <a:xfrm>
            <a:off x="611510" y="2276872"/>
            <a:ext cx="820896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/>
          <a:p>
            <a:pPr eaLnBrk="1" hangingPunct="1"/>
            <a:r>
              <a:rPr lang="es-CO" altLang="es-CO" sz="2800" b="1" dirty="0">
                <a:solidFill>
                  <a:srgbClr val="FFFFFF"/>
                </a:solidFill>
                <a:latin typeface="+mj-lt"/>
              </a:rPr>
              <a:t>COMPORTAMIENTO DEL MERCADO LABORAL</a:t>
            </a:r>
            <a:endParaRPr lang="es-ES" altLang="es-CO" sz="2800" b="1" dirty="0">
              <a:solidFill>
                <a:srgbClr val="FFFFFF"/>
              </a:solidFill>
              <a:latin typeface="+mj-lt"/>
              <a:sym typeface="Calibri" pitchFamily="34" charset="0"/>
            </a:endParaRPr>
          </a:p>
        </p:txBody>
      </p:sp>
      <p:cxnSp>
        <p:nvCxnSpPr>
          <p:cNvPr id="5" name="4 Conector recto"/>
          <p:cNvCxnSpPr/>
          <p:nvPr/>
        </p:nvCxnSpPr>
        <p:spPr>
          <a:xfrm>
            <a:off x="755576" y="2852936"/>
            <a:ext cx="784887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6 Rectángulo"/>
          <p:cNvSpPr/>
          <p:nvPr/>
        </p:nvSpPr>
        <p:spPr>
          <a:xfrm>
            <a:off x="611560" y="2852936"/>
            <a:ext cx="8064896" cy="1911579"/>
          </a:xfrm>
          <a:prstGeom prst="rect">
            <a:avLst/>
          </a:prstGeom>
        </p:spPr>
        <p:txBody>
          <a:bodyPr wrap="square" lIns="64291" tIns="32146" rIns="64291" bIns="32146">
            <a:spAutoFit/>
          </a:bodyPr>
          <a:lstStyle/>
          <a:p>
            <a:pPr algn="r"/>
            <a:r>
              <a:rPr lang="es-CO" altLang="es-CO" sz="2000" b="1" dirty="0">
                <a:solidFill>
                  <a:srgbClr val="FFFFFF"/>
                </a:solidFill>
                <a:latin typeface="Verdana" pitchFamily="34" charset="0"/>
                <a:sym typeface="Calibri" pitchFamily="34" charset="0"/>
              </a:rPr>
              <a:t>POBLACIÓN INACTIVA </a:t>
            </a:r>
            <a:endParaRPr lang="es-CO" altLang="es-CO" sz="2000" b="1" dirty="0" smtClean="0">
              <a:solidFill>
                <a:srgbClr val="FFFFFF"/>
              </a:solidFill>
              <a:latin typeface="Verdana" pitchFamily="34" charset="0"/>
              <a:sym typeface="Calibri" pitchFamily="34" charset="0"/>
            </a:endParaRPr>
          </a:p>
          <a:p>
            <a:pPr algn="r"/>
            <a:r>
              <a:rPr lang="es-CO" altLang="es-CO" sz="2000" b="1" dirty="0" smtClean="0">
                <a:solidFill>
                  <a:srgbClr val="FFFFFF"/>
                </a:solidFill>
                <a:latin typeface="Verdana" pitchFamily="34" charset="0"/>
                <a:sym typeface="Calibri" pitchFamily="34" charset="0"/>
              </a:rPr>
              <a:t>SEGÚN </a:t>
            </a:r>
            <a:r>
              <a:rPr lang="es-CO" altLang="es-CO" sz="2000" b="1" dirty="0">
                <a:solidFill>
                  <a:srgbClr val="FFFFFF"/>
                </a:solidFill>
                <a:latin typeface="Verdana" pitchFamily="34" charset="0"/>
                <a:sym typeface="Calibri" pitchFamily="34" charset="0"/>
              </a:rPr>
              <a:t>TIPO DE ACTIVIDAD</a:t>
            </a:r>
          </a:p>
          <a:p>
            <a:pPr algn="r"/>
            <a:endParaRPr lang="es-CO" sz="2000" b="1" dirty="0" smtClean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endParaRPr lang="es-CO" sz="2000" b="1" dirty="0" smtClean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r>
              <a:rPr lang="es-CO" sz="20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TRIMESTRE</a:t>
            </a:r>
          </a:p>
          <a:p>
            <a:pPr algn="r" eaLnBrk="1" hangingPunct="1"/>
            <a:r>
              <a:rPr lang="es-ES" altLang="es-CO" sz="2000" b="1" dirty="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NOVIEMBRE 2016 - ENERO 2017</a:t>
            </a:r>
          </a:p>
        </p:txBody>
      </p:sp>
    </p:spTree>
    <p:extLst>
      <p:ext uri="{BB962C8B-B14F-4D97-AF65-F5344CB8AC3E}">
        <p14:creationId xmlns:p14="http://schemas.microsoft.com/office/powerpoint/2010/main" val="818154302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35496" y="190381"/>
            <a:ext cx="687546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ES" altLang="es-CO" sz="1800" b="1" dirty="0">
                <a:solidFill>
                  <a:schemeClr val="bg1"/>
                </a:solidFill>
                <a:latin typeface="+mj-lt"/>
              </a:rPr>
              <a:t>Distribución porcentual y variación de la población </a:t>
            </a:r>
            <a:endParaRPr lang="es-ES" altLang="es-CO" sz="1800" b="1" dirty="0" smtClean="0">
              <a:solidFill>
                <a:schemeClr val="bg1"/>
              </a:solidFill>
              <a:latin typeface="+mj-lt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ES" altLang="es-CO" sz="1800" b="1" dirty="0" smtClean="0">
                <a:solidFill>
                  <a:schemeClr val="bg1"/>
                </a:solidFill>
                <a:latin typeface="+mj-lt"/>
              </a:rPr>
              <a:t>inactiva, </a:t>
            </a:r>
            <a:r>
              <a:rPr lang="es-ES" altLang="es-CO" sz="1800" b="1" dirty="0">
                <a:solidFill>
                  <a:schemeClr val="bg1"/>
                </a:solidFill>
                <a:latin typeface="+mj-lt"/>
              </a:rPr>
              <a:t>según tipo de actividad </a:t>
            </a:r>
          </a:p>
        </p:txBody>
      </p:sp>
      <p:sp>
        <p:nvSpPr>
          <p:cNvPr id="17412" name="Text Box 4"/>
          <p:cNvSpPr txBox="1">
            <a:spLocks noChangeArrowheads="1"/>
          </p:cNvSpPr>
          <p:nvPr/>
        </p:nvSpPr>
        <p:spPr bwMode="auto">
          <a:xfrm>
            <a:off x="391418" y="5623002"/>
            <a:ext cx="850106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 typeface="Arial" charset="0"/>
              <a:buNone/>
            </a:pPr>
            <a:r>
              <a:rPr lang="es-ES" altLang="es-CO" sz="1200" dirty="0">
                <a:latin typeface="Arial Narrow" pitchFamily="34" charset="0"/>
              </a:rPr>
              <a:t>Nota: </a:t>
            </a:r>
            <a:r>
              <a:rPr lang="es-ES" altLang="es-CO" sz="1200" dirty="0" smtClean="0">
                <a:latin typeface="Arial Narrow" pitchFamily="34" charset="0"/>
              </a:rPr>
              <a:t>La </a:t>
            </a:r>
            <a:r>
              <a:rPr lang="es-ES" altLang="es-CO" sz="1200" dirty="0">
                <a:latin typeface="Arial Narrow" pitchFamily="34" charset="0"/>
              </a:rPr>
              <a:t>categoría “otros” incluye: incapacitado permanente para trabajar, rentista, pensionado, jubilado, personas que no les llama la atención o creen que no vale la pena trabajar. </a:t>
            </a:r>
          </a:p>
        </p:txBody>
      </p:sp>
      <p:sp>
        <p:nvSpPr>
          <p:cNvPr id="17413" name="5 CuadroTexto"/>
          <p:cNvSpPr txBox="1">
            <a:spLocks noChangeArrowheads="1"/>
          </p:cNvSpPr>
          <p:nvPr/>
        </p:nvSpPr>
        <p:spPr bwMode="auto">
          <a:xfrm>
            <a:off x="391418" y="5229200"/>
            <a:ext cx="1404938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CO" altLang="es-CO" sz="1100" dirty="0"/>
              <a:t>Fuente: DANE - GEIH </a:t>
            </a:r>
            <a:endParaRPr lang="es-ES" altLang="es-CO" sz="1100" dirty="0"/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2121103764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187624" y="1412776"/>
            <a:ext cx="6519626" cy="38150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5 CuadroTexto"/>
          <p:cNvSpPr txBox="1">
            <a:spLocks noChangeArrowheads="1"/>
          </p:cNvSpPr>
          <p:nvPr/>
        </p:nvSpPr>
        <p:spPr bwMode="auto">
          <a:xfrm>
            <a:off x="2102186" y="5301208"/>
            <a:ext cx="1404938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CO" altLang="es-CO" sz="1100" dirty="0"/>
              <a:t>Fuente: DANE - GEIH </a:t>
            </a:r>
            <a:endParaRPr lang="es-ES" altLang="es-CO" sz="1100" dirty="0"/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162863763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1979712" y="1844824"/>
            <a:ext cx="5305425" cy="3400425"/>
          </a:xfrm>
          <a:prstGeom prst="rect">
            <a:avLst/>
          </a:prstGeom>
        </p:spPr>
      </p:pic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35496" y="123890"/>
            <a:ext cx="6875463" cy="784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CO" altLang="es-CO" sz="1500" b="1" dirty="0">
                <a:solidFill>
                  <a:schemeClr val="bg1"/>
                </a:solidFill>
                <a:latin typeface="+mj-lt"/>
              </a:rPr>
              <a:t>Proporción del empleo informal en la </a:t>
            </a:r>
            <a:r>
              <a:rPr lang="es-CO" altLang="es-CO" sz="1500" b="1" dirty="0" smtClean="0">
                <a:solidFill>
                  <a:schemeClr val="bg1"/>
                </a:solidFill>
                <a:latin typeface="+mj-lt"/>
              </a:rPr>
              <a:t>población ocupada</a:t>
            </a:r>
            <a:endParaRPr lang="es-ES" altLang="es-CO" sz="1500" b="1" dirty="0">
              <a:solidFill>
                <a:schemeClr val="bg1"/>
              </a:solidFill>
              <a:latin typeface="+mj-lt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CO" sz="1500" b="1" dirty="0">
                <a:solidFill>
                  <a:schemeClr val="bg1"/>
                </a:solidFill>
                <a:latin typeface="+mj-lt"/>
              </a:rPr>
              <a:t>Total 13 </a:t>
            </a:r>
            <a:r>
              <a:rPr lang="es-CO" altLang="es-CO" sz="1500" b="1" dirty="0" smtClean="0">
                <a:solidFill>
                  <a:schemeClr val="bg1"/>
                </a:solidFill>
                <a:latin typeface="+mj-lt"/>
              </a:rPr>
              <a:t>ciudades y áreas metropolitanas </a:t>
            </a:r>
            <a:r>
              <a:rPr lang="es-CO" altLang="es-CO" sz="1500" b="1" dirty="0">
                <a:solidFill>
                  <a:schemeClr val="bg1"/>
                </a:solidFill>
                <a:latin typeface="+mj-lt"/>
              </a:rPr>
              <a:t>y</a:t>
            </a:r>
            <a:r>
              <a:rPr lang="es-ES" altLang="es-CO" sz="1500" b="1" dirty="0">
                <a:solidFill>
                  <a:schemeClr val="bg1"/>
                </a:solidFill>
                <a:latin typeface="+mj-lt"/>
              </a:rPr>
              <a:t> Bucaramanga AM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s-ES" altLang="es-CO" sz="1500" b="1" dirty="0" smtClean="0">
                <a:solidFill>
                  <a:schemeClr val="bg1"/>
                </a:solidFill>
                <a:latin typeface="+mj-lt"/>
              </a:rPr>
              <a:t>Trimestre noviembre – enero (2015 </a:t>
            </a:r>
            <a:r>
              <a:rPr lang="es-ES" altLang="es-CO" sz="1500" b="1" dirty="0">
                <a:solidFill>
                  <a:schemeClr val="bg1"/>
                </a:solidFill>
                <a:latin typeface="+mj-lt"/>
              </a:rPr>
              <a:t>– </a:t>
            </a:r>
            <a:r>
              <a:rPr lang="es-ES" altLang="es-CO" sz="1500" b="1" dirty="0" smtClean="0">
                <a:solidFill>
                  <a:schemeClr val="bg1"/>
                </a:solidFill>
                <a:latin typeface="+mj-lt"/>
              </a:rPr>
              <a:t>2017)</a:t>
            </a:r>
            <a:endParaRPr lang="es-ES" altLang="es-CO" sz="1500" b="1" dirty="0">
              <a:solidFill>
                <a:schemeClr val="bg1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5 CuadroTexto"/>
          <p:cNvSpPr txBox="1">
            <a:spLocks noChangeArrowheads="1"/>
          </p:cNvSpPr>
          <p:nvPr/>
        </p:nvSpPr>
        <p:spPr bwMode="auto">
          <a:xfrm>
            <a:off x="50780" y="116632"/>
            <a:ext cx="5673348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s-ES" altLang="es-CO" sz="1600" b="1" dirty="0">
                <a:solidFill>
                  <a:schemeClr val="bg1"/>
                </a:solidFill>
                <a:latin typeface="+mj-lt"/>
              </a:rPr>
              <a:t>Límites de confianza y error relativo de la </a:t>
            </a:r>
            <a:r>
              <a:rPr lang="es-ES" altLang="es-CO" sz="1600" b="1" dirty="0" smtClean="0">
                <a:solidFill>
                  <a:schemeClr val="bg1"/>
                </a:solidFill>
                <a:latin typeface="+mj-lt"/>
              </a:rPr>
              <a:t>población</a:t>
            </a:r>
          </a:p>
          <a:p>
            <a:pPr eaLnBrk="1" hangingPunct="1"/>
            <a:r>
              <a:rPr lang="es-ES" altLang="es-CO" sz="1600" b="1" dirty="0" smtClean="0">
                <a:solidFill>
                  <a:schemeClr val="bg1"/>
                </a:solidFill>
                <a:latin typeface="+mj-lt"/>
              </a:rPr>
              <a:t>de </a:t>
            </a:r>
            <a:r>
              <a:rPr lang="es-ES" altLang="es-CO" sz="1600" b="1" dirty="0">
                <a:solidFill>
                  <a:schemeClr val="bg1"/>
                </a:solidFill>
                <a:latin typeface="+mj-lt"/>
              </a:rPr>
              <a:t>la </a:t>
            </a:r>
            <a:r>
              <a:rPr lang="es-ES" altLang="es-CO" sz="1600" b="1" dirty="0" smtClean="0">
                <a:solidFill>
                  <a:schemeClr val="bg1"/>
                </a:solidFill>
                <a:latin typeface="+mj-lt"/>
              </a:rPr>
              <a:t>fuerza de trabajo </a:t>
            </a:r>
            <a:r>
              <a:rPr lang="es-ES" altLang="es-CO" sz="1600" b="1" dirty="0">
                <a:solidFill>
                  <a:schemeClr val="bg1"/>
                </a:solidFill>
                <a:latin typeface="+mj-lt"/>
              </a:rPr>
              <a:t>e indicadores de mercado laboral</a:t>
            </a:r>
          </a:p>
          <a:p>
            <a:pPr eaLnBrk="1" hangingPunct="1"/>
            <a:r>
              <a:rPr lang="es-ES" altLang="es-CO" sz="1600" b="1" dirty="0" smtClean="0">
                <a:solidFill>
                  <a:schemeClr val="bg1"/>
                </a:solidFill>
                <a:latin typeface="+mj-lt"/>
              </a:rPr>
              <a:t>Bucaramanga AM</a:t>
            </a:r>
            <a:endParaRPr lang="es-CO" altLang="es-CO" sz="1600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6" name="5 Imagen"/>
          <p:cNvPicPr/>
          <p:nvPr>
            <p:extLst>
              <p:ext uri="{D42A27DB-BD31-4B8C-83A1-F6EECF244321}">
                <p14:modId xmlns:p14="http://schemas.microsoft.com/office/powerpoint/2010/main" val="3131794621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1187624" y="1484784"/>
            <a:ext cx="7005637" cy="1871663"/>
          </a:xfrm>
          <a:prstGeom prst="rect">
            <a:avLst/>
          </a:prstGeom>
        </p:spPr>
      </p:pic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1698441645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115616" y="3645024"/>
            <a:ext cx="6984776" cy="1939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539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1 CuadroTexto"/>
          <p:cNvSpPr txBox="1">
            <a:spLocks noChangeArrowheads="1"/>
          </p:cNvSpPr>
          <p:nvPr/>
        </p:nvSpPr>
        <p:spPr bwMode="auto">
          <a:xfrm>
            <a:off x="-36512" y="44624"/>
            <a:ext cx="7848600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CO" sz="1800" b="1" dirty="0">
                <a:solidFill>
                  <a:schemeClr val="bg1"/>
                </a:solidFill>
                <a:latin typeface="+mj-lt"/>
              </a:rPr>
              <a:t>Tasa global de participación, ocupación y </a:t>
            </a:r>
            <a:r>
              <a:rPr lang="es-ES" altLang="es-CO" sz="1800" b="1" dirty="0" smtClean="0">
                <a:solidFill>
                  <a:schemeClr val="bg1"/>
                </a:solidFill>
                <a:latin typeface="+mj-lt"/>
              </a:rPr>
              <a:t>desempleo</a:t>
            </a:r>
            <a:endParaRPr lang="es-ES" altLang="es-CO" sz="1800" b="1" dirty="0">
              <a:solidFill>
                <a:schemeClr val="bg1"/>
              </a:solidFill>
              <a:latin typeface="+mj-lt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CO" sz="1800" b="1" dirty="0" smtClean="0">
                <a:solidFill>
                  <a:schemeClr val="bg1"/>
                </a:solidFill>
                <a:latin typeface="+mj-lt"/>
              </a:rPr>
              <a:t>Santander, anual</a:t>
            </a:r>
            <a:endParaRPr lang="es-ES" altLang="es-CO" sz="1800" b="1" dirty="0">
              <a:solidFill>
                <a:schemeClr val="bg1"/>
              </a:solidFill>
              <a:latin typeface="+mj-lt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CO" sz="1800" b="1" dirty="0" smtClean="0">
                <a:solidFill>
                  <a:schemeClr val="bg1"/>
                </a:solidFill>
                <a:latin typeface="+mj-lt"/>
              </a:rPr>
              <a:t>2008 </a:t>
            </a:r>
            <a:r>
              <a:rPr lang="es-ES" altLang="es-CO" sz="1800" b="1" dirty="0">
                <a:solidFill>
                  <a:schemeClr val="bg1"/>
                </a:solidFill>
                <a:latin typeface="+mj-lt"/>
              </a:rPr>
              <a:t>- </a:t>
            </a:r>
            <a:r>
              <a:rPr lang="es-ES" altLang="es-CO" sz="1800" b="1" dirty="0" smtClean="0">
                <a:solidFill>
                  <a:schemeClr val="bg1"/>
                </a:solidFill>
                <a:latin typeface="+mj-lt"/>
              </a:rPr>
              <a:t>2016</a:t>
            </a:r>
            <a:endParaRPr lang="es-ES" altLang="es-CO" sz="1800" b="1" dirty="0">
              <a:solidFill>
                <a:schemeClr val="bg1"/>
              </a:solidFill>
              <a:latin typeface="+mj-lt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s-CO" altLang="es-CO" sz="18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9459" name="4 CuadroTexto"/>
          <p:cNvSpPr txBox="1">
            <a:spLocks noChangeArrowheads="1"/>
          </p:cNvSpPr>
          <p:nvPr/>
        </p:nvSpPr>
        <p:spPr bwMode="auto">
          <a:xfrm>
            <a:off x="971600" y="5589240"/>
            <a:ext cx="1403350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CO" altLang="es-CO" sz="1100" dirty="0"/>
              <a:t>Fuente: DANE - GEIH </a:t>
            </a:r>
            <a:endParaRPr lang="es-ES" altLang="es-CO" sz="1100" dirty="0"/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822343731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899592" y="1443648"/>
            <a:ext cx="7515225" cy="4000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9998340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4" name="Rectangle 4"/>
          <p:cNvSpPr>
            <a:spLocks/>
          </p:cNvSpPr>
          <p:nvPr/>
        </p:nvSpPr>
        <p:spPr bwMode="auto">
          <a:xfrm>
            <a:off x="979239" y="2514962"/>
            <a:ext cx="7769225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/>
          <a:p>
            <a:pPr algn="r" eaLnBrk="1" hangingPunct="1"/>
            <a:r>
              <a:rPr lang="es-ES" altLang="es-CO" sz="3000" b="1" dirty="0" smtClean="0">
                <a:solidFill>
                  <a:schemeClr val="bg1"/>
                </a:solidFill>
                <a:latin typeface="+mn-lt"/>
                <a:sym typeface="Calibri" pitchFamily="34" charset="0"/>
              </a:rPr>
              <a:t>INDICADORES DEL MERCADO LABORAL</a:t>
            </a:r>
            <a:endParaRPr lang="es-ES" altLang="es-CO" sz="3000" b="1" dirty="0">
              <a:solidFill>
                <a:schemeClr val="bg1"/>
              </a:solidFill>
              <a:latin typeface="+mn-lt"/>
              <a:sym typeface="Calibri" pitchFamily="34" charset="0"/>
            </a:endParaRPr>
          </a:p>
        </p:txBody>
      </p:sp>
      <p:sp>
        <p:nvSpPr>
          <p:cNvPr id="30725" name="Rectangle 3"/>
          <p:cNvSpPr>
            <a:spLocks/>
          </p:cNvSpPr>
          <p:nvPr/>
        </p:nvSpPr>
        <p:spPr bwMode="auto">
          <a:xfrm>
            <a:off x="1980381" y="3212976"/>
            <a:ext cx="6696075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/>
          <a:p>
            <a:pPr algn="r" eaLnBrk="1" hangingPunct="1"/>
            <a:r>
              <a:rPr lang="es-ES" altLang="es-CO" sz="2000" b="1" dirty="0" smtClean="0">
                <a:solidFill>
                  <a:srgbClr val="FFFFFF"/>
                </a:solidFill>
                <a:latin typeface="Open Sans" pitchFamily="34" charset="0"/>
                <a:ea typeface="Open Sans" pitchFamily="34" charset="0"/>
                <a:cs typeface="Open Sans" pitchFamily="34" charset="0"/>
                <a:sym typeface="Calibri" pitchFamily="34" charset="0"/>
              </a:rPr>
              <a:t>23 CIUDADES Y ÁREAS METROPOLITANAS</a:t>
            </a:r>
            <a:endParaRPr lang="es-ES" altLang="es-CO" sz="2000" b="1" dirty="0">
              <a:solidFill>
                <a:srgbClr val="FFFFFF"/>
              </a:solidFill>
              <a:latin typeface="Open Sans" pitchFamily="34" charset="0"/>
              <a:ea typeface="Open Sans" pitchFamily="34" charset="0"/>
              <a:cs typeface="Open Sans" pitchFamily="34" charset="0"/>
              <a:sym typeface="Calibri" pitchFamily="34" charset="0"/>
            </a:endParaRPr>
          </a:p>
        </p:txBody>
      </p:sp>
      <p:sp>
        <p:nvSpPr>
          <p:cNvPr id="30726" name="Text Box 3"/>
          <p:cNvSpPr txBox="1">
            <a:spLocks noChangeArrowheads="1"/>
          </p:cNvSpPr>
          <p:nvPr/>
        </p:nvSpPr>
        <p:spPr bwMode="auto">
          <a:xfrm>
            <a:off x="3419475" y="3645024"/>
            <a:ext cx="5256213" cy="12464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 eaLnBrk="1" hangingPunct="1"/>
            <a:endParaRPr lang="es-ES" altLang="es-CO" sz="3500" b="1" dirty="0">
              <a:solidFill>
                <a:srgbClr val="A7A7A7"/>
              </a:solidFill>
              <a:latin typeface="Arial Narrow" pitchFamily="34" charset="0"/>
            </a:endParaRPr>
          </a:p>
          <a:p>
            <a:pPr algn="r" eaLnBrk="1" hangingPunct="1"/>
            <a:r>
              <a:rPr lang="es-ES" altLang="es-CO" sz="2000" b="1" dirty="0" smtClean="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  <a:sym typeface="Calibri" pitchFamily="34" charset="0"/>
              </a:rPr>
              <a:t>TRIMESTRE </a:t>
            </a:r>
          </a:p>
          <a:p>
            <a:pPr algn="r" eaLnBrk="1" hangingPunct="1"/>
            <a:r>
              <a:rPr lang="es-ES" altLang="es-CO" sz="2000" b="1" dirty="0" smtClean="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NOVIEMBRE 2016 - ENERO 2017</a:t>
            </a:r>
            <a:endParaRPr lang="es-ES" altLang="es-CO" sz="2000" b="1" dirty="0">
              <a:solidFill>
                <a:schemeClr val="bg1"/>
              </a:solidFill>
              <a:latin typeface="Open Sans" pitchFamily="34" charset="0"/>
              <a:ea typeface="Open Sans" pitchFamily="34" charset="0"/>
              <a:cs typeface="Open Sans" pitchFamily="34" charset="0"/>
            </a:endParaRPr>
          </a:p>
        </p:txBody>
      </p:sp>
      <p:cxnSp>
        <p:nvCxnSpPr>
          <p:cNvPr id="7" name="6 Conector recto"/>
          <p:cNvCxnSpPr/>
          <p:nvPr/>
        </p:nvCxnSpPr>
        <p:spPr>
          <a:xfrm>
            <a:off x="755576" y="3140968"/>
            <a:ext cx="784887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20149779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3"/>
          <p:cNvSpPr txBox="1">
            <a:spLocks noChangeArrowheads="1"/>
          </p:cNvSpPr>
          <p:nvPr/>
        </p:nvSpPr>
        <p:spPr bwMode="auto">
          <a:xfrm>
            <a:off x="-36512" y="262389"/>
            <a:ext cx="820896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CO" sz="1800" b="1" dirty="0">
                <a:solidFill>
                  <a:schemeClr val="bg1"/>
                </a:solidFill>
                <a:latin typeface="+mj-lt"/>
              </a:rPr>
              <a:t>Resumen indicadores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CO" sz="1800" b="1" dirty="0" smtClean="0">
                <a:solidFill>
                  <a:schemeClr val="bg1"/>
                </a:solidFill>
                <a:latin typeface="+mj-lt"/>
              </a:rPr>
              <a:t>Bucaramanga AM – </a:t>
            </a:r>
            <a:r>
              <a:rPr lang="es-ES" altLang="es-CO" sz="1800" b="1" dirty="0">
                <a:solidFill>
                  <a:schemeClr val="bg1"/>
                </a:solidFill>
                <a:latin typeface="+mj-lt"/>
              </a:rPr>
              <a:t>Total Nacional</a:t>
            </a:r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1400682838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683567" y="2060848"/>
            <a:ext cx="7488883" cy="25922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1559551262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694056" y="1340768"/>
            <a:ext cx="6353175" cy="5160962"/>
          </a:xfrm>
          <a:prstGeom prst="rect">
            <a:avLst/>
          </a:prstGeom>
        </p:spPr>
      </p:pic>
      <p:sp>
        <p:nvSpPr>
          <p:cNvPr id="5123" name="Text Box 4"/>
          <p:cNvSpPr txBox="1">
            <a:spLocks noChangeArrowheads="1"/>
          </p:cNvSpPr>
          <p:nvPr/>
        </p:nvSpPr>
        <p:spPr bwMode="auto">
          <a:xfrm>
            <a:off x="1335088" y="2667000"/>
            <a:ext cx="3921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es-CO" sz="2400">
              <a:latin typeface="Times New Roman" pitchFamily="18" charset="0"/>
            </a:endParaRPr>
          </a:p>
        </p:txBody>
      </p:sp>
      <p:sp>
        <p:nvSpPr>
          <p:cNvPr id="5124" name="Text Box 3"/>
          <p:cNvSpPr txBox="1">
            <a:spLocks noChangeArrowheads="1"/>
          </p:cNvSpPr>
          <p:nvPr/>
        </p:nvSpPr>
        <p:spPr bwMode="auto">
          <a:xfrm>
            <a:off x="27444" y="44624"/>
            <a:ext cx="548066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ES" altLang="es-CO" sz="1800" b="1" dirty="0">
                <a:solidFill>
                  <a:schemeClr val="bg1"/>
                </a:solidFill>
                <a:latin typeface="+mj-lt"/>
              </a:rPr>
              <a:t>Indicadores de mercado laboral por </a:t>
            </a:r>
            <a:r>
              <a:rPr lang="es-ES" altLang="es-CO" sz="1800" b="1" dirty="0" smtClean="0">
                <a:solidFill>
                  <a:schemeClr val="bg1"/>
                </a:solidFill>
                <a:latin typeface="+mj-lt"/>
              </a:rPr>
              <a:t>ciudad</a:t>
            </a:r>
            <a:endParaRPr lang="es-ES" altLang="es-CO" sz="1800" b="1" dirty="0">
              <a:solidFill>
                <a:schemeClr val="bg1"/>
              </a:solidFill>
              <a:latin typeface="+mj-lt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ES" altLang="es-CO" sz="1800" b="1" dirty="0" smtClean="0">
                <a:solidFill>
                  <a:schemeClr val="bg1"/>
                </a:solidFill>
                <a:latin typeface="+mj-lt"/>
              </a:rPr>
              <a:t>Trimestre</a:t>
            </a:r>
            <a:endParaRPr lang="es-ES" altLang="es-CO" sz="1800" b="1" dirty="0">
              <a:solidFill>
                <a:schemeClr val="bg1"/>
              </a:solidFill>
              <a:latin typeface="+mj-lt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ES" altLang="es-CO" sz="1800" b="1" dirty="0" smtClean="0">
                <a:solidFill>
                  <a:schemeClr val="bg1"/>
                </a:solidFill>
                <a:latin typeface="+mj-lt"/>
              </a:rPr>
              <a:t>Noviembre 2016 – enero 2017</a:t>
            </a:r>
            <a:endParaRPr lang="es-ES" altLang="es-CO" sz="18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1727200" y="5553256"/>
            <a:ext cx="6120680" cy="180000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CO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Text Box 3"/>
          <p:cNvSpPr txBox="1">
            <a:spLocks noChangeArrowheads="1"/>
          </p:cNvSpPr>
          <p:nvPr/>
        </p:nvSpPr>
        <p:spPr bwMode="auto">
          <a:xfrm>
            <a:off x="1441450" y="2267942"/>
            <a:ext cx="3921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es-CO" sz="2400">
              <a:latin typeface="Times New Roman" pitchFamily="18" charset="0"/>
            </a:endParaRPr>
          </a:p>
        </p:txBody>
      </p:sp>
      <p:sp>
        <p:nvSpPr>
          <p:cNvPr id="6148" name="Text Box 3"/>
          <p:cNvSpPr txBox="1">
            <a:spLocks noChangeArrowheads="1"/>
          </p:cNvSpPr>
          <p:nvPr/>
        </p:nvSpPr>
        <p:spPr bwMode="auto">
          <a:xfrm>
            <a:off x="-36537" y="44624"/>
            <a:ext cx="6408737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CO" sz="1800" b="1" dirty="0">
                <a:solidFill>
                  <a:schemeClr val="bg1"/>
                </a:solidFill>
                <a:latin typeface="+mj-lt"/>
              </a:rPr>
              <a:t>Tasa global de participación, ocupación y desempleo</a:t>
            </a:r>
          </a:p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es-ES" altLang="es-CO" sz="1800" b="1" dirty="0">
                <a:solidFill>
                  <a:schemeClr val="bg1"/>
                </a:solidFill>
                <a:latin typeface="+mj-lt"/>
              </a:rPr>
              <a:t>Bucaramanga AM</a:t>
            </a:r>
          </a:p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es-ES" altLang="es-CO" sz="1800" b="1" dirty="0">
                <a:solidFill>
                  <a:schemeClr val="bg1"/>
                </a:solidFill>
                <a:latin typeface="+mj-lt"/>
              </a:rPr>
              <a:t>Noviembre – enero (2007 – 2017)</a:t>
            </a:r>
          </a:p>
        </p:txBody>
      </p:sp>
      <p:sp>
        <p:nvSpPr>
          <p:cNvPr id="6150" name="5 CuadroTexto"/>
          <p:cNvSpPr txBox="1">
            <a:spLocks noChangeArrowheads="1"/>
          </p:cNvSpPr>
          <p:nvPr/>
        </p:nvSpPr>
        <p:spPr bwMode="auto">
          <a:xfrm>
            <a:off x="1131094" y="5589240"/>
            <a:ext cx="1404938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CO" altLang="es-CO" sz="1100" dirty="0"/>
              <a:t>Fuente: DANE - GEIH </a:t>
            </a:r>
            <a:endParaRPr lang="es-ES" altLang="es-CO" sz="1100" dirty="0"/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1089865339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683568" y="1700808"/>
            <a:ext cx="7934399" cy="38623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3"/>
          <p:cNvSpPr txBox="1">
            <a:spLocks noChangeArrowheads="1"/>
          </p:cNvSpPr>
          <p:nvPr/>
        </p:nvSpPr>
        <p:spPr bwMode="auto">
          <a:xfrm>
            <a:off x="28269" y="44624"/>
            <a:ext cx="7142162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CO" sz="1800" b="1" dirty="0">
                <a:solidFill>
                  <a:schemeClr val="bg1"/>
                </a:solidFill>
                <a:latin typeface="+mj-lt"/>
              </a:rPr>
              <a:t>Tasa de desempleo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CO" sz="1800" b="1" dirty="0" smtClean="0">
                <a:solidFill>
                  <a:schemeClr val="bg1"/>
                </a:solidFill>
                <a:latin typeface="+mj-lt"/>
              </a:rPr>
              <a:t>Bucaramanga </a:t>
            </a:r>
            <a:r>
              <a:rPr lang="es-ES" altLang="es-CO" sz="1800" b="1" dirty="0">
                <a:solidFill>
                  <a:schemeClr val="bg1"/>
                </a:solidFill>
                <a:latin typeface="+mj-lt"/>
              </a:rPr>
              <a:t>AM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CO" sz="1800" b="1" dirty="0">
                <a:solidFill>
                  <a:schemeClr val="bg1"/>
                </a:solidFill>
                <a:latin typeface="+mj-lt"/>
              </a:rPr>
              <a:t>Trimestres móviles 2013 - 2017</a:t>
            </a:r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976514812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1043608" y="1556792"/>
            <a:ext cx="7151687" cy="4021138"/>
          </a:xfrm>
          <a:prstGeom prst="rect">
            <a:avLst/>
          </a:prstGeom>
        </p:spPr>
      </p:pic>
      <p:sp>
        <p:nvSpPr>
          <p:cNvPr id="5" name="5 CuadroTexto"/>
          <p:cNvSpPr txBox="1">
            <a:spLocks noChangeArrowheads="1"/>
          </p:cNvSpPr>
          <p:nvPr/>
        </p:nvSpPr>
        <p:spPr bwMode="auto">
          <a:xfrm>
            <a:off x="1187624" y="5661248"/>
            <a:ext cx="1404937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es-CO" altLang="es-CO" sz="1100" dirty="0"/>
              <a:t>Fuente: DANE - GEIH </a:t>
            </a:r>
            <a:endParaRPr lang="es-ES" altLang="es-CO" sz="11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4"/>
          <p:cNvSpPr txBox="1">
            <a:spLocks noChangeArrowheads="1"/>
          </p:cNvSpPr>
          <p:nvPr/>
        </p:nvSpPr>
        <p:spPr bwMode="auto">
          <a:xfrm>
            <a:off x="107504" y="29746"/>
            <a:ext cx="4895850" cy="1017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 kern="1200">
                <a:solidFill>
                  <a:srgbClr val="B6014C"/>
                </a:solidFill>
                <a:latin typeface="+mj-lt"/>
                <a:ea typeface="+mj-ea"/>
                <a:cs typeface="+mj-cs"/>
              </a:defRPr>
            </a:lvl1pPr>
            <a:lvl2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2pPr>
            <a:lvl3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3pPr>
            <a:lvl4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4pPr>
            <a:lvl5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5pPr>
            <a:lvl6pPr marL="4572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6pPr>
            <a:lvl7pPr marL="9144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7pPr>
            <a:lvl8pPr marL="13716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8pPr>
            <a:lvl9pPr marL="18288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9pPr>
          </a:lstStyle>
          <a:p>
            <a:pPr algn="l">
              <a:lnSpc>
                <a:spcPct val="100000"/>
              </a:lnSpc>
              <a:defRPr/>
            </a:pPr>
            <a:r>
              <a:rPr lang="es-ES" sz="1800" b="1" dirty="0">
                <a:solidFill>
                  <a:schemeClr val="bg1"/>
                </a:solidFill>
                <a:cs typeface="Arial" charset="0"/>
              </a:rPr>
              <a:t>Población ocupada, desocupada e inactiva </a:t>
            </a:r>
            <a:br>
              <a:rPr lang="es-ES" sz="1800" b="1" dirty="0">
                <a:solidFill>
                  <a:schemeClr val="bg1"/>
                </a:solidFill>
                <a:cs typeface="Arial" charset="0"/>
              </a:rPr>
            </a:br>
            <a:r>
              <a:rPr lang="es-ES" sz="1800" b="1" dirty="0">
                <a:solidFill>
                  <a:schemeClr val="bg1"/>
                </a:solidFill>
                <a:cs typeface="Arial" charset="0"/>
              </a:rPr>
              <a:t>Bucaramanga AM</a:t>
            </a:r>
            <a:endParaRPr lang="es-ES" altLang="es-CO" sz="1800" b="1" dirty="0">
              <a:solidFill>
                <a:schemeClr val="bg1"/>
              </a:solidFill>
              <a:cs typeface="Arial" charset="0"/>
            </a:endParaRPr>
          </a:p>
          <a:p>
            <a:pPr algn="l">
              <a:defRPr/>
            </a:pPr>
            <a:r>
              <a:rPr lang="es-ES" sz="1800" b="1" dirty="0">
                <a:solidFill>
                  <a:schemeClr val="bg1"/>
                </a:solidFill>
                <a:cs typeface="Arial" charset="0"/>
              </a:rPr>
              <a:t>Noviembre – enero (2015 – 2017)</a:t>
            </a:r>
            <a:r>
              <a:rPr lang="es-ES" sz="1800" b="1" dirty="0" smtClean="0">
                <a:solidFill>
                  <a:schemeClr val="bg1"/>
                </a:solidFill>
                <a:cs typeface="Arial" charset="0"/>
              </a:rPr>
              <a:t/>
            </a:r>
            <a:br>
              <a:rPr lang="es-ES" sz="1800" b="1" dirty="0" smtClean="0">
                <a:solidFill>
                  <a:schemeClr val="bg1"/>
                </a:solidFill>
                <a:cs typeface="Arial" charset="0"/>
              </a:rPr>
            </a:br>
            <a:r>
              <a:rPr lang="es-ES" altLang="es-CO" sz="1800" b="1" dirty="0" smtClean="0">
                <a:solidFill>
                  <a:schemeClr val="bg1"/>
                </a:solidFill>
              </a:rPr>
              <a:t/>
            </a:r>
            <a:br>
              <a:rPr lang="es-ES" altLang="es-CO" sz="1800" b="1" dirty="0" smtClean="0">
                <a:solidFill>
                  <a:schemeClr val="bg1"/>
                </a:solidFill>
              </a:rPr>
            </a:br>
            <a:endParaRPr lang="es-ES" sz="1800" b="1" dirty="0" smtClean="0">
              <a:solidFill>
                <a:schemeClr val="bg1"/>
              </a:solidFill>
              <a:cs typeface="Arial" charset="0"/>
            </a:endParaRPr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1295947817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467544" y="2132856"/>
            <a:ext cx="8064896" cy="20882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8" name="Rectangle 3"/>
          <p:cNvSpPr>
            <a:spLocks/>
          </p:cNvSpPr>
          <p:nvPr/>
        </p:nvSpPr>
        <p:spPr bwMode="auto">
          <a:xfrm>
            <a:off x="611510" y="2276872"/>
            <a:ext cx="820896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/>
          <a:p>
            <a:pPr eaLnBrk="1" hangingPunct="1"/>
            <a:r>
              <a:rPr lang="es-CO" altLang="es-CO" sz="2800" b="1" dirty="0">
                <a:solidFill>
                  <a:srgbClr val="FFFFFF"/>
                </a:solidFill>
                <a:latin typeface="+mj-lt"/>
              </a:rPr>
              <a:t>COMPORTAMIENTO DEL MERCADO LABORAL</a:t>
            </a:r>
            <a:endParaRPr lang="es-ES" altLang="es-CO" sz="2800" b="1" dirty="0">
              <a:solidFill>
                <a:srgbClr val="FFFFFF"/>
              </a:solidFill>
              <a:latin typeface="+mj-lt"/>
              <a:sym typeface="Calibri" pitchFamily="34" charset="0"/>
            </a:endParaRPr>
          </a:p>
        </p:txBody>
      </p:sp>
      <p:cxnSp>
        <p:nvCxnSpPr>
          <p:cNvPr id="5" name="4 Conector recto"/>
          <p:cNvCxnSpPr/>
          <p:nvPr/>
        </p:nvCxnSpPr>
        <p:spPr>
          <a:xfrm>
            <a:off x="755576" y="2852936"/>
            <a:ext cx="784887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6 Rectángulo"/>
          <p:cNvSpPr/>
          <p:nvPr/>
        </p:nvSpPr>
        <p:spPr>
          <a:xfrm>
            <a:off x="611560" y="2852936"/>
            <a:ext cx="8064896" cy="1911579"/>
          </a:xfrm>
          <a:prstGeom prst="rect">
            <a:avLst/>
          </a:prstGeom>
        </p:spPr>
        <p:txBody>
          <a:bodyPr wrap="square" lIns="64291" tIns="32146" rIns="64291" bIns="32146">
            <a:spAutoFit/>
          </a:bodyPr>
          <a:lstStyle/>
          <a:p>
            <a:pPr algn="r"/>
            <a:r>
              <a:rPr lang="es-CO" altLang="es-CO" sz="2000" b="1" dirty="0" smtClean="0">
                <a:solidFill>
                  <a:srgbClr val="FFFFFF"/>
                </a:solidFill>
                <a:latin typeface="Verdana" pitchFamily="34" charset="0"/>
                <a:sym typeface="Calibri" pitchFamily="34" charset="0"/>
              </a:rPr>
              <a:t>POBLACIÓN OCUPADA SEGÚN </a:t>
            </a:r>
          </a:p>
          <a:p>
            <a:pPr algn="r"/>
            <a:r>
              <a:rPr lang="es-CO" altLang="es-CO" sz="2000" b="1" dirty="0" smtClean="0">
                <a:solidFill>
                  <a:srgbClr val="FFFFFF"/>
                </a:solidFill>
                <a:latin typeface="Verdana" pitchFamily="34" charset="0"/>
                <a:sym typeface="Calibri" pitchFamily="34" charset="0"/>
              </a:rPr>
              <a:t>RAMA DE ACTIVIDAD</a:t>
            </a:r>
          </a:p>
          <a:p>
            <a:pPr algn="r"/>
            <a:endParaRPr lang="es-CO" sz="2000" b="1" dirty="0" smtClean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endParaRPr lang="es-CO" sz="2000" b="1" dirty="0" smtClean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r>
              <a:rPr lang="es-CO" sz="20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TRIMESTRE</a:t>
            </a:r>
          </a:p>
          <a:p>
            <a:pPr algn="r" eaLnBrk="1" hangingPunct="1"/>
            <a:r>
              <a:rPr lang="es-ES" altLang="es-CO" sz="2000" b="1" dirty="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NOVIEMBRE 2016 - ENERO 2017</a:t>
            </a:r>
          </a:p>
        </p:txBody>
      </p:sp>
    </p:spTree>
    <p:extLst>
      <p:ext uri="{BB962C8B-B14F-4D97-AF65-F5344CB8AC3E}">
        <p14:creationId xmlns:p14="http://schemas.microsoft.com/office/powerpoint/2010/main" val="1517998272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3"/>
          <p:cNvSpPr txBox="1">
            <a:spLocks noChangeArrowheads="1"/>
          </p:cNvSpPr>
          <p:nvPr/>
        </p:nvSpPr>
        <p:spPr bwMode="auto">
          <a:xfrm>
            <a:off x="37815" y="190381"/>
            <a:ext cx="687705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ES" altLang="es-CO" sz="1800" b="1" dirty="0">
                <a:solidFill>
                  <a:schemeClr val="bg1"/>
                </a:solidFill>
                <a:latin typeface="+mj-lt"/>
              </a:rPr>
              <a:t>Distribución porcentual  y variación de </a:t>
            </a:r>
            <a:r>
              <a:rPr lang="es-ES" altLang="es-CO" sz="1800" b="1" dirty="0" smtClean="0">
                <a:solidFill>
                  <a:schemeClr val="bg1"/>
                </a:solidFill>
                <a:latin typeface="+mj-lt"/>
              </a:rPr>
              <a:t>la población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s-ES" altLang="es-CO" sz="1800" b="1" dirty="0" smtClean="0">
                <a:solidFill>
                  <a:schemeClr val="bg1"/>
                </a:solidFill>
                <a:latin typeface="+mj-lt"/>
              </a:rPr>
              <a:t>ocupada</a:t>
            </a:r>
            <a:r>
              <a:rPr lang="es-ES" altLang="es-CO" sz="1800" b="1" dirty="0">
                <a:solidFill>
                  <a:schemeClr val="bg1"/>
                </a:solidFill>
                <a:latin typeface="+mj-lt"/>
              </a:rPr>
              <a:t>, según ramas de actividad </a:t>
            </a:r>
          </a:p>
        </p:txBody>
      </p:sp>
      <p:sp>
        <p:nvSpPr>
          <p:cNvPr id="11267" name="5 CuadroTexto"/>
          <p:cNvSpPr txBox="1">
            <a:spLocks noChangeArrowheads="1"/>
          </p:cNvSpPr>
          <p:nvPr/>
        </p:nvSpPr>
        <p:spPr bwMode="auto">
          <a:xfrm>
            <a:off x="666750" y="5084639"/>
            <a:ext cx="1404938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CO" altLang="es-CO" sz="1100"/>
              <a:t>Fuente: DANE - GEIH </a:t>
            </a:r>
            <a:endParaRPr lang="es-ES" altLang="es-CO" sz="1100"/>
          </a:p>
        </p:txBody>
      </p:sp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37815" y="5517232"/>
            <a:ext cx="925252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ES" altLang="es-CO" sz="1200" dirty="0">
                <a:latin typeface="Arial Narrow" pitchFamily="34" charset="0"/>
              </a:rPr>
              <a:t>*Otras ramas: Agricultura, ganadería, caza, silvicultura y pesca; explotación de minas y canteras, suministro de electricidad, gas y agua e intermediación financiera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CO" sz="1200" dirty="0">
                <a:latin typeface="Arial Narrow" pitchFamily="34" charset="0"/>
              </a:rPr>
              <a:t>Nota: La suma de las participaciones puede diferir de 100%  por la no inclusión de la categoría “no informa” y por efecto de decimales.</a:t>
            </a:r>
            <a:r>
              <a:rPr lang="es-ES" altLang="es-CO" sz="1200" dirty="0">
                <a:latin typeface="Arial Narrow" pitchFamily="34" charset="0"/>
              </a:rPr>
              <a:t>  </a:t>
            </a:r>
          </a:p>
          <a:p>
            <a:pPr>
              <a:spcBef>
                <a:spcPct val="0"/>
              </a:spcBef>
              <a:buFontTx/>
              <a:buNone/>
            </a:pPr>
            <a:endParaRPr lang="es-ES" altLang="es-CO" sz="1200" dirty="0">
              <a:latin typeface="Arial Narrow" pitchFamily="34" charset="0"/>
            </a:endParaRPr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1969905671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678190" y="1484784"/>
            <a:ext cx="7623175" cy="34702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lantill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ersonalizado 3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12581</TotalTime>
  <Words>478</Words>
  <Application>Microsoft Office PowerPoint</Application>
  <PresentationFormat>Presentación en pantalla (4:3)</PresentationFormat>
  <Paragraphs>83</Paragraphs>
  <Slides>19</Slides>
  <Notes>7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19</vt:i4>
      </vt:variant>
    </vt:vector>
  </HeadingPairs>
  <TitlesOfParts>
    <vt:vector size="20" baseType="lpstr">
      <vt:lpstr>Plantilla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dane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PRINCIPALES RESULTADOS DEL MERCADO LABORAL JUNIO de 2012 Resultados Marco 2005.  Datos expandidos con proyecciones de población elaboradas con base en los resultados del Censo 2005  Julio 31 de 2012</dc:title>
  <dc:creator>jcolarteb</dc:creator>
  <cp:lastModifiedBy>Andres Felipe Virguez Clavijo</cp:lastModifiedBy>
  <cp:revision>1083</cp:revision>
  <cp:lastPrinted>2016-04-26T20:02:04Z</cp:lastPrinted>
  <dcterms:created xsi:type="dcterms:W3CDTF">2012-08-27T13:39:03Z</dcterms:created>
  <dcterms:modified xsi:type="dcterms:W3CDTF">2017-03-15T14:42:23Z</dcterms:modified>
</cp:coreProperties>
</file>