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3.xml" ContentType="application/vnd.openxmlformats-officedocument.theme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8" r:id="rId1"/>
    <p:sldMasterId id="2147483699" r:id="rId2"/>
    <p:sldMasterId id="2147483711" r:id="rId3"/>
    <p:sldMasterId id="2147487960" r:id="rId4"/>
  </p:sldMasterIdLst>
  <p:notesMasterIdLst>
    <p:notesMasterId r:id="rId24"/>
  </p:notesMasterIdLst>
  <p:handoutMasterIdLst>
    <p:handoutMasterId r:id="rId25"/>
  </p:handoutMasterIdLst>
  <p:sldIdLst>
    <p:sldId id="323" r:id="rId5"/>
    <p:sldId id="324" r:id="rId6"/>
    <p:sldId id="312" r:id="rId7"/>
    <p:sldId id="282" r:id="rId8"/>
    <p:sldId id="322" r:id="rId9"/>
    <p:sldId id="283" r:id="rId10"/>
    <p:sldId id="285" r:id="rId11"/>
    <p:sldId id="325" r:id="rId12"/>
    <p:sldId id="287" r:id="rId13"/>
    <p:sldId id="288" r:id="rId14"/>
    <p:sldId id="326" r:id="rId15"/>
    <p:sldId id="289" r:id="rId16"/>
    <p:sldId id="290" r:id="rId17"/>
    <p:sldId id="327" r:id="rId18"/>
    <p:sldId id="293" r:id="rId19"/>
    <p:sldId id="311" r:id="rId20"/>
    <p:sldId id="313" r:id="rId21"/>
    <p:sldId id="301" r:id="rId22"/>
    <p:sldId id="321" r:id="rId23"/>
  </p:sldIdLst>
  <p:sldSz cx="9144000" cy="6858000" type="screen4x3"/>
  <p:notesSz cx="6980238" cy="9144000"/>
  <p:defaultTextStyle>
    <a:defPPr>
      <a:defRPr lang="es-CO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0066"/>
    <a:srgbClr val="3A3A3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5944" autoAdjust="0"/>
  </p:normalViewPr>
  <p:slideViewPr>
    <p:cSldViewPr>
      <p:cViewPr>
        <p:scale>
          <a:sx n="60" d="100"/>
          <a:sy n="60" d="100"/>
        </p:scale>
        <p:origin x="-582" y="-11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2477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s-CO"/>
          </a:p>
        </p:txBody>
      </p:sp>
      <p:sp>
        <p:nvSpPr>
          <p:cNvPr id="3" name="2 Marcador de fecha"/>
          <p:cNvSpPr>
            <a:spLocks noGrp="1"/>
          </p:cNvSpPr>
          <p:nvPr>
            <p:ph type="dt" sz="quarter" idx="1"/>
          </p:nvPr>
        </p:nvSpPr>
        <p:spPr>
          <a:xfrm>
            <a:off x="3953853" y="0"/>
            <a:ext cx="302477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41791815-DE0C-45BD-BF34-AAA9EC0D6918}" type="datetimeFigureOut">
              <a:rPr lang="es-CO"/>
              <a:pPr>
                <a:defRPr/>
              </a:pPr>
              <a:t>15/03/2017</a:t>
            </a:fld>
            <a:endParaRPr lang="es-CO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302477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s-CO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3"/>
          </p:nvPr>
        </p:nvSpPr>
        <p:spPr>
          <a:xfrm>
            <a:off x="3953853" y="8685213"/>
            <a:ext cx="302477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0DE3E409-3D2E-4D7D-AF58-11B31BF96D22}" type="slidenum">
              <a:rPr lang="es-CO"/>
              <a:pPr>
                <a:defRPr/>
              </a:pPr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86377193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2477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cs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53853" y="0"/>
            <a:ext cx="302477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cs typeface="Arial" charset="0"/>
              </a:defRPr>
            </a:lvl1pPr>
          </a:lstStyle>
          <a:p>
            <a:pPr>
              <a:defRPr/>
            </a:pPr>
            <a:fld id="{D71958C7-AEF8-4B31-884C-E6C557DDA1C7}" type="datetimeFigureOut">
              <a:rPr lang="es-ES"/>
              <a:pPr>
                <a:defRPr/>
              </a:pPr>
              <a:t>15/03/2017</a:t>
            </a:fld>
            <a:endParaRPr lang="es-ES"/>
          </a:p>
        </p:txBody>
      </p:sp>
      <p:sp>
        <p:nvSpPr>
          <p:cNvPr id="5018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03325" y="685800"/>
            <a:ext cx="4573588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98024" y="4343400"/>
            <a:ext cx="558419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noProof="0" smtClean="0"/>
              <a:t>Haga clic para modificar el estilo de texto del patrón</a:t>
            </a:r>
          </a:p>
          <a:p>
            <a:pPr lvl="1"/>
            <a:r>
              <a:rPr lang="es-ES" noProof="0" smtClean="0"/>
              <a:t>Segundo nivel</a:t>
            </a:r>
          </a:p>
          <a:p>
            <a:pPr lvl="2"/>
            <a:r>
              <a:rPr lang="es-ES" noProof="0" smtClean="0"/>
              <a:t>Tercer nivel</a:t>
            </a:r>
          </a:p>
          <a:p>
            <a:pPr lvl="3"/>
            <a:r>
              <a:rPr lang="es-ES" noProof="0" smtClean="0"/>
              <a:t>Cuarto nivel</a:t>
            </a:r>
          </a:p>
          <a:p>
            <a:pPr lvl="4"/>
            <a:r>
              <a:rPr lang="es-ES" noProof="0" smtClean="0"/>
              <a:t>Quinto nivel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302477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cs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53853" y="8685213"/>
            <a:ext cx="302477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cs typeface="Arial" charset="0"/>
              </a:defRPr>
            </a:lvl1pPr>
          </a:lstStyle>
          <a:p>
            <a:pPr>
              <a:defRPr/>
            </a:pPr>
            <a:fld id="{024D2FA3-2900-4EA5-AD4B-F795A70625B9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4553900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04913" y="685800"/>
            <a:ext cx="4570412" cy="3427413"/>
          </a:xfrm>
          <a:ln/>
        </p:spPr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s-CO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04913" y="685800"/>
            <a:ext cx="4570412" cy="3427413"/>
          </a:xfrm>
          <a:ln/>
        </p:spPr>
      </p:sp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s-CO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04913" y="685800"/>
            <a:ext cx="4570412" cy="3427413"/>
          </a:xfrm>
          <a:ln/>
        </p:spPr>
      </p:sp>
      <p:sp>
        <p:nvSpPr>
          <p:cNvPr id="5325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s-CO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s-CO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A6A73D90-060C-4519-AF76-2345D89E4C31}" type="slidenum">
              <a:rPr lang="es-ES" altLang="es-CO" smtClean="0"/>
              <a:pPr eaLnBrk="1" hangingPunct="1">
                <a:spcBef>
                  <a:spcPct val="0"/>
                </a:spcBef>
              </a:pPr>
              <a:t>9</a:t>
            </a:fld>
            <a:endParaRPr lang="es-ES" altLang="es-CO" smtClean="0"/>
          </a:p>
        </p:txBody>
      </p:sp>
      <p:sp>
        <p:nvSpPr>
          <p:cNvPr id="552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06500" y="685800"/>
            <a:ext cx="4570413" cy="3427413"/>
          </a:xfrm>
          <a:ln/>
        </p:spPr>
      </p:sp>
      <p:sp>
        <p:nvSpPr>
          <p:cNvPr id="553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s-CO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88EF87B3-1C0D-48D5-8926-4CE71E6A0711}" type="slidenum">
              <a:rPr lang="es-ES" altLang="es-CO" smtClean="0"/>
              <a:pPr eaLnBrk="1" hangingPunct="1">
                <a:spcBef>
                  <a:spcPct val="0"/>
                </a:spcBef>
              </a:pPr>
              <a:t>10</a:t>
            </a:fld>
            <a:endParaRPr lang="es-ES" altLang="es-CO" smtClean="0"/>
          </a:p>
        </p:txBody>
      </p:sp>
      <p:sp>
        <p:nvSpPr>
          <p:cNvPr id="563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06500" y="685800"/>
            <a:ext cx="4570413" cy="3427413"/>
          </a:xfrm>
          <a:ln/>
        </p:spPr>
      </p:sp>
      <p:sp>
        <p:nvSpPr>
          <p:cNvPr id="563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s-CO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CF94BAE9-94BF-4A6E-B295-1337C1ACBCE9}" type="slidenum">
              <a:rPr lang="es-ES" altLang="es-CO" smtClean="0"/>
              <a:pPr eaLnBrk="1" hangingPunct="1">
                <a:spcBef>
                  <a:spcPct val="0"/>
                </a:spcBef>
              </a:pPr>
              <a:t>12</a:t>
            </a:fld>
            <a:endParaRPr lang="es-ES" altLang="es-CO" smtClean="0"/>
          </a:p>
        </p:txBody>
      </p:sp>
      <p:sp>
        <p:nvSpPr>
          <p:cNvPr id="573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06500" y="685800"/>
            <a:ext cx="4570413" cy="3427413"/>
          </a:xfrm>
          <a:ln/>
        </p:spPr>
      </p:sp>
      <p:sp>
        <p:nvSpPr>
          <p:cNvPr id="573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s-CO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1BA4CB4C-3810-43EA-8083-1762D9BEA3BC}" type="slidenum">
              <a:rPr lang="es-ES" altLang="es-CO" smtClean="0"/>
              <a:pPr eaLnBrk="1" hangingPunct="1">
                <a:spcBef>
                  <a:spcPct val="0"/>
                </a:spcBef>
              </a:pPr>
              <a:t>13</a:t>
            </a:fld>
            <a:endParaRPr lang="es-ES" altLang="es-CO" smtClean="0"/>
          </a:p>
        </p:txBody>
      </p:sp>
      <p:sp>
        <p:nvSpPr>
          <p:cNvPr id="583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06500" y="685800"/>
            <a:ext cx="4570413" cy="3427413"/>
          </a:xfrm>
          <a:ln/>
        </p:spPr>
      </p:sp>
      <p:sp>
        <p:nvSpPr>
          <p:cNvPr id="583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s-CO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7"/>
          <p:cNvSpPr txBox="1">
            <a:spLocks noGrp="1" noChangeArrowheads="1"/>
          </p:cNvSpPr>
          <p:nvPr/>
        </p:nvSpPr>
        <p:spPr bwMode="auto">
          <a:xfrm>
            <a:off x="3953853" y="8685213"/>
            <a:ext cx="302477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6494E8B2-FA1D-478F-ADB8-88FCAEF20E66}" type="slidenum">
              <a:rPr lang="es-ES" altLang="es-CO"/>
              <a:pPr algn="r" eaLnBrk="1" hangingPunct="1">
                <a:spcBef>
                  <a:spcPct val="0"/>
                </a:spcBef>
              </a:pPr>
              <a:t>15</a:t>
            </a:fld>
            <a:endParaRPr lang="es-ES" altLang="es-CO"/>
          </a:p>
        </p:txBody>
      </p:sp>
      <p:sp>
        <p:nvSpPr>
          <p:cNvPr id="593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06500" y="685800"/>
            <a:ext cx="4570413" cy="3427413"/>
          </a:xfrm>
          <a:ln/>
        </p:spPr>
      </p:sp>
      <p:sp>
        <p:nvSpPr>
          <p:cNvPr id="593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s-CO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3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4.xml"/><Relationship Id="rId4" Type="http://schemas.openxmlformats.org/officeDocument/2006/relationships/image" Target="../media/image13.png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4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4.xml"/><Relationship Id="rId4" Type="http://schemas.openxmlformats.org/officeDocument/2006/relationships/image" Target="../media/image13.png"/></Relationships>
</file>

<file path=ppt/slideLayouts/_rels/slideLayout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8.png"/><Relationship Id="rId1" Type="http://schemas.openxmlformats.org/officeDocument/2006/relationships/slideMaster" Target="../slideMasters/slideMaster4.xml"/><Relationship Id="rId6" Type="http://schemas.openxmlformats.org/officeDocument/2006/relationships/image" Target="../media/image20.jpg"/><Relationship Id="rId5" Type="http://schemas.openxmlformats.org/officeDocument/2006/relationships/image" Target="../media/image19.png"/><Relationship Id="rId4" Type="http://schemas.openxmlformats.org/officeDocument/2006/relationships/image" Target="../media/image17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1915615" y="260648"/>
            <a:ext cx="5680721" cy="434479"/>
          </a:xfrm>
        </p:spPr>
        <p:txBody>
          <a:bodyPr>
            <a:normAutofit/>
          </a:bodyPr>
          <a:lstStyle>
            <a:lvl1pPr algn="ctr">
              <a:lnSpc>
                <a:spcPts val="2400"/>
              </a:lnSpc>
              <a:defRPr sz="2200">
                <a:solidFill>
                  <a:schemeClr val="accent5">
                    <a:lumMod val="75000"/>
                  </a:schemeClr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s-CO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915615" y="836712"/>
            <a:ext cx="5785439" cy="576064"/>
          </a:xfrm>
        </p:spPr>
        <p:txBody>
          <a:bodyPr>
            <a:noAutofit/>
          </a:bodyPr>
          <a:lstStyle>
            <a:lvl1pPr marL="0" indent="0" algn="ctr">
              <a:buNone/>
              <a:defRPr sz="2200">
                <a:solidFill>
                  <a:schemeClr val="accent5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5017741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8691476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39460881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313427195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54838702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25693102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00343402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7399241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355606398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CO" noProof="0" smtClean="0">
              <a:sym typeface="Calibri" pitchFamily="34" charset="0"/>
            </a:endParaRP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118122218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4146663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7974999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1600200"/>
            <a:ext cx="2057400" cy="4525963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6019800" cy="4525963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03599476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20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" r="11719" b="2"/>
          <a:stretch>
            <a:fillRect/>
          </a:stretch>
        </p:blipFill>
        <p:spPr bwMode="auto">
          <a:xfrm>
            <a:off x="0" y="6732588"/>
            <a:ext cx="9144000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2 Imagen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965" b="14561"/>
          <a:stretch>
            <a:fillRect/>
          </a:stretch>
        </p:blipFill>
        <p:spPr bwMode="auto">
          <a:xfrm>
            <a:off x="0" y="1628775"/>
            <a:ext cx="9155113" cy="3452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10 Imagen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7995"/>
          <a:stretch>
            <a:fillRect/>
          </a:stretch>
        </p:blipFill>
        <p:spPr bwMode="auto">
          <a:xfrm>
            <a:off x="5508625" y="5662613"/>
            <a:ext cx="3355975" cy="719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7 Imagen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213" y="5876925"/>
            <a:ext cx="2981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9307839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 hangingPunct="1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7D931E94-6080-4E8F-9248-ACDE3281AA8E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387782631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 hangingPunct="1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A8C2A9BC-E9D7-4A06-820E-55B71ACE8E40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50352756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 hangingPunct="1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E3F6967C-B833-421D-BF15-F476126E438D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225954671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435100"/>
            <a:ext cx="1943100" cy="739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2552700" y="1435100"/>
            <a:ext cx="1944688" cy="739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 hangingPunct="1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0E41A59C-9B57-41FD-BDCD-55A716725E38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328790930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7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 hangingPunct="1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95B39732-5D3B-43C4-AD87-E4EF972DFE42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366319395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 hangingPunct="1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0D02AF46-D539-40E9-A836-83BFB30A3E27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300484560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 hangingPunct="1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0A27C298-0AAC-4E58-B4A7-DDFFD052B882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335800608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 hangingPunct="1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37D32819-99AE-42D0-B107-09886D141FFB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7762465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040677080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CO" noProof="0" smtClean="0">
              <a:sym typeface="Calibri" pitchFamily="34" charset="0"/>
            </a:endParaRP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 hangingPunct="1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A01449D7-765B-404B-82FD-0D6EC6051571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353804933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 hangingPunct="1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2DFD967D-3CD4-4945-B9A5-B2C71F27DED5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1185715657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55588"/>
            <a:ext cx="2057400" cy="1919287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55588"/>
            <a:ext cx="6019800" cy="1919287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 hangingPunct="1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2A8EB78C-E2D1-4BA9-A777-EDCA9A63B384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127207765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/>
          </p:nvPr>
        </p:nvSpPr>
        <p:spPr>
          <a:xfrm>
            <a:off x="755650" y="476250"/>
            <a:ext cx="7561263" cy="564991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460769337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20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" r="11719" b="2"/>
          <a:stretch>
            <a:fillRect/>
          </a:stretch>
        </p:blipFill>
        <p:spPr bwMode="auto">
          <a:xfrm>
            <a:off x="0" y="6732588"/>
            <a:ext cx="9144000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7 Imagen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965" b="14561"/>
          <a:stretch>
            <a:fillRect/>
          </a:stretch>
        </p:blipFill>
        <p:spPr bwMode="auto">
          <a:xfrm>
            <a:off x="0" y="1628775"/>
            <a:ext cx="9155113" cy="3452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10 Imagen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7995"/>
          <a:stretch>
            <a:fillRect/>
          </a:stretch>
        </p:blipFill>
        <p:spPr bwMode="auto">
          <a:xfrm>
            <a:off x="5508625" y="5662613"/>
            <a:ext cx="3355975" cy="719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7 Imagen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213" y="5876925"/>
            <a:ext cx="2981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01711703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magen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8" t="2316" b="5100"/>
          <a:stretch/>
        </p:blipFill>
        <p:spPr>
          <a:xfrm>
            <a:off x="0" y="-27384"/>
            <a:ext cx="9144000" cy="5466745"/>
          </a:xfrm>
          <a:prstGeom prst="rect">
            <a:avLst/>
          </a:prstGeom>
        </p:spPr>
      </p:pic>
      <p:sp>
        <p:nvSpPr>
          <p:cNvPr id="977" name="object 934"/>
          <p:cNvSpPr txBox="1"/>
          <p:nvPr/>
        </p:nvSpPr>
        <p:spPr>
          <a:xfrm>
            <a:off x="470952" y="6145377"/>
            <a:ext cx="2300848" cy="23083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500" b="0" spc="300" dirty="0">
                <a:solidFill>
                  <a:srgbClr val="41404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www.dane.gov.co</a:t>
            </a:r>
            <a:endParaRPr sz="1500" spc="3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79" name="20 Imagen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r="11718" b="1"/>
          <a:stretch/>
        </p:blipFill>
        <p:spPr bwMode="auto">
          <a:xfrm>
            <a:off x="0" y="5301208"/>
            <a:ext cx="9144000" cy="1527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10 Imagen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7995"/>
          <a:stretch>
            <a:fillRect/>
          </a:stretch>
        </p:blipFill>
        <p:spPr bwMode="auto">
          <a:xfrm>
            <a:off x="5508625" y="5805264"/>
            <a:ext cx="3355975" cy="719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163113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79" name="20 Imagen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r="11718" b="1"/>
          <a:stretch/>
        </p:blipFill>
        <p:spPr bwMode="auto">
          <a:xfrm>
            <a:off x="0" y="6732601"/>
            <a:ext cx="9144000" cy="1527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5 Imagen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966" b="14562"/>
          <a:stretch/>
        </p:blipFill>
        <p:spPr>
          <a:xfrm>
            <a:off x="0" y="1628800"/>
            <a:ext cx="9154800" cy="3452648"/>
          </a:xfrm>
          <a:prstGeom prst="rect">
            <a:avLst/>
          </a:prstGeom>
        </p:spPr>
      </p:pic>
      <p:pic>
        <p:nvPicPr>
          <p:cNvPr id="8" name="10 Imagen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7995"/>
          <a:stretch>
            <a:fillRect/>
          </a:stretch>
        </p:blipFill>
        <p:spPr bwMode="auto">
          <a:xfrm>
            <a:off x="5508625" y="5662191"/>
            <a:ext cx="3355975" cy="719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7 Imagen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5877272"/>
            <a:ext cx="2981647" cy="28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3685444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4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08504" cy="1057377"/>
          </a:xfrm>
          <a:prstGeom prst="rect">
            <a:avLst/>
          </a:prstGeom>
        </p:spPr>
      </p:pic>
      <p:sp>
        <p:nvSpPr>
          <p:cNvPr id="16" name="18 Triángulo isósceles"/>
          <p:cNvSpPr>
            <a:spLocks/>
          </p:cNvSpPr>
          <p:nvPr/>
        </p:nvSpPr>
        <p:spPr bwMode="auto">
          <a:xfrm>
            <a:off x="5347535" y="1524"/>
            <a:ext cx="3693167" cy="1093071"/>
          </a:xfrm>
          <a:custGeom>
            <a:avLst/>
            <a:gdLst>
              <a:gd name="T0" fmla="*/ 0 w 3935697"/>
              <a:gd name="T1" fmla="*/ 1475375 h 1031572"/>
              <a:gd name="T2" fmla="*/ 183406 w 3935697"/>
              <a:gd name="T3" fmla="*/ 0 h 1031572"/>
              <a:gd name="T4" fmla="*/ 1009585 w 3935697"/>
              <a:gd name="T5" fmla="*/ 1454 h 1031572"/>
              <a:gd name="T6" fmla="*/ 1012450 w 3935697"/>
              <a:gd name="T7" fmla="*/ 1473293 h 1031572"/>
              <a:gd name="T8" fmla="*/ 0 w 3935697"/>
              <a:gd name="T9" fmla="*/ 1475375 h 103157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935697"/>
              <a:gd name="T16" fmla="*/ 0 h 1031572"/>
              <a:gd name="T17" fmla="*/ 3935697 w 3935697"/>
              <a:gd name="T18" fmla="*/ 1031572 h 1031572"/>
              <a:gd name="connsiteX0" fmla="*/ 0 w 3935697"/>
              <a:gd name="connsiteY0" fmla="*/ 1074726 h 1074726"/>
              <a:gd name="connsiteX1" fmla="*/ 712892 w 3935697"/>
              <a:gd name="connsiteY1" fmla="*/ 0 h 1074726"/>
              <a:gd name="connsiteX2" fmla="*/ 3924206 w 3935697"/>
              <a:gd name="connsiteY2" fmla="*/ 44171 h 1074726"/>
              <a:gd name="connsiteX3" fmla="*/ 3935346 w 3935697"/>
              <a:gd name="connsiteY3" fmla="*/ 1073271 h 1074726"/>
              <a:gd name="connsiteX4" fmla="*/ 0 w 3935697"/>
              <a:gd name="connsiteY4" fmla="*/ 1074726 h 1074726"/>
              <a:gd name="connsiteX0" fmla="*/ 0 w 3939813"/>
              <a:gd name="connsiteY0" fmla="*/ 1074726 h 1074726"/>
              <a:gd name="connsiteX1" fmla="*/ 712892 w 3939813"/>
              <a:gd name="connsiteY1" fmla="*/ 0 h 1074726"/>
              <a:gd name="connsiteX2" fmla="*/ 3939813 w 3939813"/>
              <a:gd name="connsiteY2" fmla="*/ 8209 h 1074726"/>
              <a:gd name="connsiteX3" fmla="*/ 3935346 w 3939813"/>
              <a:gd name="connsiteY3" fmla="*/ 1073271 h 1074726"/>
              <a:gd name="connsiteX4" fmla="*/ 0 w 3939813"/>
              <a:gd name="connsiteY4" fmla="*/ 1074726 h 10747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939813" h="1074726">
                <a:moveTo>
                  <a:pt x="0" y="1074726"/>
                </a:moveTo>
                <a:lnTo>
                  <a:pt x="712892" y="0"/>
                </a:lnTo>
                <a:lnTo>
                  <a:pt x="3939813" y="8209"/>
                </a:lnTo>
                <a:cubicBezTo>
                  <a:pt x="3936827" y="364624"/>
                  <a:pt x="3938332" y="716856"/>
                  <a:pt x="3935346" y="1073271"/>
                </a:cubicBezTo>
                <a:lnTo>
                  <a:pt x="0" y="107472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45720" rIns="45720" anchor="ctr">
            <a:spAutoFit/>
          </a:bodyPr>
          <a:lstStyle/>
          <a:p>
            <a:endParaRPr lang="es-MX"/>
          </a:p>
        </p:txBody>
      </p:sp>
      <p:sp>
        <p:nvSpPr>
          <p:cNvPr id="3" name="2 Rectángulo"/>
          <p:cNvSpPr/>
          <p:nvPr/>
        </p:nvSpPr>
        <p:spPr>
          <a:xfrm>
            <a:off x="6012160" y="0"/>
            <a:ext cx="3131840" cy="105737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pic>
        <p:nvPicPr>
          <p:cNvPr id="1828" name="20 Imagen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r="11718" b="1"/>
          <a:stretch/>
        </p:blipFill>
        <p:spPr bwMode="auto">
          <a:xfrm>
            <a:off x="0" y="6729624"/>
            <a:ext cx="9144000" cy="1527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9" name="17 Conector recto"/>
          <p:cNvCxnSpPr>
            <a:cxnSpLocks noChangeShapeType="1"/>
          </p:cNvCxnSpPr>
          <p:nvPr/>
        </p:nvCxnSpPr>
        <p:spPr bwMode="auto">
          <a:xfrm>
            <a:off x="0" y="1052736"/>
            <a:ext cx="9144000" cy="0"/>
          </a:xfrm>
          <a:prstGeom prst="line">
            <a:avLst/>
          </a:prstGeom>
          <a:noFill/>
          <a:ln w="6350" algn="ctr">
            <a:solidFill>
              <a:srgbClr val="B6004B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15" name="23 Imagen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7995"/>
          <a:stretch>
            <a:fillRect/>
          </a:stretch>
        </p:blipFill>
        <p:spPr bwMode="auto">
          <a:xfrm>
            <a:off x="6084516" y="225483"/>
            <a:ext cx="2852514" cy="6119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5802079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2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6484" y="5609368"/>
            <a:ext cx="9172800" cy="1204207"/>
          </a:xfrm>
          <a:prstGeom prst="rect">
            <a:avLst/>
          </a:prstGeom>
        </p:spPr>
      </p:pic>
      <p:pic>
        <p:nvPicPr>
          <p:cNvPr id="1828" name="20 Imagen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r="11718" b="1"/>
          <a:stretch/>
        </p:blipFill>
        <p:spPr bwMode="auto">
          <a:xfrm>
            <a:off x="-16484" y="6704943"/>
            <a:ext cx="9160484" cy="1530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10 Imagen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54800" cy="1072574"/>
          </a:xfrm>
          <a:prstGeom prst="rect">
            <a:avLst/>
          </a:prstGeom>
        </p:spPr>
      </p:pic>
      <p:pic>
        <p:nvPicPr>
          <p:cNvPr id="13" name="Picture 2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16" t="29838" r="31762" b="44792"/>
          <a:stretch/>
        </p:blipFill>
        <p:spPr bwMode="auto">
          <a:xfrm>
            <a:off x="1928897" y="1443873"/>
            <a:ext cx="5523423" cy="16970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4" name="13 Conector recto"/>
          <p:cNvCxnSpPr/>
          <p:nvPr/>
        </p:nvCxnSpPr>
        <p:spPr>
          <a:xfrm>
            <a:off x="2000619" y="3396135"/>
            <a:ext cx="5328592" cy="0"/>
          </a:xfrm>
          <a:prstGeom prst="line">
            <a:avLst/>
          </a:prstGeom>
          <a:ln w="9525">
            <a:solidFill>
              <a:srgbClr val="B6004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14 Imagen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358" y="3778180"/>
            <a:ext cx="8167098" cy="129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09443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/>
          </p:nvPr>
        </p:nvSpPr>
        <p:spPr>
          <a:xfrm>
            <a:off x="755650" y="476250"/>
            <a:ext cx="7561263" cy="564991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6789965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55650" y="476250"/>
            <a:ext cx="6343650" cy="649288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755650" y="1412875"/>
            <a:ext cx="3703638" cy="4713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11688" y="1412875"/>
            <a:ext cx="3705225" cy="4713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5735744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ítulo, 1 objeto y 2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55650" y="476250"/>
            <a:ext cx="6343650" cy="649288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755650" y="1412875"/>
            <a:ext cx="3703638" cy="47132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quarter" idx="2"/>
          </p:nvPr>
        </p:nvSpPr>
        <p:spPr>
          <a:xfrm>
            <a:off x="4611688" y="1412875"/>
            <a:ext cx="3705225" cy="227965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contenido"/>
          <p:cNvSpPr>
            <a:spLocks noGrp="1"/>
          </p:cNvSpPr>
          <p:nvPr>
            <p:ph sz="quarter" idx="3"/>
          </p:nvPr>
        </p:nvSpPr>
        <p:spPr>
          <a:xfrm>
            <a:off x="4611688" y="3844925"/>
            <a:ext cx="3705225" cy="22812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7891969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755576" y="2130425"/>
            <a:ext cx="756084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755576" y="3886200"/>
            <a:ext cx="756084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dirty="0" smtClean="0"/>
              <a:t>Haga clic para modificar el estilo de subtítulo del patrón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9356685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755576" y="2130425"/>
            <a:ext cx="756084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755576" y="3886200"/>
            <a:ext cx="756084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dirty="0" smtClean="0"/>
              <a:t>Haga clic para modificar el estilo de subtítulo del patrón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40723306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755576" y="2130425"/>
            <a:ext cx="756084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755576" y="3886200"/>
            <a:ext cx="756084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dirty="0" smtClean="0"/>
              <a:t>Haga clic para modificar el estilo de subtítulo del patrón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14439496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hyperlink" Target="https://www.facebook.com/DANEColombia" TargetMode="External"/><Relationship Id="rId18" Type="http://schemas.openxmlformats.org/officeDocument/2006/relationships/image" Target="../media/image4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17" Type="http://schemas.openxmlformats.org/officeDocument/2006/relationships/hyperlink" Target="http://www.dane.gov.co/" TargetMode="Externa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hyperlink" Target="https://twitter.com/dane_colombia" TargetMode="External"/><Relationship Id="rId5" Type="http://schemas.openxmlformats.org/officeDocument/2006/relationships/slideLayout" Target="../slideLayouts/slideLayout5.xml"/><Relationship Id="rId15" Type="http://schemas.openxmlformats.org/officeDocument/2006/relationships/hyperlink" Target="http://www.youtube.com/user/danecolombia" TargetMode="External"/><Relationship Id="rId10" Type="http://schemas.openxmlformats.org/officeDocument/2006/relationships/theme" Target="../theme/theme1.xml"/><Relationship Id="rId19" Type="http://schemas.openxmlformats.org/officeDocument/2006/relationships/image" Target="../media/image5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.xml"/><Relationship Id="rId13" Type="http://schemas.openxmlformats.org/officeDocument/2006/relationships/theme" Target="../theme/theme2.xml"/><Relationship Id="rId18" Type="http://schemas.openxmlformats.org/officeDocument/2006/relationships/image" Target="../media/image10.png"/><Relationship Id="rId3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6.xml"/><Relationship Id="rId12" Type="http://schemas.openxmlformats.org/officeDocument/2006/relationships/slideLayout" Target="../slideLayouts/slideLayout21.xml"/><Relationship Id="rId17" Type="http://schemas.openxmlformats.org/officeDocument/2006/relationships/image" Target="../media/image9.png"/><Relationship Id="rId2" Type="http://schemas.openxmlformats.org/officeDocument/2006/relationships/slideLayout" Target="../slideLayouts/slideLayout11.xml"/><Relationship Id="rId16" Type="http://schemas.openxmlformats.org/officeDocument/2006/relationships/image" Target="../media/image8.png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11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4.xml"/><Relationship Id="rId15" Type="http://schemas.openxmlformats.org/officeDocument/2006/relationships/image" Target="../media/image7.jpeg"/><Relationship Id="rId10" Type="http://schemas.openxmlformats.org/officeDocument/2006/relationships/slideLayout" Target="../slideLayouts/slideLayout19.xml"/><Relationship Id="rId4" Type="http://schemas.openxmlformats.org/officeDocument/2006/relationships/slideLayout" Target="../slideLayouts/slideLayout13.xml"/><Relationship Id="rId9" Type="http://schemas.openxmlformats.org/officeDocument/2006/relationships/slideLayout" Target="../slideLayouts/slideLayout18.xml"/><Relationship Id="rId14" Type="http://schemas.openxmlformats.org/officeDocument/2006/relationships/image" Target="../media/image6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9.xml"/><Relationship Id="rId13" Type="http://schemas.openxmlformats.org/officeDocument/2006/relationships/slideLayout" Target="../slideLayouts/slideLayout34.xml"/><Relationship Id="rId3" Type="http://schemas.openxmlformats.org/officeDocument/2006/relationships/slideLayout" Target="../slideLayouts/slideLayout24.xml"/><Relationship Id="rId7" Type="http://schemas.openxmlformats.org/officeDocument/2006/relationships/slideLayout" Target="../slideLayouts/slideLayout28.xml"/><Relationship Id="rId12" Type="http://schemas.openxmlformats.org/officeDocument/2006/relationships/slideLayout" Target="../slideLayouts/slideLayout33.xml"/><Relationship Id="rId2" Type="http://schemas.openxmlformats.org/officeDocument/2006/relationships/slideLayout" Target="../slideLayouts/slideLayout23.xml"/><Relationship Id="rId16" Type="http://schemas.openxmlformats.org/officeDocument/2006/relationships/image" Target="../media/image16.png"/><Relationship Id="rId1" Type="http://schemas.openxmlformats.org/officeDocument/2006/relationships/slideLayout" Target="../slideLayouts/slideLayout22.xml"/><Relationship Id="rId6" Type="http://schemas.openxmlformats.org/officeDocument/2006/relationships/slideLayout" Target="../slideLayouts/slideLayout27.xml"/><Relationship Id="rId11" Type="http://schemas.openxmlformats.org/officeDocument/2006/relationships/slideLayout" Target="../slideLayouts/slideLayout32.xml"/><Relationship Id="rId5" Type="http://schemas.openxmlformats.org/officeDocument/2006/relationships/slideLayout" Target="../slideLayouts/slideLayout26.xml"/><Relationship Id="rId15" Type="http://schemas.openxmlformats.org/officeDocument/2006/relationships/image" Target="../media/image15.jpeg"/><Relationship Id="rId10" Type="http://schemas.openxmlformats.org/officeDocument/2006/relationships/slideLayout" Target="../slideLayouts/slideLayout31.xml"/><Relationship Id="rId4" Type="http://schemas.openxmlformats.org/officeDocument/2006/relationships/slideLayout" Target="../slideLayouts/slideLayout25.xml"/><Relationship Id="rId9" Type="http://schemas.openxmlformats.org/officeDocument/2006/relationships/slideLayout" Target="../slideLayouts/slideLayout30.xml"/><Relationship Id="rId14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7.xml"/><Relationship Id="rId2" Type="http://schemas.openxmlformats.org/officeDocument/2006/relationships/slideLayout" Target="../slideLayouts/slideLayout36.xml"/><Relationship Id="rId1" Type="http://schemas.openxmlformats.org/officeDocument/2006/relationships/slideLayout" Target="../slideLayouts/slideLayout35.xml"/><Relationship Id="rId5" Type="http://schemas.openxmlformats.org/officeDocument/2006/relationships/theme" Target="../theme/theme4.xml"/><Relationship Id="rId4" Type="http://schemas.openxmlformats.org/officeDocument/2006/relationships/slideLayout" Target="../slideLayouts/slideLayout3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Rectángulo"/>
          <p:cNvSpPr/>
          <p:nvPr/>
        </p:nvSpPr>
        <p:spPr>
          <a:xfrm>
            <a:off x="0" y="6289675"/>
            <a:ext cx="9144000" cy="568325"/>
          </a:xfrm>
          <a:prstGeom prst="rect">
            <a:avLst/>
          </a:prstGeom>
          <a:solidFill>
            <a:srgbClr val="B601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CO">
              <a:solidFill>
                <a:prstClr val="white"/>
              </a:solidFill>
            </a:endParaRPr>
          </a:p>
        </p:txBody>
      </p:sp>
      <p:sp>
        <p:nvSpPr>
          <p:cNvPr id="1027" name="1 Marcador de título"/>
          <p:cNvSpPr>
            <a:spLocks noGrp="1"/>
          </p:cNvSpPr>
          <p:nvPr>
            <p:ph type="title"/>
          </p:nvPr>
        </p:nvSpPr>
        <p:spPr bwMode="auto">
          <a:xfrm>
            <a:off x="4932363" y="336550"/>
            <a:ext cx="3455987" cy="35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CO" smtClean="0"/>
              <a:t>Título 1</a:t>
            </a:r>
            <a:endParaRPr lang="es-CO" altLang="es-CO" smtClean="0"/>
          </a:p>
        </p:txBody>
      </p:sp>
      <p:sp>
        <p:nvSpPr>
          <p:cNvPr id="1028" name="2 Marcador de texto"/>
          <p:cNvSpPr>
            <a:spLocks noGrp="1"/>
          </p:cNvSpPr>
          <p:nvPr>
            <p:ph type="body" idx="1"/>
          </p:nvPr>
        </p:nvSpPr>
        <p:spPr bwMode="auto">
          <a:xfrm>
            <a:off x="792163" y="1125538"/>
            <a:ext cx="7596187" cy="4919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CO" smtClean="0"/>
              <a:t>Haga clic para modificar el estilo de texto del patrón</a:t>
            </a:r>
          </a:p>
          <a:p>
            <a:pPr lvl="1"/>
            <a:r>
              <a:rPr lang="es-ES" altLang="es-CO" smtClean="0"/>
              <a:t>Segundo nivel</a:t>
            </a:r>
          </a:p>
          <a:p>
            <a:pPr lvl="2"/>
            <a:r>
              <a:rPr lang="es-ES" altLang="es-CO" smtClean="0"/>
              <a:t>Tercer nivel</a:t>
            </a:r>
          </a:p>
          <a:p>
            <a:pPr lvl="3"/>
            <a:r>
              <a:rPr lang="es-ES" altLang="es-CO" smtClean="0"/>
              <a:t>Cuarto nivel</a:t>
            </a:r>
          </a:p>
          <a:p>
            <a:pPr lvl="4"/>
            <a:r>
              <a:rPr lang="es-ES" altLang="es-CO" smtClean="0"/>
              <a:t>Quinto nivel</a:t>
            </a:r>
            <a:endParaRPr lang="es-CO" altLang="es-CO" smtClean="0"/>
          </a:p>
        </p:txBody>
      </p:sp>
      <p:pic>
        <p:nvPicPr>
          <p:cNvPr id="1029" name="10 Imagen">
            <a:hlinkClick r:id="rId11"/>
          </p:cNvPr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4663" y="6454775"/>
            <a:ext cx="1041400" cy="23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11 Imagen">
            <a:hlinkClick r:id="rId13"/>
          </p:cNvPr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425" y="6450013"/>
            <a:ext cx="914400" cy="23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1" name="12 Imagen">
            <a:hlinkClick r:id="rId15"/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7600" y="6454775"/>
            <a:ext cx="927100" cy="23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2" name="15 Imagen">
            <a:hlinkClick r:id="rId17"/>
          </p:cNvPr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7238" y="6430963"/>
            <a:ext cx="1438275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10 Imagen"/>
          <p:cNvPicPr>
            <a:picLocks noChangeAspect="1"/>
          </p:cNvPicPr>
          <p:nvPr userDrawn="1"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513" y="6165850"/>
            <a:ext cx="9266238" cy="941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4" name="1 CuadroTexto"/>
          <p:cNvSpPr txBox="1">
            <a:spLocks noChangeArrowheads="1"/>
          </p:cNvSpPr>
          <p:nvPr userDrawn="1"/>
        </p:nvSpPr>
        <p:spPr bwMode="auto">
          <a:xfrm>
            <a:off x="6872288" y="6453188"/>
            <a:ext cx="1660525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Futura Std Book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Futura Std Book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Futura Std Book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Futura Std Book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Futura Std Book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utura Std Book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utura Std Book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utura Std Book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utura Std Book" pitchFamily="34" charset="0"/>
                <a:cs typeface="Arial" charset="0"/>
              </a:defRPr>
            </a:lvl9pPr>
          </a:lstStyle>
          <a:p>
            <a:pPr>
              <a:defRPr/>
            </a:pPr>
            <a:r>
              <a:rPr lang="es-CO" altLang="es-CO" sz="1600" smtClean="0">
                <a:solidFill>
                  <a:srgbClr val="FFFFFF"/>
                </a:solidFill>
                <a:latin typeface="Calibri" pitchFamily="34" charset="0"/>
              </a:rPr>
              <a:t>www.dane.gov.co</a:t>
            </a:r>
          </a:p>
        </p:txBody>
      </p:sp>
      <p:pic>
        <p:nvPicPr>
          <p:cNvPr id="1035" name="11 Imagen"/>
          <p:cNvPicPr>
            <a:picLocks noChangeAspect="1"/>
          </p:cNvPicPr>
          <p:nvPr userDrawn="1"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4036"/>
          <a:stretch>
            <a:fillRect/>
          </a:stretch>
        </p:blipFill>
        <p:spPr bwMode="auto">
          <a:xfrm>
            <a:off x="-36513" y="-26988"/>
            <a:ext cx="9251951" cy="1492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7906" r:id="rId1"/>
    <p:sldLayoutId id="2147487907" r:id="rId2"/>
    <p:sldLayoutId id="2147487908" r:id="rId3"/>
    <p:sldLayoutId id="2147487909" r:id="rId4"/>
    <p:sldLayoutId id="2147487910" r:id="rId5"/>
    <p:sldLayoutId id="2147487911" r:id="rId6"/>
    <p:sldLayoutId id="2147487912" r:id="rId7"/>
    <p:sldLayoutId id="2147487913" r:id="rId8"/>
    <p:sldLayoutId id="2147487914" r:id="rId9"/>
  </p:sldLayoutIdLst>
  <p:timing>
    <p:tnLst>
      <p:par>
        <p:cTn id="1" dur="indefinite" restart="never" nodeType="tmRoot"/>
      </p:par>
    </p:tnLst>
  </p:timing>
  <p:txStyles>
    <p:titleStyle>
      <a:lvl1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 kern="1200">
          <a:solidFill>
            <a:schemeClr val="bg1"/>
          </a:solidFill>
          <a:latin typeface="Calibri" panose="020F0502020204030204" pitchFamily="34" charset="0"/>
          <a:ea typeface="+mj-ea"/>
          <a:cs typeface="+mj-cs"/>
        </a:defRPr>
      </a:lvl1pPr>
      <a:lvl2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Calibri" pitchFamily="34" charset="0"/>
        </a:defRPr>
      </a:lvl2pPr>
      <a:lvl3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Calibri" pitchFamily="34" charset="0"/>
        </a:defRPr>
      </a:lvl3pPr>
      <a:lvl4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Calibri" pitchFamily="34" charset="0"/>
        </a:defRPr>
      </a:lvl4pPr>
      <a:lvl5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Calibri" pitchFamily="34" charset="0"/>
        </a:defRPr>
      </a:lvl5pPr>
      <a:lvl6pPr marL="457200" algn="r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rgbClr val="B6014C"/>
          </a:solidFill>
          <a:latin typeface="Futura Md BT" pitchFamily="34" charset="0"/>
        </a:defRPr>
      </a:lvl6pPr>
      <a:lvl7pPr marL="914400" algn="r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rgbClr val="B6014C"/>
          </a:solidFill>
          <a:latin typeface="Futura Md BT" pitchFamily="34" charset="0"/>
        </a:defRPr>
      </a:lvl7pPr>
      <a:lvl8pPr marL="1371600" algn="r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rgbClr val="B6014C"/>
          </a:solidFill>
          <a:latin typeface="Futura Md BT" pitchFamily="34" charset="0"/>
        </a:defRPr>
      </a:lvl8pPr>
      <a:lvl9pPr marL="1828800" algn="r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rgbClr val="B6014C"/>
          </a:solidFill>
          <a:latin typeface="Futura Md BT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1"/>
          <p:cNvSpPr>
            <a:spLocks/>
          </p:cNvSpPr>
          <p:nvPr/>
        </p:nvSpPr>
        <p:spPr bwMode="auto">
          <a:xfrm>
            <a:off x="4427538" y="2640013"/>
            <a:ext cx="4714875" cy="1309687"/>
          </a:xfrm>
          <a:prstGeom prst="rect">
            <a:avLst/>
          </a:prstGeom>
          <a:solidFill>
            <a:srgbClr val="B601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 hangingPunct="0">
              <a:defRPr/>
            </a:pPr>
            <a:endParaRPr lang="es-CO" altLang="es-CO" smtClean="0">
              <a:solidFill>
                <a:srgbClr val="FFFFFF"/>
              </a:solidFill>
            </a:endParaRPr>
          </a:p>
        </p:txBody>
      </p:sp>
      <p:pic>
        <p:nvPicPr>
          <p:cNvPr id="3075" name="Picture 2" descr="image6.png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538" y="3932238"/>
            <a:ext cx="4714875" cy="109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076" name="Picture 3" descr="dane_logo_2015_lema.jpeg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176" b="11176"/>
          <a:stretch>
            <a:fillRect/>
          </a:stretch>
        </p:blipFill>
        <p:spPr bwMode="auto">
          <a:xfrm>
            <a:off x="6154738" y="6018213"/>
            <a:ext cx="2844800" cy="792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077" name="Picture 4" descr="image1.png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6308725"/>
            <a:ext cx="287338" cy="28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078" name="Picture 5" descr="image2.png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0725" y="6308725"/>
            <a:ext cx="287338" cy="28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079" name="Picture 6" descr="image3.png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7838" y="6308725"/>
            <a:ext cx="288925" cy="28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6152" name="Rectangle 7"/>
          <p:cNvSpPr>
            <a:spLocks/>
          </p:cNvSpPr>
          <p:nvPr/>
        </p:nvSpPr>
        <p:spPr bwMode="auto">
          <a:xfrm>
            <a:off x="554038" y="6342063"/>
            <a:ext cx="1270000" cy="227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 hangingPunct="0">
              <a:defRPr/>
            </a:pPr>
            <a:r>
              <a:rPr lang="es-CO" altLang="es-CO" sz="1000" smtClean="0"/>
              <a:t>@DANE_Colombia</a:t>
            </a:r>
            <a:endParaRPr lang="es-CO" altLang="es-CO" smtClean="0"/>
          </a:p>
        </p:txBody>
      </p:sp>
      <p:sp>
        <p:nvSpPr>
          <p:cNvPr id="6153" name="Rectangle 8"/>
          <p:cNvSpPr>
            <a:spLocks/>
          </p:cNvSpPr>
          <p:nvPr/>
        </p:nvSpPr>
        <p:spPr bwMode="auto">
          <a:xfrm>
            <a:off x="2066925" y="6342063"/>
            <a:ext cx="1270000" cy="227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 hangingPunct="0">
              <a:defRPr/>
            </a:pPr>
            <a:r>
              <a:rPr lang="es-CO" altLang="es-CO" sz="1000" smtClean="0"/>
              <a:t>/DANEColombia</a:t>
            </a:r>
            <a:endParaRPr lang="es-CO" altLang="es-CO" smtClean="0"/>
          </a:p>
        </p:txBody>
      </p:sp>
      <p:sp>
        <p:nvSpPr>
          <p:cNvPr id="6154" name="Rectangle 9"/>
          <p:cNvSpPr>
            <a:spLocks/>
          </p:cNvSpPr>
          <p:nvPr/>
        </p:nvSpPr>
        <p:spPr bwMode="auto">
          <a:xfrm>
            <a:off x="3552825" y="6342063"/>
            <a:ext cx="1270000" cy="227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 hangingPunct="0">
              <a:defRPr/>
            </a:pPr>
            <a:r>
              <a:rPr lang="es-CO" altLang="es-CO" sz="1000" smtClean="0"/>
              <a:t>/DANEColombia</a:t>
            </a:r>
            <a:endParaRPr lang="es-CO" altLang="es-CO" smtClean="0"/>
          </a:p>
        </p:txBody>
      </p:sp>
      <p:sp>
        <p:nvSpPr>
          <p:cNvPr id="3083" name="Rectangle 10"/>
          <p:cNvSpPr>
            <a:spLocks noGrp="1"/>
          </p:cNvSpPr>
          <p:nvPr>
            <p:ph type="title"/>
          </p:nvPr>
        </p:nvSpPr>
        <p:spPr bwMode="auto">
          <a:xfrm>
            <a:off x="4427538" y="2852738"/>
            <a:ext cx="4114800" cy="719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title style</a:t>
            </a:r>
          </a:p>
        </p:txBody>
      </p:sp>
      <p:sp>
        <p:nvSpPr>
          <p:cNvPr id="3084" name="Rectangle 11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text styles</a:t>
            </a:r>
          </a:p>
          <a:p>
            <a:pPr lvl="1"/>
            <a:r>
              <a:rPr lang="es-CO" altLang="es-CO" smtClean="0">
                <a:sym typeface="Calibri" pitchFamily="34" charset="0"/>
              </a:rPr>
              <a:t>Second level</a:t>
            </a:r>
          </a:p>
          <a:p>
            <a:pPr lvl="2"/>
            <a:r>
              <a:rPr lang="es-CO" altLang="es-CO" smtClean="0">
                <a:sym typeface="Calibri" pitchFamily="34" charset="0"/>
              </a:rPr>
              <a:t>Third level</a:t>
            </a:r>
          </a:p>
          <a:p>
            <a:pPr lvl="3"/>
            <a:r>
              <a:rPr lang="es-CO" altLang="es-CO" smtClean="0">
                <a:sym typeface="Calibri" pitchFamily="34" charset="0"/>
              </a:rPr>
              <a:t>Fourth level</a:t>
            </a:r>
          </a:p>
          <a:p>
            <a:pPr lvl="4"/>
            <a:r>
              <a:rPr lang="es-CO" altLang="es-CO" smtClean="0">
                <a:sym typeface="Calibri" pitchFamily="34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7915" r:id="rId1"/>
    <p:sldLayoutId id="2147487916" r:id="rId2"/>
    <p:sldLayoutId id="2147487917" r:id="rId3"/>
    <p:sldLayoutId id="2147487918" r:id="rId4"/>
    <p:sldLayoutId id="2147487919" r:id="rId5"/>
    <p:sldLayoutId id="2147487920" r:id="rId6"/>
    <p:sldLayoutId id="2147487921" r:id="rId7"/>
    <p:sldLayoutId id="2147487922" r:id="rId8"/>
    <p:sldLayoutId id="2147487923" r:id="rId9"/>
    <p:sldLayoutId id="2147487924" r:id="rId10"/>
    <p:sldLayoutId id="2147487925" r:id="rId11"/>
    <p:sldLayoutId id="2147487966" r:id="rId12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j-lt"/>
          <a:ea typeface="+mj-ea"/>
          <a:cs typeface="+mj-cs"/>
          <a:sym typeface="Calibri" pitchFamily="34" charset="0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5pPr>
      <a:lvl6pPr marL="4572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6pPr>
      <a:lvl7pPr marL="9144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7pPr>
      <a:lvl8pPr marL="13716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8pPr>
      <a:lvl9pPr marL="18288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1pPr>
      <a:lvl2pPr marL="871538" indent="-414338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2pPr>
      <a:lvl3pPr marL="1409700" indent="-4953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3pPr>
      <a:lvl4pPr marL="19240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4pPr>
      <a:lvl5pPr marL="23812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5pPr>
      <a:lvl6pPr marL="28384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6pPr>
      <a:lvl7pPr marL="32956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7pPr>
      <a:lvl8pPr marL="37528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8pPr>
      <a:lvl9pPr marL="42100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1" descr="dane_logo_2015_lema.jpeg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176" b="11176"/>
          <a:stretch>
            <a:fillRect/>
          </a:stretch>
        </p:blipFill>
        <p:spPr bwMode="auto">
          <a:xfrm>
            <a:off x="322263" y="5827713"/>
            <a:ext cx="3529012" cy="982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4099" name="Picture 2" descr="image5.png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6988"/>
            <a:ext cx="9142413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" name="Rectangle 3"/>
          <p:cNvSpPr>
            <a:spLocks noGrp="1"/>
          </p:cNvSpPr>
          <p:nvPr>
            <p:ph type="sldNum" sz="quarter" idx="2"/>
          </p:nvPr>
        </p:nvSpPr>
        <p:spPr bwMode="auto">
          <a:xfrm>
            <a:off x="6553200" y="6413500"/>
            <a:ext cx="2133600" cy="247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ctr" anchorCtr="0" compatLnSpc="1">
            <a:prstTxWarp prst="textNoShape">
              <a:avLst/>
            </a:prstTxWarp>
          </a:bodyPr>
          <a:lstStyle>
            <a:lvl1pPr algn="r" eaLnBrk="1" hangingPunct="0">
              <a:defRPr sz="1200">
                <a:solidFill>
                  <a:srgbClr val="888888"/>
                </a:solidFill>
                <a:cs typeface="Calibri" pitchFamily="34" charset="0"/>
                <a:sym typeface="Calibri" pitchFamily="34" charset="0"/>
              </a:defRPr>
            </a:lvl1pPr>
          </a:lstStyle>
          <a:p>
            <a:pPr>
              <a:defRPr/>
            </a:pPr>
            <a:fld id="{CB15DC0E-8F33-4D5D-ABDD-586DA87F5D00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  <p:sp>
        <p:nvSpPr>
          <p:cNvPr id="4101" name="Rectangle 4"/>
          <p:cNvSpPr>
            <a:spLocks noGrp="1"/>
          </p:cNvSpPr>
          <p:nvPr>
            <p:ph type="title"/>
          </p:nvPr>
        </p:nvSpPr>
        <p:spPr bwMode="auto">
          <a:xfrm>
            <a:off x="457200" y="255588"/>
            <a:ext cx="8229600" cy="1179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title style</a:t>
            </a:r>
          </a:p>
        </p:txBody>
      </p:sp>
      <p:sp>
        <p:nvSpPr>
          <p:cNvPr id="4102" name="Rectangle 5"/>
          <p:cNvSpPr>
            <a:spLocks noGrp="1"/>
          </p:cNvSpPr>
          <p:nvPr>
            <p:ph type="body" idx="1"/>
          </p:nvPr>
        </p:nvSpPr>
        <p:spPr bwMode="auto">
          <a:xfrm>
            <a:off x="457200" y="1435100"/>
            <a:ext cx="4040188" cy="739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text styles</a:t>
            </a:r>
          </a:p>
          <a:p>
            <a:pPr lvl="1"/>
            <a:r>
              <a:rPr lang="es-CO" altLang="es-CO" smtClean="0">
                <a:sym typeface="Calibri" pitchFamily="34" charset="0"/>
              </a:rPr>
              <a:t>Second level</a:t>
            </a:r>
          </a:p>
          <a:p>
            <a:pPr lvl="2"/>
            <a:r>
              <a:rPr lang="es-CO" altLang="es-CO" smtClean="0">
                <a:sym typeface="Calibri" pitchFamily="34" charset="0"/>
              </a:rPr>
              <a:t>Third level</a:t>
            </a:r>
          </a:p>
          <a:p>
            <a:pPr lvl="3"/>
            <a:r>
              <a:rPr lang="es-CO" altLang="es-CO" smtClean="0">
                <a:sym typeface="Calibri" pitchFamily="34" charset="0"/>
              </a:rPr>
              <a:t>Fourth level</a:t>
            </a:r>
          </a:p>
          <a:p>
            <a:pPr lvl="4"/>
            <a:r>
              <a:rPr lang="es-CO" altLang="es-CO" smtClean="0">
                <a:sym typeface="Calibri" pitchFamily="34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7948" r:id="rId1"/>
    <p:sldLayoutId id="2147487949" r:id="rId2"/>
    <p:sldLayoutId id="2147487950" r:id="rId3"/>
    <p:sldLayoutId id="2147487951" r:id="rId4"/>
    <p:sldLayoutId id="2147487952" r:id="rId5"/>
    <p:sldLayoutId id="2147487953" r:id="rId6"/>
    <p:sldLayoutId id="2147487954" r:id="rId7"/>
    <p:sldLayoutId id="2147487955" r:id="rId8"/>
    <p:sldLayoutId id="2147487956" r:id="rId9"/>
    <p:sldLayoutId id="2147487957" r:id="rId10"/>
    <p:sldLayoutId id="2147487958" r:id="rId11"/>
    <p:sldLayoutId id="2147487959" r:id="rId12"/>
    <p:sldLayoutId id="2147487967" r:id="rId13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j-lt"/>
          <a:ea typeface="+mj-ea"/>
          <a:cs typeface="+mj-cs"/>
          <a:sym typeface="Calibri" pitchFamily="34" charset="0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5pPr>
      <a:lvl6pPr marL="4572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6pPr>
      <a:lvl7pPr marL="9144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7pPr>
      <a:lvl8pPr marL="13716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8pPr>
      <a:lvl9pPr marL="18288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1pPr>
      <a:lvl2pPr marL="871538" indent="-414338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2pPr>
      <a:lvl3pPr marL="1409700" indent="-4953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3pPr>
      <a:lvl4pPr marL="19240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4pPr>
      <a:lvl5pPr marL="23812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5pPr>
      <a:lvl6pPr marL="28384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6pPr>
      <a:lvl7pPr marL="32956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7pPr>
      <a:lvl8pPr marL="37528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8pPr>
      <a:lvl9pPr marL="42100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34894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7961" r:id="rId1"/>
    <p:sldLayoutId id="2147487962" r:id="rId2"/>
    <p:sldLayoutId id="2147487963" r:id="rId3"/>
    <p:sldLayoutId id="2147487964" r:id="rId4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35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emf"/><Relationship Id="rId1" Type="http://schemas.openxmlformats.org/officeDocument/2006/relationships/slideLayout" Target="../slideLayouts/slideLayout3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emf"/><Relationship Id="rId2" Type="http://schemas.openxmlformats.org/officeDocument/2006/relationships/image" Target="../media/image33.emf"/><Relationship Id="rId1" Type="http://schemas.openxmlformats.org/officeDocument/2006/relationships/slideLayout" Target="../slideLayouts/slideLayout3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emf"/><Relationship Id="rId1" Type="http://schemas.openxmlformats.org/officeDocument/2006/relationships/slideLayout" Target="../slideLayouts/slideLayout3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3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Users\maarias\Desktop\Fotografias_Boletin_Comunicado_Prensa_23_12_14\Fotografias_Boletin_Comunicado_Prensa\Boletin_DANE (1).png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40768"/>
            <a:ext cx="9144000" cy="2808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3" name="10 Conector recto"/>
          <p:cNvCxnSpPr/>
          <p:nvPr/>
        </p:nvCxnSpPr>
        <p:spPr>
          <a:xfrm>
            <a:off x="684213" y="2744788"/>
            <a:ext cx="7920037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508" name="5 Rectángulo"/>
          <p:cNvSpPr>
            <a:spLocks noChangeArrowheads="1"/>
          </p:cNvSpPr>
          <p:nvPr/>
        </p:nvSpPr>
        <p:spPr bwMode="auto">
          <a:xfrm>
            <a:off x="468313" y="2205038"/>
            <a:ext cx="8207375" cy="587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4291" tIns="32146" rIns="64291" bIns="32146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r"/>
            <a:r>
              <a:rPr lang="en-US" altLang="es-CO" sz="3400">
                <a:solidFill>
                  <a:srgbClr val="FFFFFF"/>
                </a:solidFill>
                <a:latin typeface="Arial" charset="0"/>
              </a:rPr>
              <a:t>MERCADO LABORAL</a:t>
            </a:r>
            <a:endParaRPr lang="en-US" altLang="es-CO" sz="360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21509" name="6 Rectángulo"/>
          <p:cNvSpPr>
            <a:spLocks noChangeArrowheads="1"/>
          </p:cNvSpPr>
          <p:nvPr/>
        </p:nvSpPr>
        <p:spPr bwMode="auto">
          <a:xfrm>
            <a:off x="468313" y="2874963"/>
            <a:ext cx="8207375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r"/>
            <a:r>
              <a:rPr lang="en-US" altLang="es-CO" sz="3000" b="1" dirty="0" smtClean="0">
                <a:solidFill>
                  <a:srgbClr val="FFFFFF"/>
                </a:solidFill>
                <a:latin typeface="Arial" charset="0"/>
              </a:rPr>
              <a:t>CALI </a:t>
            </a:r>
            <a:r>
              <a:rPr lang="en-US" altLang="es-CO" sz="3000" b="1" dirty="0">
                <a:solidFill>
                  <a:srgbClr val="FFFFFF"/>
                </a:solidFill>
                <a:latin typeface="Arial" charset="0"/>
              </a:rPr>
              <a:t>A.M.*</a:t>
            </a:r>
            <a:endParaRPr lang="es-MX" altLang="es-CO" sz="3000" b="1" dirty="0">
              <a:solidFill>
                <a:srgbClr val="FFFFFF"/>
              </a:solidFill>
            </a:endParaRPr>
          </a:p>
        </p:txBody>
      </p:sp>
      <p:sp>
        <p:nvSpPr>
          <p:cNvPr id="8" name="7 Rectángulo"/>
          <p:cNvSpPr/>
          <p:nvPr/>
        </p:nvSpPr>
        <p:spPr>
          <a:xfrm>
            <a:off x="323850" y="4652963"/>
            <a:ext cx="3084513" cy="369887"/>
          </a:xfrm>
          <a:prstGeom prst="rect">
            <a:avLst/>
          </a:prstGeom>
        </p:spPr>
        <p:txBody>
          <a:bodyPr>
            <a:spAutoFit/>
          </a:bodyPr>
          <a:lstStyle/>
          <a:p>
            <a:pPr marL="69215" eaLnBrk="0" hangingPunct="0">
              <a:spcBef>
                <a:spcPts val="2940"/>
              </a:spcBef>
              <a:defRPr/>
            </a:pPr>
            <a:r>
              <a:rPr lang="es-MX" spc="70" dirty="0">
                <a:solidFill>
                  <a:prstClr val="white"/>
                </a:solidFill>
                <a:latin typeface="Arial"/>
                <a:cs typeface="Arial"/>
              </a:rPr>
              <a:t>Bogotá, Colombia.</a:t>
            </a:r>
            <a:endParaRPr lang="es-MX" dirty="0">
              <a:solidFill>
                <a:prstClr val="white"/>
              </a:solidFill>
              <a:latin typeface="Arial"/>
              <a:cs typeface="Arial"/>
            </a:endParaRPr>
          </a:p>
        </p:txBody>
      </p:sp>
      <p:sp>
        <p:nvSpPr>
          <p:cNvPr id="21511" name="object 9"/>
          <p:cNvSpPr txBox="1">
            <a:spLocks noChangeArrowheads="1"/>
          </p:cNvSpPr>
          <p:nvPr/>
        </p:nvSpPr>
        <p:spPr bwMode="auto">
          <a:xfrm>
            <a:off x="5940425" y="4652963"/>
            <a:ext cx="2595563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r"/>
            <a:r>
              <a:rPr lang="es-CO" altLang="es-CO">
                <a:solidFill>
                  <a:srgbClr val="FFFFFF"/>
                </a:solidFill>
                <a:latin typeface="Arial" charset="0"/>
                <a:cs typeface="Open Sans" pitchFamily="34" charset="0"/>
              </a:rPr>
              <a:t>Marzo 2017</a:t>
            </a:r>
          </a:p>
        </p:txBody>
      </p:sp>
      <p:sp>
        <p:nvSpPr>
          <p:cNvPr id="21512" name="9 Rectángulo"/>
          <p:cNvSpPr>
            <a:spLocks noChangeArrowheads="1"/>
          </p:cNvSpPr>
          <p:nvPr/>
        </p:nvSpPr>
        <p:spPr bwMode="auto">
          <a:xfrm>
            <a:off x="468313" y="6370638"/>
            <a:ext cx="6407150" cy="306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s-ES" altLang="es-CO" sz="1400" dirty="0">
                <a:solidFill>
                  <a:srgbClr val="000000"/>
                </a:solidFill>
                <a:latin typeface="Arial Narrow" pitchFamily="34" charset="0"/>
              </a:rPr>
              <a:t>* El Área Metropolitana de </a:t>
            </a:r>
            <a:r>
              <a:rPr lang="es-ES" altLang="es-CO" sz="1400" dirty="0" smtClean="0">
                <a:solidFill>
                  <a:srgbClr val="000000"/>
                </a:solidFill>
                <a:latin typeface="Arial Narrow" pitchFamily="34" charset="0"/>
              </a:rPr>
              <a:t>Cali </a:t>
            </a:r>
            <a:r>
              <a:rPr lang="es-ES" altLang="es-CO" sz="1400" dirty="0">
                <a:solidFill>
                  <a:srgbClr val="000000"/>
                </a:solidFill>
                <a:latin typeface="Arial Narrow" pitchFamily="34" charset="0"/>
              </a:rPr>
              <a:t>incluye a </a:t>
            </a:r>
            <a:r>
              <a:rPr lang="es-ES" altLang="es-CO" sz="1400" dirty="0" smtClean="0">
                <a:solidFill>
                  <a:srgbClr val="000000"/>
                </a:solidFill>
                <a:latin typeface="Arial Narrow" pitchFamily="34" charset="0"/>
              </a:rPr>
              <a:t>Yumbo</a:t>
            </a:r>
            <a:endParaRPr lang="es-ES" altLang="es-CO" sz="1400" dirty="0">
              <a:solidFill>
                <a:srgbClr val="000000"/>
              </a:solidFill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86132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ChangeArrowheads="1"/>
          </p:cNvSpPr>
          <p:nvPr/>
        </p:nvSpPr>
        <p:spPr bwMode="auto">
          <a:xfrm>
            <a:off x="685800" y="7112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n-US" altLang="es-CO" sz="2400">
              <a:solidFill>
                <a:srgbClr val="FF0066"/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39940" name="Text Box 4"/>
          <p:cNvSpPr txBox="1">
            <a:spLocks noChangeArrowheads="1"/>
          </p:cNvSpPr>
          <p:nvPr/>
        </p:nvSpPr>
        <p:spPr bwMode="auto">
          <a:xfrm>
            <a:off x="395288" y="5492750"/>
            <a:ext cx="7850187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s-ES" altLang="es-CO" sz="1200">
                <a:solidFill>
                  <a:schemeClr val="tx1"/>
                </a:solidFill>
                <a:latin typeface="Times New Roman" pitchFamily="18" charset="0"/>
                <a:cs typeface="Arial" charset="0"/>
              </a:rPr>
              <a:t>*</a:t>
            </a:r>
            <a:r>
              <a:rPr lang="es-ES" altLang="es-CO" sz="1200">
                <a:solidFill>
                  <a:schemeClr val="tx1"/>
                </a:solidFill>
                <a:cs typeface="Arial" charset="0"/>
              </a:rPr>
              <a:t>Otras ramas: Agricultura, ganadería, caza, silvicultura y pesca; explotación de minas y canteras, suministro de electricidad, gas y agua e intermediación financiera </a:t>
            </a:r>
          </a:p>
        </p:txBody>
      </p:sp>
      <p:sp>
        <p:nvSpPr>
          <p:cNvPr id="39941" name="6 CuadroTexto"/>
          <p:cNvSpPr txBox="1">
            <a:spLocks noChangeArrowheads="1"/>
          </p:cNvSpPr>
          <p:nvPr/>
        </p:nvSpPr>
        <p:spPr bwMode="auto">
          <a:xfrm>
            <a:off x="1204913" y="5300663"/>
            <a:ext cx="1404937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s-CO" altLang="es-CO" sz="1100">
                <a:solidFill>
                  <a:schemeClr val="tx1"/>
                </a:solidFill>
                <a:cs typeface="Arial" charset="0"/>
              </a:rPr>
              <a:t>Fuente: DANE - GEIH </a:t>
            </a:r>
            <a:endParaRPr lang="es-ES" altLang="es-CO" sz="1100">
              <a:solidFill>
                <a:schemeClr val="tx1"/>
              </a:solidFill>
              <a:cs typeface="Arial" charset="0"/>
            </a:endParaRPr>
          </a:p>
        </p:txBody>
      </p:sp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1874930931"/>
              </p:ext>
            </p:extLst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755577" y="1412776"/>
            <a:ext cx="7301348" cy="3744415"/>
          </a:xfrm>
          <a:prstGeom prst="rect">
            <a:avLst/>
          </a:prstGeom>
          <a:noFill/>
          <a:ln>
            <a:noFill/>
          </a:ln>
          <a:extLst/>
        </p:spPr>
      </p:pic>
      <p:sp>
        <p:nvSpPr>
          <p:cNvPr id="7" name="Text Box 3"/>
          <p:cNvSpPr txBox="1">
            <a:spLocks noChangeArrowheads="1"/>
          </p:cNvSpPr>
          <p:nvPr/>
        </p:nvSpPr>
        <p:spPr bwMode="auto">
          <a:xfrm>
            <a:off x="92075" y="188913"/>
            <a:ext cx="5184775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s-ES" b="1" dirty="0">
                <a:solidFill>
                  <a:schemeClr val="bg1"/>
                </a:solidFill>
                <a:latin typeface="+mj-lt"/>
              </a:rPr>
              <a:t>Contribución a la variación de la población ocupada, según ramas de actividad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3"/>
          <p:cNvSpPr>
            <a:spLocks/>
          </p:cNvSpPr>
          <p:nvPr/>
        </p:nvSpPr>
        <p:spPr bwMode="auto">
          <a:xfrm>
            <a:off x="611188" y="2276475"/>
            <a:ext cx="8208962" cy="523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s-CO" altLang="es-CO" sz="2800" b="1">
                <a:solidFill>
                  <a:srgbClr val="FFFFFF"/>
                </a:solidFill>
                <a:latin typeface="Arial" charset="0"/>
                <a:cs typeface="Calibri" pitchFamily="34" charset="0"/>
              </a:rPr>
              <a:t>COMPORTAMIENTO DEL MERCADO LABORAL</a:t>
            </a:r>
            <a:endParaRPr lang="es-ES" altLang="es-CO" sz="2800" b="1">
              <a:solidFill>
                <a:srgbClr val="FFFFFF"/>
              </a:solidFill>
              <a:latin typeface="Arial" charset="0"/>
              <a:cs typeface="Calibri" pitchFamily="34" charset="0"/>
              <a:sym typeface="Calibri" pitchFamily="34" charset="0"/>
            </a:endParaRPr>
          </a:p>
        </p:txBody>
      </p:sp>
      <p:cxnSp>
        <p:nvCxnSpPr>
          <p:cNvPr id="5" name="4 Conector recto"/>
          <p:cNvCxnSpPr/>
          <p:nvPr/>
        </p:nvCxnSpPr>
        <p:spPr>
          <a:xfrm>
            <a:off x="755650" y="2852738"/>
            <a:ext cx="78486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748" name="6 Rectángulo"/>
          <p:cNvSpPr>
            <a:spLocks noChangeArrowheads="1"/>
          </p:cNvSpPr>
          <p:nvPr/>
        </p:nvSpPr>
        <p:spPr bwMode="auto">
          <a:xfrm>
            <a:off x="611188" y="2852738"/>
            <a:ext cx="8064500" cy="2065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4291" tIns="32146" rIns="64291" bIns="32146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r">
              <a:spcAft>
                <a:spcPts val="600"/>
              </a:spcAft>
            </a:pPr>
            <a:r>
              <a:rPr lang="es-CO" altLang="es-CO" sz="2000" b="1">
                <a:solidFill>
                  <a:srgbClr val="FFFFFF"/>
                </a:solidFill>
                <a:latin typeface="Verdana" pitchFamily="34" charset="0"/>
                <a:cs typeface="Calibri" pitchFamily="34" charset="0"/>
                <a:sym typeface="Calibri" pitchFamily="34" charset="0"/>
              </a:rPr>
              <a:t>POBLACIÓN OCUPADA SEGÚN </a:t>
            </a:r>
          </a:p>
          <a:p>
            <a:pPr algn="r">
              <a:spcAft>
                <a:spcPts val="600"/>
              </a:spcAft>
            </a:pPr>
            <a:r>
              <a:rPr lang="es-CO" altLang="es-CO" sz="2000" b="1">
                <a:solidFill>
                  <a:srgbClr val="FFFFFF"/>
                </a:solidFill>
                <a:latin typeface="Verdana" pitchFamily="34" charset="0"/>
                <a:cs typeface="Calibri" pitchFamily="34" charset="0"/>
                <a:sym typeface="Calibri" pitchFamily="34" charset="0"/>
              </a:rPr>
              <a:t>POSICIÓN OCUPACIONAL</a:t>
            </a:r>
          </a:p>
          <a:p>
            <a:pPr algn="r"/>
            <a:endParaRPr lang="es-CO" altLang="es-CO" sz="2000" b="1">
              <a:solidFill>
                <a:srgbClr val="FFFFFF"/>
              </a:solidFill>
              <a:latin typeface="Open Sans" pitchFamily="34" charset="0"/>
              <a:cs typeface="Open Sans" pitchFamily="34" charset="0"/>
            </a:endParaRPr>
          </a:p>
          <a:p>
            <a:pPr algn="r"/>
            <a:endParaRPr lang="es-CO" altLang="es-CO" sz="2000" b="1">
              <a:solidFill>
                <a:srgbClr val="FFFFFF"/>
              </a:solidFill>
              <a:latin typeface="Open Sans" pitchFamily="34" charset="0"/>
              <a:cs typeface="Open Sans" pitchFamily="34" charset="0"/>
            </a:endParaRPr>
          </a:p>
          <a:p>
            <a:pPr algn="r"/>
            <a:r>
              <a:rPr lang="es-CO" altLang="es-CO" sz="2000" b="1">
                <a:solidFill>
                  <a:srgbClr val="FFFFFF"/>
                </a:solidFill>
                <a:latin typeface="Open Sans" pitchFamily="34" charset="0"/>
                <a:cs typeface="Open Sans" pitchFamily="34" charset="0"/>
              </a:rPr>
              <a:t>TRIMESTRE</a:t>
            </a:r>
          </a:p>
          <a:p>
            <a:pPr algn="r" eaLnBrk="1" hangingPunct="1"/>
            <a:r>
              <a:rPr lang="es-ES" altLang="es-CO" sz="2000" b="1">
                <a:solidFill>
                  <a:srgbClr val="FFFFFF"/>
                </a:solidFill>
                <a:latin typeface="Open Sans" pitchFamily="34" charset="0"/>
                <a:cs typeface="Open Sans" pitchFamily="34" charset="0"/>
              </a:rPr>
              <a:t>NOVIEMBRE 2016 - ENERO 2017</a:t>
            </a:r>
          </a:p>
        </p:txBody>
      </p:sp>
    </p:spTree>
    <p:extLst>
      <p:ext uri="{BB962C8B-B14F-4D97-AF65-F5344CB8AC3E}">
        <p14:creationId xmlns:p14="http://schemas.microsoft.com/office/powerpoint/2010/main" val="1290139913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ChangeArrowheads="1"/>
          </p:cNvSpPr>
          <p:nvPr/>
        </p:nvSpPr>
        <p:spPr bwMode="auto">
          <a:xfrm>
            <a:off x="685800" y="7112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n-US" altLang="es-CO" sz="2400">
              <a:solidFill>
                <a:srgbClr val="FF0066"/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41988" name="Text Box 4"/>
          <p:cNvSpPr txBox="1">
            <a:spLocks noChangeArrowheads="1"/>
          </p:cNvSpPr>
          <p:nvPr/>
        </p:nvSpPr>
        <p:spPr bwMode="auto">
          <a:xfrm>
            <a:off x="1022350" y="6096000"/>
            <a:ext cx="184150" cy="427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None/>
            </a:pPr>
            <a:endParaRPr lang="en-US" altLang="es-CO" sz="2200" b="1">
              <a:solidFill>
                <a:schemeClr val="tx1"/>
              </a:solidFill>
              <a:cs typeface="Arial" charset="0"/>
            </a:endParaRPr>
          </a:p>
        </p:txBody>
      </p:sp>
      <p:sp>
        <p:nvSpPr>
          <p:cNvPr id="41989" name="Text Box 6"/>
          <p:cNvSpPr txBox="1">
            <a:spLocks noChangeArrowheads="1"/>
          </p:cNvSpPr>
          <p:nvPr/>
        </p:nvSpPr>
        <p:spPr bwMode="auto">
          <a:xfrm>
            <a:off x="468313" y="5374957"/>
            <a:ext cx="8135937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ts val="0"/>
              </a:spcBef>
              <a:buClrTx/>
              <a:buSzTx/>
              <a:buFont typeface="Arial" charset="0"/>
              <a:buNone/>
            </a:pPr>
            <a:r>
              <a:rPr lang="es-ES" altLang="es-CO" sz="1200" dirty="0" smtClean="0">
                <a:solidFill>
                  <a:schemeClr val="tx1"/>
                </a:solidFill>
                <a:cs typeface="Arial" charset="0"/>
              </a:rPr>
              <a:t>^ </a:t>
            </a:r>
            <a:r>
              <a:rPr lang="es-ES" altLang="es-CO" sz="1200" dirty="0">
                <a:solidFill>
                  <a:schemeClr val="tx1"/>
                </a:solidFill>
                <a:cs typeface="Arial" charset="0"/>
              </a:rPr>
              <a:t>Jornalero y peón está incluido en la categoría Obrero, empleado particular</a:t>
            </a:r>
          </a:p>
          <a:p>
            <a:pPr eaLnBrk="1" hangingPunct="1">
              <a:lnSpc>
                <a:spcPct val="100000"/>
              </a:lnSpc>
              <a:spcBef>
                <a:spcPts val="0"/>
              </a:spcBef>
              <a:buClrTx/>
              <a:buSzTx/>
              <a:buFontTx/>
              <a:buNone/>
            </a:pPr>
            <a:r>
              <a:rPr lang="es-ES" altLang="es-CO" sz="1200" dirty="0" smtClean="0">
                <a:solidFill>
                  <a:schemeClr val="tx1"/>
                </a:solidFill>
                <a:cs typeface="Arial" charset="0"/>
              </a:rPr>
              <a:t>* </a:t>
            </a:r>
            <a:r>
              <a:rPr lang="es-ES" altLang="es-CO" sz="1200" dirty="0">
                <a:solidFill>
                  <a:schemeClr val="tx1"/>
                </a:solidFill>
                <a:cs typeface="Arial" charset="0"/>
              </a:rPr>
              <a:t>Trabajador sin remuneración incluye a los trabajadores familiares sin remuneración y a los trabajadores sin remuneración en empresas de otros hogares.</a:t>
            </a:r>
          </a:p>
        </p:txBody>
      </p:sp>
      <p:sp>
        <p:nvSpPr>
          <p:cNvPr id="41990" name="8 CuadroTexto"/>
          <p:cNvSpPr txBox="1">
            <a:spLocks noChangeArrowheads="1"/>
          </p:cNvSpPr>
          <p:nvPr/>
        </p:nvSpPr>
        <p:spPr bwMode="auto">
          <a:xfrm>
            <a:off x="1144588" y="5038725"/>
            <a:ext cx="1404937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s-CO" altLang="es-CO" sz="1100">
                <a:solidFill>
                  <a:schemeClr val="tx1"/>
                </a:solidFill>
                <a:cs typeface="Arial" charset="0"/>
              </a:rPr>
              <a:t>Fuente: DANE - GEIH </a:t>
            </a:r>
            <a:endParaRPr lang="es-ES" altLang="es-CO" sz="1100">
              <a:solidFill>
                <a:schemeClr val="tx1"/>
              </a:solidFill>
              <a:cs typeface="Arial" charset="0"/>
            </a:endParaRPr>
          </a:p>
        </p:txBody>
      </p:sp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3259453049"/>
              </p:ext>
            </p:extLst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758825" y="1092200"/>
            <a:ext cx="7624763" cy="3848968"/>
          </a:xfrm>
          <a:prstGeom prst="rect">
            <a:avLst/>
          </a:prstGeom>
          <a:noFill/>
          <a:ln>
            <a:noFill/>
          </a:ln>
          <a:extLst/>
        </p:spPr>
      </p:pic>
      <p:sp>
        <p:nvSpPr>
          <p:cNvPr id="8" name="Text Box 3"/>
          <p:cNvSpPr txBox="1">
            <a:spLocks noChangeArrowheads="1"/>
          </p:cNvSpPr>
          <p:nvPr/>
        </p:nvSpPr>
        <p:spPr bwMode="auto">
          <a:xfrm>
            <a:off x="107950" y="188913"/>
            <a:ext cx="5472113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  <a:defRPr/>
            </a:pPr>
            <a:r>
              <a:rPr lang="es-ES" altLang="es-CO" sz="1800" b="1" dirty="0">
                <a:solidFill>
                  <a:schemeClr val="bg1"/>
                </a:solidFill>
                <a:latin typeface="+mj-lt"/>
              </a:rPr>
              <a:t>Distribución porcentual y variación de la población ocupada, según posición ocupacional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ChangeArrowheads="1"/>
          </p:cNvSpPr>
          <p:nvPr/>
        </p:nvSpPr>
        <p:spPr bwMode="auto">
          <a:xfrm>
            <a:off x="685800" y="7112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n-US" altLang="es-CO" sz="2400">
              <a:solidFill>
                <a:srgbClr val="FF0066"/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43012" name="Text Box 4"/>
          <p:cNvSpPr txBox="1">
            <a:spLocks noChangeArrowheads="1"/>
          </p:cNvSpPr>
          <p:nvPr/>
        </p:nvSpPr>
        <p:spPr bwMode="auto">
          <a:xfrm>
            <a:off x="1022350" y="6096000"/>
            <a:ext cx="184150" cy="427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None/>
            </a:pPr>
            <a:endParaRPr lang="en-US" altLang="es-CO" sz="2200" b="1">
              <a:solidFill>
                <a:schemeClr val="tx1"/>
              </a:solidFill>
              <a:cs typeface="Arial" charset="0"/>
            </a:endParaRPr>
          </a:p>
        </p:txBody>
      </p:sp>
      <p:sp>
        <p:nvSpPr>
          <p:cNvPr id="43013" name="Text Box 6"/>
          <p:cNvSpPr txBox="1">
            <a:spLocks noChangeArrowheads="1"/>
          </p:cNvSpPr>
          <p:nvPr/>
        </p:nvSpPr>
        <p:spPr bwMode="auto">
          <a:xfrm>
            <a:off x="749300" y="5229225"/>
            <a:ext cx="7351713" cy="739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50000"/>
              </a:spcBef>
              <a:buClrTx/>
              <a:buSzTx/>
              <a:buFont typeface="Arial" charset="0"/>
              <a:buNone/>
            </a:pPr>
            <a:r>
              <a:rPr lang="es-ES" altLang="es-CO" sz="1200" dirty="0" smtClean="0">
                <a:solidFill>
                  <a:schemeClr val="tx1"/>
                </a:solidFill>
                <a:cs typeface="Arial" charset="0"/>
              </a:rPr>
              <a:t>^ </a:t>
            </a:r>
            <a:r>
              <a:rPr lang="es-ES" altLang="es-CO" sz="1200" dirty="0">
                <a:solidFill>
                  <a:schemeClr val="tx1"/>
                </a:solidFill>
                <a:cs typeface="Arial" charset="0"/>
              </a:rPr>
              <a:t>Jornalero y peón está incluido en la categoría obrero, empleado particular</a:t>
            </a:r>
          </a:p>
          <a:p>
            <a:pPr eaLnBrk="1" hangingPunct="1"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es-ES" altLang="es-CO" sz="1200" dirty="0" smtClean="0">
                <a:solidFill>
                  <a:schemeClr val="tx1"/>
                </a:solidFill>
                <a:cs typeface="Arial" charset="0"/>
              </a:rPr>
              <a:t>* Trabajador </a:t>
            </a:r>
            <a:r>
              <a:rPr lang="es-ES" altLang="es-CO" sz="1200" dirty="0">
                <a:solidFill>
                  <a:schemeClr val="tx1"/>
                </a:solidFill>
                <a:cs typeface="Arial" charset="0"/>
              </a:rPr>
              <a:t>sin remuneración incluye a los trabajadores familiares sin remuneración y a los trabajadores sin remuneración en empresas de otros hogares</a:t>
            </a:r>
          </a:p>
        </p:txBody>
      </p:sp>
      <p:sp>
        <p:nvSpPr>
          <p:cNvPr id="43014" name="8 CuadroTexto"/>
          <p:cNvSpPr txBox="1">
            <a:spLocks noChangeArrowheads="1"/>
          </p:cNvSpPr>
          <p:nvPr/>
        </p:nvSpPr>
        <p:spPr bwMode="auto">
          <a:xfrm>
            <a:off x="1206500" y="4797425"/>
            <a:ext cx="1404938" cy="263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s-CO" altLang="es-CO" sz="1100">
                <a:solidFill>
                  <a:schemeClr val="tx1"/>
                </a:solidFill>
                <a:cs typeface="Arial" charset="0"/>
              </a:rPr>
              <a:t>Fuente: DANE - GEIH </a:t>
            </a:r>
            <a:endParaRPr lang="es-ES" altLang="es-CO" sz="1100">
              <a:solidFill>
                <a:schemeClr val="tx1"/>
              </a:solidFill>
              <a:cs typeface="Arial" charset="0"/>
            </a:endParaRPr>
          </a:p>
        </p:txBody>
      </p:sp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2789259375"/>
              </p:ext>
            </p:extLst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690563" y="1412776"/>
            <a:ext cx="7762875" cy="3451324"/>
          </a:xfrm>
          <a:prstGeom prst="rect">
            <a:avLst/>
          </a:prstGeom>
          <a:noFill/>
          <a:ln>
            <a:noFill/>
          </a:ln>
          <a:extLst/>
        </p:spPr>
      </p:pic>
      <p:sp>
        <p:nvSpPr>
          <p:cNvPr id="8" name="Text Box 3"/>
          <p:cNvSpPr txBox="1">
            <a:spLocks noChangeArrowheads="1"/>
          </p:cNvSpPr>
          <p:nvPr/>
        </p:nvSpPr>
        <p:spPr bwMode="auto">
          <a:xfrm>
            <a:off x="98425" y="190500"/>
            <a:ext cx="5697538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  <a:defRPr/>
            </a:pPr>
            <a:r>
              <a:rPr lang="es-ES" altLang="es-CO" sz="1800" b="1" dirty="0">
                <a:solidFill>
                  <a:schemeClr val="bg1"/>
                </a:solidFill>
                <a:latin typeface="+mj-lt"/>
              </a:rPr>
              <a:t>Contribución a la variación de la población ocupada, </a:t>
            </a:r>
            <a:r>
              <a:rPr lang="es-ES" altLang="es-CO" sz="1800" b="1" dirty="0" smtClean="0">
                <a:solidFill>
                  <a:schemeClr val="bg1"/>
                </a:solidFill>
                <a:latin typeface="+mj-lt"/>
              </a:rPr>
              <a:t>según </a:t>
            </a:r>
            <a:r>
              <a:rPr lang="es-ES" altLang="es-CO" sz="1800" b="1" dirty="0">
                <a:solidFill>
                  <a:schemeClr val="bg1"/>
                </a:solidFill>
                <a:latin typeface="+mj-lt"/>
              </a:rPr>
              <a:t>posición ocupacional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3"/>
          <p:cNvSpPr>
            <a:spLocks/>
          </p:cNvSpPr>
          <p:nvPr/>
        </p:nvSpPr>
        <p:spPr bwMode="auto">
          <a:xfrm>
            <a:off x="611188" y="2276475"/>
            <a:ext cx="8208962" cy="523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s-CO" altLang="es-CO" sz="2800" b="1">
                <a:solidFill>
                  <a:srgbClr val="FFFFFF"/>
                </a:solidFill>
                <a:latin typeface="Arial" charset="0"/>
                <a:cs typeface="Calibri" pitchFamily="34" charset="0"/>
              </a:rPr>
              <a:t>COMPORTAMIENTO DEL MERCADO LABORAL</a:t>
            </a:r>
            <a:endParaRPr lang="es-ES" altLang="es-CO" sz="2800" b="1">
              <a:solidFill>
                <a:srgbClr val="FFFFFF"/>
              </a:solidFill>
              <a:latin typeface="Arial" charset="0"/>
              <a:cs typeface="Calibri" pitchFamily="34" charset="0"/>
              <a:sym typeface="Calibri" pitchFamily="34" charset="0"/>
            </a:endParaRPr>
          </a:p>
        </p:txBody>
      </p:sp>
      <p:cxnSp>
        <p:nvCxnSpPr>
          <p:cNvPr id="5" name="4 Conector recto"/>
          <p:cNvCxnSpPr/>
          <p:nvPr/>
        </p:nvCxnSpPr>
        <p:spPr>
          <a:xfrm>
            <a:off x="755650" y="2852738"/>
            <a:ext cx="78486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820" name="6 Rectángulo"/>
          <p:cNvSpPr>
            <a:spLocks noChangeArrowheads="1"/>
          </p:cNvSpPr>
          <p:nvPr/>
        </p:nvSpPr>
        <p:spPr bwMode="auto">
          <a:xfrm>
            <a:off x="611188" y="2852738"/>
            <a:ext cx="8064500" cy="2065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4291" tIns="32146" rIns="64291" bIns="32146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r">
              <a:spcAft>
                <a:spcPts val="600"/>
              </a:spcAft>
            </a:pPr>
            <a:r>
              <a:rPr lang="es-CO" altLang="es-CO" sz="2000" b="1">
                <a:solidFill>
                  <a:srgbClr val="FFFFFF"/>
                </a:solidFill>
                <a:latin typeface="Verdana" pitchFamily="34" charset="0"/>
                <a:cs typeface="Calibri" pitchFamily="34" charset="0"/>
                <a:sym typeface="Calibri" pitchFamily="34" charset="0"/>
              </a:rPr>
              <a:t>POBLACIÓN INACTIVA </a:t>
            </a:r>
          </a:p>
          <a:p>
            <a:pPr algn="r">
              <a:spcAft>
                <a:spcPts val="600"/>
              </a:spcAft>
            </a:pPr>
            <a:r>
              <a:rPr lang="es-CO" altLang="es-CO" sz="2000" b="1">
                <a:solidFill>
                  <a:srgbClr val="FFFFFF"/>
                </a:solidFill>
                <a:latin typeface="Verdana" pitchFamily="34" charset="0"/>
                <a:cs typeface="Calibri" pitchFamily="34" charset="0"/>
                <a:sym typeface="Calibri" pitchFamily="34" charset="0"/>
              </a:rPr>
              <a:t>SEGÚN TIPO DE ACTIVIDAD</a:t>
            </a:r>
          </a:p>
          <a:p>
            <a:pPr algn="r"/>
            <a:endParaRPr lang="es-CO" altLang="es-CO" sz="2000" b="1">
              <a:solidFill>
                <a:srgbClr val="FFFFFF"/>
              </a:solidFill>
              <a:latin typeface="Open Sans" pitchFamily="34" charset="0"/>
              <a:cs typeface="Open Sans" pitchFamily="34" charset="0"/>
            </a:endParaRPr>
          </a:p>
          <a:p>
            <a:pPr algn="r"/>
            <a:endParaRPr lang="es-CO" altLang="es-CO" sz="2000" b="1">
              <a:solidFill>
                <a:srgbClr val="FFFFFF"/>
              </a:solidFill>
              <a:latin typeface="Open Sans" pitchFamily="34" charset="0"/>
              <a:cs typeface="Open Sans" pitchFamily="34" charset="0"/>
            </a:endParaRPr>
          </a:p>
          <a:p>
            <a:pPr algn="r"/>
            <a:r>
              <a:rPr lang="es-CO" altLang="es-CO" sz="2000" b="1">
                <a:solidFill>
                  <a:srgbClr val="FFFFFF"/>
                </a:solidFill>
                <a:latin typeface="Open Sans" pitchFamily="34" charset="0"/>
                <a:cs typeface="Open Sans" pitchFamily="34" charset="0"/>
              </a:rPr>
              <a:t>TRIMESTRE</a:t>
            </a:r>
          </a:p>
          <a:p>
            <a:pPr algn="r" eaLnBrk="1" hangingPunct="1"/>
            <a:r>
              <a:rPr lang="es-ES" altLang="es-CO" sz="2000" b="1">
                <a:solidFill>
                  <a:srgbClr val="FFFFFF"/>
                </a:solidFill>
                <a:latin typeface="Open Sans" pitchFamily="34" charset="0"/>
                <a:cs typeface="Open Sans" pitchFamily="34" charset="0"/>
              </a:rPr>
              <a:t>NOVIEMBRE 2016 - ENERO 2017</a:t>
            </a:r>
          </a:p>
        </p:txBody>
      </p:sp>
    </p:spTree>
    <p:extLst>
      <p:ext uri="{BB962C8B-B14F-4D97-AF65-F5344CB8AC3E}">
        <p14:creationId xmlns:p14="http://schemas.microsoft.com/office/powerpoint/2010/main" val="1708422394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ChangeArrowheads="1"/>
          </p:cNvSpPr>
          <p:nvPr/>
        </p:nvSpPr>
        <p:spPr bwMode="auto">
          <a:xfrm>
            <a:off x="685800" y="7112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n-US" altLang="es-CO" sz="2400">
              <a:solidFill>
                <a:srgbClr val="FF0066"/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45060" name="Text Box 4"/>
          <p:cNvSpPr txBox="1">
            <a:spLocks noChangeArrowheads="1"/>
          </p:cNvSpPr>
          <p:nvPr/>
        </p:nvSpPr>
        <p:spPr bwMode="auto">
          <a:xfrm>
            <a:off x="179388" y="5516563"/>
            <a:ext cx="7958137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s-ES" altLang="es-CO" sz="1200">
                <a:solidFill>
                  <a:schemeClr val="tx1"/>
                </a:solidFill>
                <a:cs typeface="Arial" charset="0"/>
              </a:rPr>
              <a:t>Nota: La categoría “otros” incluye: Incapacitado permanente para trabajar, rentista, pensionado, jubilado, personas que no les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s-ES" altLang="es-CO" sz="1200">
                <a:solidFill>
                  <a:schemeClr val="tx1"/>
                </a:solidFill>
                <a:cs typeface="Arial" charset="0"/>
              </a:rPr>
              <a:t>llama la atención o creen que no vale la pena trabajar</a:t>
            </a:r>
          </a:p>
        </p:txBody>
      </p:sp>
      <p:sp>
        <p:nvSpPr>
          <p:cNvPr id="45061" name="6 CuadroTexto"/>
          <p:cNvSpPr txBox="1">
            <a:spLocks noChangeArrowheads="1"/>
          </p:cNvSpPr>
          <p:nvPr/>
        </p:nvSpPr>
        <p:spPr bwMode="auto">
          <a:xfrm>
            <a:off x="1619250" y="5229225"/>
            <a:ext cx="1404938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s-CO" altLang="es-CO" sz="1100">
                <a:solidFill>
                  <a:schemeClr val="tx1"/>
                </a:solidFill>
                <a:cs typeface="Arial" charset="0"/>
              </a:rPr>
              <a:t>Fuente: DANE - GEIH </a:t>
            </a:r>
            <a:endParaRPr lang="es-ES" altLang="es-CO" sz="1100">
              <a:solidFill>
                <a:schemeClr val="tx1"/>
              </a:solidFill>
              <a:cs typeface="Arial" charset="0"/>
            </a:endParaRPr>
          </a:p>
        </p:txBody>
      </p:sp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1774936351"/>
              </p:ext>
            </p:extLst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238125" y="1412776"/>
            <a:ext cx="8451850" cy="3872012"/>
          </a:xfrm>
          <a:prstGeom prst="rect">
            <a:avLst/>
          </a:prstGeom>
          <a:noFill/>
          <a:ln>
            <a:noFill/>
          </a:ln>
          <a:extLst/>
        </p:spPr>
      </p:pic>
      <p:sp>
        <p:nvSpPr>
          <p:cNvPr id="7" name="Text Box 3"/>
          <p:cNvSpPr txBox="1">
            <a:spLocks noChangeArrowheads="1"/>
          </p:cNvSpPr>
          <p:nvPr/>
        </p:nvSpPr>
        <p:spPr bwMode="auto">
          <a:xfrm>
            <a:off x="30163" y="150813"/>
            <a:ext cx="5795962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  <a:defRPr/>
            </a:pPr>
            <a:r>
              <a:rPr lang="es-ES" altLang="es-CO" sz="1800" b="1" dirty="0">
                <a:solidFill>
                  <a:schemeClr val="bg1"/>
                </a:solidFill>
                <a:latin typeface="+mj-lt"/>
              </a:rPr>
              <a:t>Distribución porcentual y variación de la población inactiva</a:t>
            </a:r>
            <a:r>
              <a:rPr lang="es-ES" altLang="es-CO" sz="1800" b="1" dirty="0" smtClean="0">
                <a:solidFill>
                  <a:schemeClr val="bg1"/>
                </a:solidFill>
                <a:latin typeface="+mj-lt"/>
              </a:rPr>
              <a:t>, según </a:t>
            </a:r>
            <a:r>
              <a:rPr lang="es-ES" altLang="es-CO" sz="1800" b="1" dirty="0">
                <a:solidFill>
                  <a:schemeClr val="bg1"/>
                </a:solidFill>
                <a:latin typeface="+mj-lt"/>
              </a:rPr>
              <a:t>tipo de actividad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5 CuadroTexto"/>
          <p:cNvSpPr txBox="1">
            <a:spLocks noChangeArrowheads="1"/>
          </p:cNvSpPr>
          <p:nvPr/>
        </p:nvSpPr>
        <p:spPr bwMode="auto">
          <a:xfrm>
            <a:off x="2159000" y="5373688"/>
            <a:ext cx="1404938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s-CO" altLang="es-CO" sz="1100">
                <a:solidFill>
                  <a:schemeClr val="tx1"/>
                </a:solidFill>
                <a:cs typeface="Arial" charset="0"/>
              </a:rPr>
              <a:t>Fuente: DANE - GEIH </a:t>
            </a:r>
            <a:endParaRPr lang="es-ES" altLang="es-CO" sz="1100">
              <a:solidFill>
                <a:schemeClr val="tx1"/>
              </a:solidFill>
              <a:cs typeface="Arial" charset="0"/>
            </a:endParaRPr>
          </a:p>
        </p:txBody>
      </p:sp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2727455151"/>
              </p:ext>
            </p:extLst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475656" y="1700808"/>
            <a:ext cx="5976069" cy="3561755"/>
          </a:xfrm>
          <a:prstGeom prst="rect">
            <a:avLst/>
          </a:prstGeom>
          <a:noFill/>
          <a:ln>
            <a:noFill/>
          </a:ln>
          <a:extLst/>
        </p:spPr>
      </p:pic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0" y="77788"/>
            <a:ext cx="5867400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ts val="0"/>
              </a:spcBef>
              <a:buFont typeface="Arial" charset="0"/>
              <a:buNone/>
              <a:defRPr/>
            </a:pPr>
            <a:r>
              <a:rPr lang="es-CO" sz="1600" b="1" dirty="0">
                <a:solidFill>
                  <a:schemeClr val="bg1"/>
                </a:solidFill>
                <a:latin typeface="+mj-lt"/>
              </a:rPr>
              <a:t>Proporción del empleo informal en la población ocupada</a:t>
            </a:r>
          </a:p>
          <a:p>
            <a:pPr>
              <a:spcBef>
                <a:spcPts val="0"/>
              </a:spcBef>
              <a:buFont typeface="Arial" charset="0"/>
              <a:buNone/>
              <a:defRPr/>
            </a:pPr>
            <a:r>
              <a:rPr lang="es-CO" sz="1600" b="1" dirty="0" smtClean="0">
                <a:solidFill>
                  <a:schemeClr val="bg1"/>
                </a:solidFill>
                <a:latin typeface="+mj-lt"/>
              </a:rPr>
              <a:t>Cali A.M.</a:t>
            </a:r>
            <a:endParaRPr lang="es-CO" sz="1600" b="1" dirty="0">
              <a:solidFill>
                <a:schemeClr val="bg1"/>
              </a:solidFill>
              <a:latin typeface="+mj-lt"/>
            </a:endParaRPr>
          </a:p>
          <a:p>
            <a:pPr>
              <a:spcBef>
                <a:spcPts val="0"/>
              </a:spcBef>
              <a:buFont typeface="Arial" charset="0"/>
              <a:buNone/>
              <a:defRPr/>
            </a:pPr>
            <a:r>
              <a:rPr lang="es-CO" sz="1600" b="1" dirty="0">
                <a:solidFill>
                  <a:schemeClr val="bg1"/>
                </a:solidFill>
                <a:latin typeface="+mj-lt"/>
              </a:rPr>
              <a:t>Trimestre </a:t>
            </a:r>
            <a:r>
              <a:rPr lang="es-CO" sz="1600" b="1" dirty="0" smtClean="0">
                <a:solidFill>
                  <a:schemeClr val="bg1"/>
                </a:solidFill>
                <a:latin typeface="+mj-lt"/>
              </a:rPr>
              <a:t>noviembre – enero (2015 – 2017)</a:t>
            </a:r>
            <a:endParaRPr lang="es-CO" sz="1600" b="1" dirty="0">
              <a:solidFill>
                <a:schemeClr val="bg1"/>
              </a:solidFill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4 CuadroTexto"/>
          <p:cNvSpPr txBox="1">
            <a:spLocks noChangeArrowheads="1"/>
          </p:cNvSpPr>
          <p:nvPr/>
        </p:nvSpPr>
        <p:spPr bwMode="auto">
          <a:xfrm>
            <a:off x="1476375" y="981075"/>
            <a:ext cx="71438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s-CO" altLang="es-CO" sz="1800">
              <a:solidFill>
                <a:schemeClr val="tx1"/>
              </a:solidFill>
              <a:cs typeface="Arial" charset="0"/>
            </a:endParaRPr>
          </a:p>
        </p:txBody>
      </p:sp>
      <p:pic>
        <p:nvPicPr>
          <p:cNvPr id="3" name="2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1374238649"/>
              </p:ext>
            </p:extLst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881063" y="1751013"/>
            <a:ext cx="7094537" cy="1533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2979287439"/>
              </p:ext>
            </p:extLst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187624" y="3717032"/>
            <a:ext cx="6552728" cy="1879517"/>
          </a:xfrm>
          <a:prstGeom prst="rect">
            <a:avLst/>
          </a:prstGeom>
          <a:noFill/>
          <a:ln>
            <a:noFill/>
          </a:ln>
          <a:extLst/>
        </p:spPr>
      </p:pic>
      <p:sp>
        <p:nvSpPr>
          <p:cNvPr id="7" name="6 CuadroTexto"/>
          <p:cNvSpPr txBox="1">
            <a:spLocks noChangeArrowheads="1"/>
          </p:cNvSpPr>
          <p:nvPr/>
        </p:nvSpPr>
        <p:spPr bwMode="auto">
          <a:xfrm>
            <a:off x="28575" y="149225"/>
            <a:ext cx="5911850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s-ES" altLang="es-CO" sz="1600" b="1" dirty="0">
                <a:solidFill>
                  <a:schemeClr val="bg1"/>
                </a:solidFill>
                <a:latin typeface="+mj-lt"/>
              </a:rPr>
              <a:t>Límites de confianza y error relativo de la población de la fuerza </a:t>
            </a:r>
            <a:r>
              <a:rPr lang="es-ES" altLang="es-CO" sz="1600" b="1" dirty="0" smtClean="0">
                <a:solidFill>
                  <a:schemeClr val="bg1"/>
                </a:solidFill>
                <a:latin typeface="+mj-lt"/>
              </a:rPr>
              <a:t>de trabajo </a:t>
            </a:r>
            <a:r>
              <a:rPr lang="es-ES" altLang="es-CO" sz="1600" b="1" dirty="0">
                <a:solidFill>
                  <a:schemeClr val="bg1"/>
                </a:solidFill>
                <a:latin typeface="+mj-lt"/>
              </a:rPr>
              <a:t>e indicadores de mercado laboral</a:t>
            </a:r>
          </a:p>
          <a:p>
            <a:pPr eaLnBrk="1" hangingPunct="1">
              <a:defRPr/>
            </a:pPr>
            <a:r>
              <a:rPr lang="es-ES" altLang="es-CO" sz="1600" b="1" dirty="0" smtClean="0">
                <a:solidFill>
                  <a:schemeClr val="bg1"/>
                </a:solidFill>
                <a:latin typeface="+mj-lt"/>
              </a:rPr>
              <a:t>Cali A.M.</a:t>
            </a:r>
            <a:endParaRPr lang="es-CO" altLang="es-CO" sz="1600" dirty="0">
              <a:solidFill>
                <a:schemeClr val="bg1"/>
              </a:solidFill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1" name="4 CuadroTexto"/>
          <p:cNvSpPr txBox="1">
            <a:spLocks noChangeArrowheads="1"/>
          </p:cNvSpPr>
          <p:nvPr/>
        </p:nvSpPr>
        <p:spPr bwMode="auto">
          <a:xfrm>
            <a:off x="1405060" y="5637889"/>
            <a:ext cx="1403350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s-CO" altLang="es-CO" sz="1100" dirty="0">
                <a:solidFill>
                  <a:schemeClr val="tx1"/>
                </a:solidFill>
                <a:cs typeface="Arial" charset="0"/>
              </a:rPr>
              <a:t>Fuente: DANE - GEIH </a:t>
            </a:r>
            <a:endParaRPr lang="es-ES" altLang="es-CO" sz="1100" dirty="0">
              <a:solidFill>
                <a:schemeClr val="tx1"/>
              </a:solidFill>
              <a:cs typeface="Arial" charset="0"/>
            </a:endParaRPr>
          </a:p>
        </p:txBody>
      </p:sp>
      <p:pic>
        <p:nvPicPr>
          <p:cNvPr id="2" name="1 Imagen"/>
          <p:cNvPicPr/>
          <p:nvPr>
            <p:extLst>
              <p:ext uri="{D42A27DB-BD31-4B8C-83A1-F6EECF244321}">
                <p14:modId xmlns:p14="http://schemas.microsoft.com/office/powerpoint/2010/main" val="3043227041"/>
              </p:ext>
            </p:extLst>
          </p:nvPr>
        </p:nvPicPr>
        <p:blipFill>
          <a:blip r:embed="rId2"/>
          <a:stretch>
            <a:fillRect/>
          </a:stretch>
        </p:blipFill>
        <p:spPr>
          <a:xfrm>
            <a:off x="1043608" y="1700808"/>
            <a:ext cx="7343693" cy="4048337"/>
          </a:xfrm>
          <a:prstGeom prst="rect">
            <a:avLst/>
          </a:prstGeom>
        </p:spPr>
      </p:pic>
      <p:sp>
        <p:nvSpPr>
          <p:cNvPr id="5" name="4 CuadroTexto"/>
          <p:cNvSpPr txBox="1"/>
          <p:nvPr/>
        </p:nvSpPr>
        <p:spPr>
          <a:xfrm>
            <a:off x="-36513" y="57150"/>
            <a:ext cx="5976938" cy="9239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s-ES" altLang="es-CO" b="1" dirty="0">
                <a:solidFill>
                  <a:schemeClr val="bg1"/>
                </a:solidFill>
                <a:latin typeface="+mj-lt"/>
              </a:rPr>
              <a:t>Tasa global de participación, ocupación y desempleo</a:t>
            </a:r>
          </a:p>
          <a:p>
            <a:pPr>
              <a:defRPr/>
            </a:pPr>
            <a:r>
              <a:rPr lang="es-ES" altLang="es-CO" b="1" dirty="0" smtClean="0">
                <a:solidFill>
                  <a:schemeClr val="bg1"/>
                </a:solidFill>
                <a:latin typeface="+mj-lt"/>
              </a:rPr>
              <a:t>Valle del Cauca, </a:t>
            </a:r>
            <a:r>
              <a:rPr lang="es-ES" altLang="es-CO" b="1" dirty="0">
                <a:solidFill>
                  <a:schemeClr val="bg1"/>
                </a:solidFill>
                <a:latin typeface="+mj-lt"/>
              </a:rPr>
              <a:t>anual</a:t>
            </a:r>
          </a:p>
          <a:p>
            <a:pPr>
              <a:defRPr/>
            </a:pPr>
            <a:r>
              <a:rPr lang="es-ES" altLang="es-CO" b="1" dirty="0">
                <a:solidFill>
                  <a:schemeClr val="bg1"/>
                </a:solidFill>
                <a:latin typeface="+mj-lt"/>
              </a:rPr>
              <a:t> 2008 - 2016</a:t>
            </a:r>
            <a:endParaRPr lang="es-CO" b="1" dirty="0">
              <a:solidFill>
                <a:schemeClr val="bg1"/>
              </a:solidFill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4"/>
          <p:cNvSpPr>
            <a:spLocks/>
          </p:cNvSpPr>
          <p:nvPr/>
        </p:nvSpPr>
        <p:spPr bwMode="auto">
          <a:xfrm>
            <a:off x="979488" y="2514600"/>
            <a:ext cx="7769225" cy="554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r" eaLnBrk="1" hangingPunct="1"/>
            <a:r>
              <a:rPr lang="es-ES" altLang="es-CO" sz="3000" b="1">
                <a:solidFill>
                  <a:srgbClr val="FFFFFF"/>
                </a:solidFill>
                <a:latin typeface="Arial" charset="0"/>
                <a:sym typeface="Calibri" pitchFamily="34" charset="0"/>
              </a:rPr>
              <a:t>INDICADORES DEL MERCADO LABORAL</a:t>
            </a:r>
          </a:p>
        </p:txBody>
      </p:sp>
      <p:sp>
        <p:nvSpPr>
          <p:cNvPr id="22531" name="Rectangle 3"/>
          <p:cNvSpPr>
            <a:spLocks/>
          </p:cNvSpPr>
          <p:nvPr/>
        </p:nvSpPr>
        <p:spPr bwMode="auto">
          <a:xfrm>
            <a:off x="1979613" y="3213100"/>
            <a:ext cx="6696075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r" eaLnBrk="1" hangingPunct="1"/>
            <a:r>
              <a:rPr lang="es-ES" altLang="es-CO" sz="2000" b="1">
                <a:solidFill>
                  <a:srgbClr val="FFFFFF"/>
                </a:solidFill>
                <a:latin typeface="Open Sans" pitchFamily="34" charset="0"/>
                <a:cs typeface="Open Sans" pitchFamily="34" charset="0"/>
                <a:sym typeface="Calibri" pitchFamily="34" charset="0"/>
              </a:rPr>
              <a:t>23 CIUDADES Y ÁREAS METROPOLITANAS</a:t>
            </a:r>
          </a:p>
        </p:txBody>
      </p:sp>
      <p:sp>
        <p:nvSpPr>
          <p:cNvPr id="22532" name="Text Box 3"/>
          <p:cNvSpPr txBox="1">
            <a:spLocks noChangeArrowheads="1"/>
          </p:cNvSpPr>
          <p:nvPr/>
        </p:nvSpPr>
        <p:spPr bwMode="auto">
          <a:xfrm>
            <a:off x="3419475" y="3644900"/>
            <a:ext cx="5256213" cy="1246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r" eaLnBrk="1" hangingPunct="1"/>
            <a:endParaRPr lang="es-ES" altLang="es-CO" sz="3500" b="1">
              <a:solidFill>
                <a:srgbClr val="A7A7A7"/>
              </a:solidFill>
              <a:latin typeface="Arial Narrow" pitchFamily="34" charset="0"/>
            </a:endParaRPr>
          </a:p>
          <a:p>
            <a:pPr algn="r" eaLnBrk="1" hangingPunct="1"/>
            <a:r>
              <a:rPr lang="es-ES" altLang="es-CO" sz="2000" b="1">
                <a:solidFill>
                  <a:srgbClr val="FFFFFF"/>
                </a:solidFill>
                <a:latin typeface="Open Sans" pitchFamily="34" charset="0"/>
                <a:cs typeface="Open Sans" pitchFamily="34" charset="0"/>
                <a:sym typeface="Calibri" pitchFamily="34" charset="0"/>
              </a:rPr>
              <a:t>TRIMESTRE </a:t>
            </a:r>
          </a:p>
          <a:p>
            <a:pPr algn="r" eaLnBrk="1" hangingPunct="1"/>
            <a:r>
              <a:rPr lang="es-ES" altLang="es-CO" sz="2000" b="1">
                <a:solidFill>
                  <a:srgbClr val="FFFFFF"/>
                </a:solidFill>
                <a:latin typeface="Open Sans" pitchFamily="34" charset="0"/>
                <a:cs typeface="Open Sans" pitchFamily="34" charset="0"/>
              </a:rPr>
              <a:t>NOVIEMBRE 2016 - ENERO 2017</a:t>
            </a:r>
          </a:p>
        </p:txBody>
      </p:sp>
      <p:cxnSp>
        <p:nvCxnSpPr>
          <p:cNvPr id="7" name="6 Conector recto"/>
          <p:cNvCxnSpPr/>
          <p:nvPr/>
        </p:nvCxnSpPr>
        <p:spPr>
          <a:xfrm>
            <a:off x="755650" y="3141663"/>
            <a:ext cx="78486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98494151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3425973551"/>
              </p:ext>
            </p:extLst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46125" y="2133600"/>
            <a:ext cx="7651750" cy="2303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 Box 3"/>
          <p:cNvSpPr txBox="1">
            <a:spLocks noChangeArrowheads="1"/>
          </p:cNvSpPr>
          <p:nvPr/>
        </p:nvSpPr>
        <p:spPr bwMode="auto">
          <a:xfrm>
            <a:off x="179388" y="131763"/>
            <a:ext cx="4608512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  <a:defRPr/>
            </a:pPr>
            <a:r>
              <a:rPr lang="es-ES" altLang="es-CO" sz="2000" b="1" dirty="0">
                <a:solidFill>
                  <a:schemeClr val="bg1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Resumen indicadores</a:t>
            </a:r>
          </a:p>
          <a:p>
            <a:pPr>
              <a:spcBef>
                <a:spcPct val="0"/>
              </a:spcBef>
              <a:buFontTx/>
              <a:buNone/>
              <a:defRPr/>
            </a:pPr>
            <a:r>
              <a:rPr lang="es-ES" altLang="es-CO" sz="2000" b="1" dirty="0" smtClean="0">
                <a:solidFill>
                  <a:schemeClr val="bg1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Cali A.M.</a:t>
            </a:r>
            <a:r>
              <a:rPr lang="es-ES" altLang="es-CO" sz="1400" b="1" dirty="0" smtClean="0">
                <a:solidFill>
                  <a:schemeClr val="bg1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s-ES" altLang="es-CO" sz="2000" b="1" dirty="0" smtClean="0">
                <a:solidFill>
                  <a:schemeClr val="bg1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– </a:t>
            </a:r>
            <a:r>
              <a:rPr lang="es-ES" altLang="es-CO" sz="2000" b="1" dirty="0">
                <a:solidFill>
                  <a:schemeClr val="bg1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Total Nacional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ChangeArrowheads="1"/>
          </p:cNvSpPr>
          <p:nvPr/>
        </p:nvSpPr>
        <p:spPr bwMode="auto">
          <a:xfrm>
            <a:off x="685800" y="7112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n-US" altLang="es-CO" sz="2400">
              <a:solidFill>
                <a:srgbClr val="FF0066"/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32771" name="Text Box 4"/>
          <p:cNvSpPr txBox="1">
            <a:spLocks noChangeArrowheads="1"/>
          </p:cNvSpPr>
          <p:nvPr/>
        </p:nvSpPr>
        <p:spPr bwMode="auto">
          <a:xfrm>
            <a:off x="1335088" y="2667000"/>
            <a:ext cx="39211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None/>
            </a:pPr>
            <a:endParaRPr lang="en-US" altLang="es-CO" sz="2400">
              <a:solidFill>
                <a:schemeClr val="tx1"/>
              </a:solidFill>
              <a:latin typeface="Times New Roman" pitchFamily="18" charset="0"/>
              <a:cs typeface="Arial" charset="0"/>
            </a:endParaRPr>
          </a:p>
        </p:txBody>
      </p:sp>
      <p:pic>
        <p:nvPicPr>
          <p:cNvPr id="3" name="2 Imagen"/>
          <p:cNvPicPr/>
          <p:nvPr>
            <p:extLst>
              <p:ext uri="{D42A27DB-BD31-4B8C-83A1-F6EECF244321}">
                <p14:modId xmlns:p14="http://schemas.microsoft.com/office/powerpoint/2010/main" val="3409007731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1907704" y="1196752"/>
            <a:ext cx="6126162" cy="5519737"/>
          </a:xfrm>
          <a:prstGeom prst="rect">
            <a:avLst/>
          </a:prstGeom>
        </p:spPr>
      </p:pic>
      <p:sp>
        <p:nvSpPr>
          <p:cNvPr id="7" name="6 Rectángulo"/>
          <p:cNvSpPr/>
          <p:nvPr/>
        </p:nvSpPr>
        <p:spPr>
          <a:xfrm>
            <a:off x="1763688" y="3695037"/>
            <a:ext cx="6336704" cy="238019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CO"/>
          </a:p>
        </p:txBody>
      </p:sp>
      <p:sp>
        <p:nvSpPr>
          <p:cNvPr id="8" name="Text Box 3"/>
          <p:cNvSpPr txBox="1">
            <a:spLocks noChangeArrowheads="1"/>
          </p:cNvSpPr>
          <p:nvPr/>
        </p:nvSpPr>
        <p:spPr bwMode="auto">
          <a:xfrm>
            <a:off x="179388" y="44450"/>
            <a:ext cx="5329237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s-ES" altLang="es-CO" sz="2000" b="1">
                <a:solidFill>
                  <a:schemeClr val="bg1"/>
                </a:solidFill>
                <a:cs typeface="Open Sans" pitchFamily="34" charset="0"/>
              </a:rPr>
              <a:t>Indicadores de mercado laboral por ciudad</a:t>
            </a:r>
          </a:p>
          <a:p>
            <a:pPr eaLnBrk="1" hangingPunct="1"/>
            <a:r>
              <a:rPr lang="es-ES" altLang="es-CO" sz="2000" b="1">
                <a:solidFill>
                  <a:schemeClr val="bg1"/>
                </a:solidFill>
                <a:cs typeface="Open Sans" pitchFamily="34" charset="0"/>
              </a:rPr>
              <a:t>Trimestre </a:t>
            </a:r>
          </a:p>
          <a:p>
            <a:pPr eaLnBrk="1" hangingPunct="1"/>
            <a:r>
              <a:rPr lang="es-ES" altLang="es-CO" sz="2000" b="1">
                <a:solidFill>
                  <a:schemeClr val="bg1"/>
                </a:solidFill>
                <a:cs typeface="Open Sans" pitchFamily="34" charset="0"/>
              </a:rPr>
              <a:t>Noviembre 2016 – enero 2017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ChangeArrowheads="1"/>
          </p:cNvSpPr>
          <p:nvPr/>
        </p:nvSpPr>
        <p:spPr bwMode="auto">
          <a:xfrm>
            <a:off x="685800" y="7112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n-US" altLang="es-CO" sz="2400">
              <a:solidFill>
                <a:srgbClr val="FF0066"/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33795" name="Text Box 3"/>
          <p:cNvSpPr txBox="1">
            <a:spLocks noChangeArrowheads="1"/>
          </p:cNvSpPr>
          <p:nvPr/>
        </p:nvSpPr>
        <p:spPr bwMode="auto">
          <a:xfrm>
            <a:off x="1335088" y="2667000"/>
            <a:ext cx="39211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None/>
            </a:pPr>
            <a:endParaRPr lang="en-US" altLang="es-CO" sz="2400">
              <a:solidFill>
                <a:schemeClr val="tx1"/>
              </a:solidFill>
              <a:latin typeface="Times New Roman" pitchFamily="18" charset="0"/>
              <a:cs typeface="Arial" charset="0"/>
            </a:endParaRPr>
          </a:p>
        </p:txBody>
      </p:sp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295725432"/>
              </p:ext>
            </p:extLst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115616" y="1412777"/>
            <a:ext cx="7128791" cy="4274566"/>
          </a:xfrm>
          <a:prstGeom prst="rect">
            <a:avLst/>
          </a:prstGeom>
          <a:noFill/>
          <a:ln>
            <a:noFill/>
          </a:ln>
          <a:extLst/>
        </p:spPr>
      </p:pic>
      <p:sp>
        <p:nvSpPr>
          <p:cNvPr id="33798" name="5 CuadroTexto"/>
          <p:cNvSpPr txBox="1">
            <a:spLocks noChangeArrowheads="1"/>
          </p:cNvSpPr>
          <p:nvPr/>
        </p:nvSpPr>
        <p:spPr bwMode="auto">
          <a:xfrm>
            <a:off x="1331640" y="5687343"/>
            <a:ext cx="1404938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s-CO" altLang="es-CO" sz="1100" dirty="0">
                <a:solidFill>
                  <a:schemeClr val="tx1"/>
                </a:solidFill>
                <a:cs typeface="Arial" charset="0"/>
              </a:rPr>
              <a:t>Fuente: </a:t>
            </a:r>
            <a:r>
              <a:rPr lang="es-CO" altLang="es-CO" sz="1100" dirty="0" err="1">
                <a:solidFill>
                  <a:schemeClr val="tx1"/>
                </a:solidFill>
                <a:cs typeface="Arial" charset="0"/>
              </a:rPr>
              <a:t>DANE</a:t>
            </a:r>
            <a:r>
              <a:rPr lang="es-CO" altLang="es-CO" sz="1100" dirty="0">
                <a:solidFill>
                  <a:schemeClr val="tx1"/>
                </a:solidFill>
                <a:cs typeface="Arial" charset="0"/>
              </a:rPr>
              <a:t> - </a:t>
            </a:r>
            <a:r>
              <a:rPr lang="es-CO" altLang="es-CO" sz="1100" dirty="0" err="1">
                <a:solidFill>
                  <a:schemeClr val="tx1"/>
                </a:solidFill>
                <a:cs typeface="Arial" charset="0"/>
              </a:rPr>
              <a:t>GEIH</a:t>
            </a:r>
            <a:r>
              <a:rPr lang="es-CO" altLang="es-CO" sz="1100" dirty="0">
                <a:solidFill>
                  <a:schemeClr val="tx1"/>
                </a:solidFill>
                <a:cs typeface="Arial" charset="0"/>
              </a:rPr>
              <a:t> </a:t>
            </a:r>
            <a:endParaRPr lang="es-ES" altLang="es-CO" sz="1100" dirty="0">
              <a:solidFill>
                <a:schemeClr val="tx1"/>
              </a:solidFill>
              <a:cs typeface="Arial" charset="0"/>
            </a:endParaRPr>
          </a:p>
        </p:txBody>
      </p:sp>
      <p:sp>
        <p:nvSpPr>
          <p:cNvPr id="7" name="Text Box 3"/>
          <p:cNvSpPr txBox="1">
            <a:spLocks noChangeArrowheads="1"/>
          </p:cNvSpPr>
          <p:nvPr/>
        </p:nvSpPr>
        <p:spPr bwMode="auto">
          <a:xfrm>
            <a:off x="-36513" y="44450"/>
            <a:ext cx="6319838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Futura Std Book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Futura Std Book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Futura Std Book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Futura Std Book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 typeface="Arial" charset="0"/>
              <a:buNone/>
              <a:defRPr/>
            </a:pPr>
            <a:r>
              <a:rPr lang="es-ES" altLang="es-CO" sz="1800" b="1" dirty="0">
                <a:solidFill>
                  <a:schemeClr val="bg1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Tasa global de participación, ocupación y desempleo</a:t>
            </a:r>
          </a:p>
          <a:p>
            <a:pPr eaLnBrk="1" hangingPunct="1">
              <a:spcBef>
                <a:spcPct val="0"/>
              </a:spcBef>
              <a:buFont typeface="Arial" charset="0"/>
              <a:buNone/>
              <a:defRPr/>
            </a:pPr>
            <a:r>
              <a:rPr lang="es-ES" altLang="es-CO" sz="1800" b="1" dirty="0" smtClean="0">
                <a:solidFill>
                  <a:schemeClr val="bg1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Cali A.M.</a:t>
            </a:r>
            <a:endParaRPr lang="es-ES" altLang="es-CO" sz="1800" b="1" dirty="0">
              <a:solidFill>
                <a:schemeClr val="bg1"/>
              </a:solidFill>
              <a:latin typeface="+mj-lt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eaLnBrk="1" hangingPunct="1">
              <a:spcBef>
                <a:spcPct val="0"/>
              </a:spcBef>
              <a:buFont typeface="Arial" charset="0"/>
              <a:buNone/>
              <a:defRPr/>
            </a:pPr>
            <a:r>
              <a:rPr lang="es-ES" sz="1800" b="1" dirty="0">
                <a:solidFill>
                  <a:schemeClr val="bg1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Noviembre – enero (2007 – 2017)</a:t>
            </a:r>
            <a:endParaRPr lang="es-ES" altLang="es-CO" sz="1800" b="1" dirty="0">
              <a:solidFill>
                <a:schemeClr val="bg1"/>
              </a:solidFill>
              <a:latin typeface="+mj-lt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ChangeArrowheads="1"/>
          </p:cNvSpPr>
          <p:nvPr/>
        </p:nvSpPr>
        <p:spPr bwMode="auto">
          <a:xfrm>
            <a:off x="685800" y="7112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n-US" altLang="es-CO" sz="2400">
              <a:solidFill>
                <a:srgbClr val="FF0066"/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34819" name="Text Box 3"/>
          <p:cNvSpPr txBox="1">
            <a:spLocks noChangeArrowheads="1"/>
          </p:cNvSpPr>
          <p:nvPr/>
        </p:nvSpPr>
        <p:spPr bwMode="auto">
          <a:xfrm>
            <a:off x="1335088" y="2667000"/>
            <a:ext cx="39211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None/>
            </a:pPr>
            <a:endParaRPr lang="en-US" altLang="es-CO" sz="2400">
              <a:solidFill>
                <a:schemeClr val="tx1"/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34821" name="5 CuadroTexto"/>
          <p:cNvSpPr txBox="1">
            <a:spLocks noChangeArrowheads="1"/>
          </p:cNvSpPr>
          <p:nvPr/>
        </p:nvSpPr>
        <p:spPr bwMode="auto">
          <a:xfrm>
            <a:off x="2124075" y="5373688"/>
            <a:ext cx="1404938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s-CO" altLang="es-CO" sz="1100">
                <a:solidFill>
                  <a:schemeClr val="tx1"/>
                </a:solidFill>
                <a:cs typeface="Arial" charset="0"/>
              </a:rPr>
              <a:t>Fuente: DANE - GEIH </a:t>
            </a:r>
            <a:endParaRPr lang="es-ES" altLang="es-CO" sz="1100">
              <a:solidFill>
                <a:schemeClr val="tx1"/>
              </a:solidFill>
              <a:cs typeface="Arial" charset="0"/>
            </a:endParaRPr>
          </a:p>
        </p:txBody>
      </p:sp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1233048583"/>
              </p:ext>
            </p:extLst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466850" y="1681163"/>
            <a:ext cx="6210300" cy="3495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 Box 3"/>
          <p:cNvSpPr txBox="1">
            <a:spLocks noChangeArrowheads="1"/>
          </p:cNvSpPr>
          <p:nvPr/>
        </p:nvSpPr>
        <p:spPr bwMode="auto">
          <a:xfrm>
            <a:off x="77788" y="57150"/>
            <a:ext cx="3917950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  <a:defRPr/>
            </a:pPr>
            <a:r>
              <a:rPr lang="es-ES" altLang="es-CO" sz="1800" b="1" dirty="0">
                <a:solidFill>
                  <a:schemeClr val="bg1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Tasa de desempleo</a:t>
            </a:r>
          </a:p>
          <a:p>
            <a:pPr>
              <a:spcBef>
                <a:spcPct val="0"/>
              </a:spcBef>
              <a:buFontTx/>
              <a:buNone/>
              <a:defRPr/>
            </a:pPr>
            <a:r>
              <a:rPr lang="es-ES" altLang="es-CO" sz="1800" b="1" dirty="0" smtClean="0">
                <a:solidFill>
                  <a:schemeClr val="bg1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Cali A.M.</a:t>
            </a:r>
            <a:endParaRPr lang="es-ES" altLang="es-CO" sz="1800" b="1" dirty="0">
              <a:solidFill>
                <a:schemeClr val="bg1"/>
              </a:solidFill>
              <a:latin typeface="+mj-lt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>
              <a:spcBef>
                <a:spcPct val="0"/>
              </a:spcBef>
              <a:buFontTx/>
              <a:buNone/>
              <a:defRPr/>
            </a:pPr>
            <a:r>
              <a:rPr lang="es-ES" altLang="es-CO" sz="1800" b="1" dirty="0">
                <a:solidFill>
                  <a:schemeClr val="bg1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Trimestres móviles 2013 - 2017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478575820"/>
              </p:ext>
            </p:extLst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74663" y="2132857"/>
            <a:ext cx="8194675" cy="2447082"/>
          </a:xfrm>
          <a:prstGeom prst="rect">
            <a:avLst/>
          </a:prstGeom>
          <a:noFill/>
          <a:ln>
            <a:noFill/>
          </a:ln>
          <a:extLst/>
        </p:spPr>
      </p:pic>
      <p:sp>
        <p:nvSpPr>
          <p:cNvPr id="4" name="Rectangle 4"/>
          <p:cNvSpPr txBox="1">
            <a:spLocks noChangeArrowheads="1"/>
          </p:cNvSpPr>
          <p:nvPr/>
        </p:nvSpPr>
        <p:spPr bwMode="auto">
          <a:xfrm>
            <a:off x="36513" y="34925"/>
            <a:ext cx="4895850" cy="1017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 kern="1200">
                <a:solidFill>
                  <a:srgbClr val="B6014C"/>
                </a:solidFill>
                <a:latin typeface="+mj-lt"/>
                <a:ea typeface="+mj-ea"/>
                <a:cs typeface="+mj-cs"/>
              </a:defRPr>
            </a:lvl1pPr>
            <a:lvl2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2pPr>
            <a:lvl3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3pPr>
            <a:lvl4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4pPr>
            <a:lvl5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5pPr>
            <a:lvl6pPr marL="457200"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6pPr>
            <a:lvl7pPr marL="914400"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7pPr>
            <a:lvl8pPr marL="1371600"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8pPr>
            <a:lvl9pPr marL="1828800"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9pPr>
          </a:lstStyle>
          <a:p>
            <a:pPr algn="l">
              <a:lnSpc>
                <a:spcPct val="100000"/>
              </a:lnSpc>
              <a:defRPr/>
            </a:pPr>
            <a:r>
              <a:rPr lang="es-ES" sz="1800" b="1" dirty="0" smtClean="0">
                <a:solidFill>
                  <a:schemeClr val="bg1"/>
                </a:solidFill>
                <a:cs typeface="Arial" charset="0"/>
              </a:rPr>
              <a:t>Población ocupada, desocupada e inactiva </a:t>
            </a:r>
            <a:br>
              <a:rPr lang="es-ES" sz="1800" b="1" dirty="0" smtClean="0">
                <a:solidFill>
                  <a:schemeClr val="bg1"/>
                </a:solidFill>
                <a:cs typeface="Arial" charset="0"/>
              </a:rPr>
            </a:br>
            <a:r>
              <a:rPr lang="es-ES" sz="1800" b="1" dirty="0" smtClean="0">
                <a:solidFill>
                  <a:schemeClr val="bg1"/>
                </a:solidFill>
                <a:cs typeface="Arial" charset="0"/>
              </a:rPr>
              <a:t>Cali A.M.</a:t>
            </a:r>
            <a:endParaRPr lang="es-ES" altLang="es-CO" sz="1200" b="1" dirty="0">
              <a:solidFill>
                <a:schemeClr val="bg1"/>
              </a:solidFill>
              <a:ea typeface="+mn-ea"/>
              <a:cs typeface="Arial" panose="020B0604020202020204" pitchFamily="34" charset="0"/>
            </a:endParaRPr>
          </a:p>
          <a:p>
            <a:pPr algn="l">
              <a:defRPr/>
            </a:pPr>
            <a:r>
              <a:rPr lang="es-ES" sz="1800" b="1" dirty="0" smtClean="0">
                <a:solidFill>
                  <a:schemeClr val="bg1"/>
                </a:solidFill>
                <a:cs typeface="Arial" charset="0"/>
              </a:rPr>
              <a:t>Noviembre – enero (2015 – 2017)</a:t>
            </a:r>
            <a:br>
              <a:rPr lang="es-ES" sz="1800" b="1" dirty="0" smtClean="0">
                <a:solidFill>
                  <a:schemeClr val="bg1"/>
                </a:solidFill>
                <a:cs typeface="Arial" charset="0"/>
              </a:rPr>
            </a:br>
            <a:endParaRPr lang="es-ES" sz="1800" b="1" dirty="0" smtClean="0">
              <a:solidFill>
                <a:schemeClr val="bg1"/>
              </a:solidFill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8" name="Rectangle 3"/>
          <p:cNvSpPr>
            <a:spLocks/>
          </p:cNvSpPr>
          <p:nvPr/>
        </p:nvSpPr>
        <p:spPr bwMode="auto">
          <a:xfrm>
            <a:off x="611188" y="2276475"/>
            <a:ext cx="8208962" cy="523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/>
          <a:p>
            <a:pPr algn="r">
              <a:defRPr/>
            </a:pPr>
            <a:r>
              <a:rPr lang="es-CO" altLang="es-CO" sz="2800" b="1" dirty="0">
                <a:solidFill>
                  <a:srgbClr val="FFFFFF"/>
                </a:solidFill>
                <a:latin typeface="+mj-lt"/>
              </a:rPr>
              <a:t>COMPORTAMIENTO DEL MERCADO LABORAL</a:t>
            </a:r>
            <a:endParaRPr lang="es-ES" altLang="es-CO" sz="2800" b="1" dirty="0">
              <a:solidFill>
                <a:srgbClr val="FFFFFF"/>
              </a:solidFill>
              <a:latin typeface="+mj-lt"/>
              <a:sym typeface="Calibri" pitchFamily="34" charset="0"/>
            </a:endParaRPr>
          </a:p>
        </p:txBody>
      </p:sp>
      <p:cxnSp>
        <p:nvCxnSpPr>
          <p:cNvPr id="5" name="4 Conector recto"/>
          <p:cNvCxnSpPr/>
          <p:nvPr/>
        </p:nvCxnSpPr>
        <p:spPr>
          <a:xfrm>
            <a:off x="755650" y="2852738"/>
            <a:ext cx="78486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676" name="6 Rectángulo"/>
          <p:cNvSpPr>
            <a:spLocks noChangeArrowheads="1"/>
          </p:cNvSpPr>
          <p:nvPr/>
        </p:nvSpPr>
        <p:spPr bwMode="auto">
          <a:xfrm>
            <a:off x="611188" y="2852738"/>
            <a:ext cx="8064500" cy="2065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4291" tIns="32146" rIns="64291" bIns="32146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r" eaLnBrk="1" hangingPunct="1">
              <a:spcAft>
                <a:spcPts val="600"/>
              </a:spcAft>
            </a:pPr>
            <a:r>
              <a:rPr lang="es-CO" altLang="es-CO" sz="2000" b="1">
                <a:solidFill>
                  <a:srgbClr val="FFFFFF"/>
                </a:solidFill>
                <a:latin typeface="Verdana" pitchFamily="34" charset="0"/>
                <a:cs typeface="Calibri" pitchFamily="34" charset="0"/>
                <a:sym typeface="Calibri" pitchFamily="34" charset="0"/>
              </a:rPr>
              <a:t>POBLACIÓN OCUPADA SEGÚN </a:t>
            </a:r>
          </a:p>
          <a:p>
            <a:pPr algn="r" eaLnBrk="1" hangingPunct="1">
              <a:spcAft>
                <a:spcPts val="600"/>
              </a:spcAft>
            </a:pPr>
            <a:r>
              <a:rPr lang="es-CO" altLang="es-CO" sz="2000" b="1">
                <a:solidFill>
                  <a:srgbClr val="FFFFFF"/>
                </a:solidFill>
                <a:latin typeface="Verdana" pitchFamily="34" charset="0"/>
                <a:cs typeface="Calibri" pitchFamily="34" charset="0"/>
                <a:sym typeface="Calibri" pitchFamily="34" charset="0"/>
              </a:rPr>
              <a:t>RAMA DE ACTIVIDAD</a:t>
            </a:r>
          </a:p>
          <a:p>
            <a:pPr algn="r" eaLnBrk="1" hangingPunct="1"/>
            <a:endParaRPr lang="es-CO" altLang="es-CO" sz="2000" b="1">
              <a:solidFill>
                <a:schemeClr val="bg1"/>
              </a:solidFill>
              <a:latin typeface="Open Sans" pitchFamily="34" charset="0"/>
              <a:cs typeface="Open Sans" pitchFamily="34" charset="0"/>
            </a:endParaRPr>
          </a:p>
          <a:p>
            <a:pPr algn="r" eaLnBrk="1" hangingPunct="1"/>
            <a:endParaRPr lang="es-CO" altLang="es-CO" sz="2000" b="1">
              <a:solidFill>
                <a:schemeClr val="bg1"/>
              </a:solidFill>
              <a:latin typeface="Open Sans" pitchFamily="34" charset="0"/>
              <a:cs typeface="Open Sans" pitchFamily="34" charset="0"/>
            </a:endParaRPr>
          </a:p>
          <a:p>
            <a:pPr algn="r" eaLnBrk="1" hangingPunct="1"/>
            <a:r>
              <a:rPr lang="es-CO" altLang="es-CO" sz="2000" b="1">
                <a:solidFill>
                  <a:schemeClr val="bg1"/>
                </a:solidFill>
                <a:latin typeface="Open Sans" pitchFamily="34" charset="0"/>
                <a:cs typeface="Open Sans" pitchFamily="34" charset="0"/>
              </a:rPr>
              <a:t>TRIMESTRE</a:t>
            </a:r>
          </a:p>
          <a:p>
            <a:pPr algn="r" eaLnBrk="1" hangingPunct="1"/>
            <a:r>
              <a:rPr lang="es-ES" altLang="es-CO" sz="2000" b="1">
                <a:solidFill>
                  <a:schemeClr val="bg1"/>
                </a:solidFill>
                <a:latin typeface="Open Sans" pitchFamily="34" charset="0"/>
                <a:cs typeface="Open Sans" pitchFamily="34" charset="0"/>
              </a:rPr>
              <a:t>NOVIEMBRE 2016 - ENERO 2017</a:t>
            </a:r>
          </a:p>
        </p:txBody>
      </p:sp>
    </p:spTree>
    <p:extLst>
      <p:ext uri="{BB962C8B-B14F-4D97-AF65-F5344CB8AC3E}">
        <p14:creationId xmlns:p14="http://schemas.microsoft.com/office/powerpoint/2010/main" val="2076911252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ChangeArrowheads="1"/>
          </p:cNvSpPr>
          <p:nvPr/>
        </p:nvSpPr>
        <p:spPr bwMode="auto">
          <a:xfrm>
            <a:off x="685800" y="404813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n-US" altLang="es-CO" sz="2400">
              <a:solidFill>
                <a:srgbClr val="FF0066"/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38916" name="Text Box 4"/>
          <p:cNvSpPr txBox="1">
            <a:spLocks noChangeArrowheads="1"/>
          </p:cNvSpPr>
          <p:nvPr/>
        </p:nvSpPr>
        <p:spPr bwMode="auto">
          <a:xfrm>
            <a:off x="250825" y="5229225"/>
            <a:ext cx="8353425" cy="738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s-ES" altLang="es-CO" sz="1200" dirty="0">
                <a:solidFill>
                  <a:schemeClr val="tx1"/>
                </a:solidFill>
                <a:cs typeface="Arial" charset="0"/>
              </a:rPr>
              <a:t>Otras ramas*: Agricultura, ganadería, caza, silvicultura y pesca; explotación de minas y canteras, suministro de electricidad, gas y agua e intermediación financiera.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s-CO" altLang="es-CO" sz="1200" dirty="0">
                <a:solidFill>
                  <a:schemeClr val="tx1"/>
                </a:solidFill>
                <a:cs typeface="Arial" charset="0"/>
              </a:rPr>
              <a:t>Nota: La categoría  “No informa” no se incluye en la gráfica. Por esta razón la suma de las participaciones puede diferir de 100%.   </a:t>
            </a:r>
            <a:r>
              <a:rPr lang="es-CO" altLang="es-CO" sz="1800" dirty="0">
                <a:solidFill>
                  <a:schemeClr val="tx1"/>
                </a:solidFill>
                <a:cs typeface="Arial" charset="0"/>
              </a:rPr>
              <a:t>  </a:t>
            </a:r>
            <a:endParaRPr lang="es-ES" altLang="es-CO" sz="1200" dirty="0">
              <a:solidFill>
                <a:schemeClr val="tx1"/>
              </a:solidFill>
              <a:cs typeface="Arial" charset="0"/>
            </a:endParaRPr>
          </a:p>
        </p:txBody>
      </p:sp>
      <p:sp>
        <p:nvSpPr>
          <p:cNvPr id="38917" name="6 CuadroTexto"/>
          <p:cNvSpPr txBox="1">
            <a:spLocks noChangeArrowheads="1"/>
          </p:cNvSpPr>
          <p:nvPr/>
        </p:nvSpPr>
        <p:spPr bwMode="auto">
          <a:xfrm>
            <a:off x="1258888" y="5038725"/>
            <a:ext cx="1404937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s-CO" altLang="es-CO" sz="1100">
                <a:solidFill>
                  <a:schemeClr val="tx1"/>
                </a:solidFill>
                <a:cs typeface="Arial" charset="0"/>
              </a:rPr>
              <a:t>Fuente: DANE - GEIH </a:t>
            </a:r>
            <a:endParaRPr lang="es-ES" altLang="es-CO" sz="1100">
              <a:solidFill>
                <a:schemeClr val="tx1"/>
              </a:solidFill>
              <a:cs typeface="Arial" charset="0"/>
            </a:endParaRPr>
          </a:p>
        </p:txBody>
      </p:sp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2576085525"/>
              </p:ext>
            </p:extLst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684213" y="1412875"/>
            <a:ext cx="7773987" cy="3540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 Box 3"/>
          <p:cNvSpPr txBox="1">
            <a:spLocks noChangeArrowheads="1"/>
          </p:cNvSpPr>
          <p:nvPr/>
        </p:nvSpPr>
        <p:spPr bwMode="auto">
          <a:xfrm>
            <a:off x="26988" y="188913"/>
            <a:ext cx="5624512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  <a:defRPr/>
            </a:pPr>
            <a:r>
              <a:rPr lang="es-ES" altLang="es-CO" sz="1800" b="1" dirty="0">
                <a:solidFill>
                  <a:schemeClr val="bg1"/>
                </a:solidFill>
                <a:latin typeface="+mj-lt"/>
              </a:rPr>
              <a:t>Distribución porcentual </a:t>
            </a:r>
            <a:r>
              <a:rPr lang="es-ES" altLang="es-CO" sz="1800" b="1" dirty="0" smtClean="0">
                <a:solidFill>
                  <a:schemeClr val="bg1"/>
                </a:solidFill>
                <a:latin typeface="+mj-lt"/>
              </a:rPr>
              <a:t>y </a:t>
            </a:r>
            <a:r>
              <a:rPr lang="es-ES" altLang="es-CO" sz="1800" b="1" dirty="0">
                <a:solidFill>
                  <a:schemeClr val="bg1"/>
                </a:solidFill>
                <a:latin typeface="+mj-lt"/>
              </a:rPr>
              <a:t>variación de la población ocupada, según ramas de actividad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Presentacion_dane2013_marzo4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Dane_prosperidad">
      <a:majorFont>
        <a:latin typeface="Futura Md BT"/>
        <a:ea typeface=""/>
        <a:cs typeface=""/>
      </a:majorFont>
      <a:minorFont>
        <a:latin typeface="Futura Std Book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4_Default - Default">
  <a:themeElements>
    <a:clrScheme name="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E2007A"/>
      </a:accent1>
      <a:accent2>
        <a:srgbClr val="00389D"/>
      </a:accent2>
      <a:accent3>
        <a:srgbClr val="FFFFFF"/>
      </a:accent3>
      <a:accent4>
        <a:srgbClr val="000000"/>
      </a:accent4>
      <a:accent5>
        <a:srgbClr val="EEAABE"/>
      </a:accent5>
      <a:accent6>
        <a:srgbClr val="00328E"/>
      </a:accent6>
      <a:hlink>
        <a:srgbClr val="0000FF"/>
      </a:hlink>
      <a:folHlink>
        <a:srgbClr val="FF00FF"/>
      </a:folHlink>
    </a:clrScheme>
    <a:fontScheme name="Default - Default">
      <a:majorFont>
        <a:latin typeface="Calibri"/>
        <a:ea typeface="Calibri"/>
        <a:cs typeface="Calibri"/>
      </a:majorFont>
      <a:minorFont>
        <a:latin typeface="Calibri"/>
        <a:ea typeface="Calibri"/>
        <a:cs typeface="Calibri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lnDef>
  </a:objectDefaults>
  <a:extraClrSchemeLst/>
</a:theme>
</file>

<file path=ppt/theme/theme3.xml><?xml version="1.0" encoding="utf-8"?>
<a:theme xmlns:a="http://schemas.openxmlformats.org/drawingml/2006/main" name="5_Default - Default">
  <a:themeElements>
    <a:clrScheme name="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E2007A"/>
      </a:accent1>
      <a:accent2>
        <a:srgbClr val="00389D"/>
      </a:accent2>
      <a:accent3>
        <a:srgbClr val="FFFFFF"/>
      </a:accent3>
      <a:accent4>
        <a:srgbClr val="000000"/>
      </a:accent4>
      <a:accent5>
        <a:srgbClr val="EEAABE"/>
      </a:accent5>
      <a:accent6>
        <a:srgbClr val="00328E"/>
      </a:accent6>
      <a:hlink>
        <a:srgbClr val="0000FF"/>
      </a:hlink>
      <a:folHlink>
        <a:srgbClr val="FF00FF"/>
      </a:folHlink>
    </a:clrScheme>
    <a:fontScheme name="Default - Default">
      <a:majorFont>
        <a:latin typeface="Calibri"/>
        <a:ea typeface="Calibri"/>
        <a:cs typeface="Calibri"/>
      </a:majorFont>
      <a:minorFont>
        <a:latin typeface="Calibri"/>
        <a:ea typeface="Calibri"/>
        <a:cs typeface="Calibri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lnDef>
  </a:objectDefaults>
  <a:extraClrSchemeLst/>
</a:theme>
</file>

<file path=ppt/theme/theme4.xml><?xml version="1.0" encoding="utf-8"?>
<a:theme xmlns:a="http://schemas.openxmlformats.org/drawingml/2006/main" name="Plantilla_DANE_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ersonalizado 3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2980</TotalTime>
  <Words>480</Words>
  <Application>Microsoft Office PowerPoint</Application>
  <PresentationFormat>Presentación en pantalla (4:3)</PresentationFormat>
  <Paragraphs>80</Paragraphs>
  <Slides>19</Slides>
  <Notes>9</Notes>
  <HiddenSlides>0</HiddenSlides>
  <MMClips>0</MMClips>
  <ScaleCrop>false</ScaleCrop>
  <HeadingPairs>
    <vt:vector size="4" baseType="variant">
      <vt:variant>
        <vt:lpstr>Tema</vt:lpstr>
      </vt:variant>
      <vt:variant>
        <vt:i4>4</vt:i4>
      </vt:variant>
      <vt:variant>
        <vt:lpstr>Títulos de diapositiva</vt:lpstr>
      </vt:variant>
      <vt:variant>
        <vt:i4>19</vt:i4>
      </vt:variant>
    </vt:vector>
  </HeadingPairs>
  <TitlesOfParts>
    <vt:vector size="23" baseType="lpstr">
      <vt:lpstr>1_Presentacion_dane2013_marzo4</vt:lpstr>
      <vt:lpstr>4_Default - Default</vt:lpstr>
      <vt:lpstr>5_Default - Default</vt:lpstr>
      <vt:lpstr>Plantilla_DANE_1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dane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lcastanedap</dc:creator>
  <cp:lastModifiedBy>Andres Felipe Virguez Clavijo</cp:lastModifiedBy>
  <cp:revision>268</cp:revision>
  <cp:lastPrinted>2016-09-26T21:48:41Z</cp:lastPrinted>
  <dcterms:created xsi:type="dcterms:W3CDTF">2012-08-22T15:55:17Z</dcterms:created>
  <dcterms:modified xsi:type="dcterms:W3CDTF">2017-03-15T21:56:52Z</dcterms:modified>
</cp:coreProperties>
</file>