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5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9501" r:id="rId2"/>
    <p:sldMasterId id="2147489510" r:id="rId3"/>
    <p:sldMasterId id="2147489518" r:id="rId4"/>
    <p:sldMasterId id="2147489536" r:id="rId5"/>
    <p:sldMasterId id="2147489546" r:id="rId6"/>
    <p:sldMasterId id="2147489564" r:id="rId7"/>
  </p:sldMasterIdLst>
  <p:notesMasterIdLst>
    <p:notesMasterId r:id="rId27"/>
  </p:notesMasterIdLst>
  <p:handoutMasterIdLst>
    <p:handoutMasterId r:id="rId28"/>
  </p:handoutMasterIdLst>
  <p:sldIdLst>
    <p:sldId id="745" r:id="rId8"/>
    <p:sldId id="741" r:id="rId9"/>
    <p:sldId id="732" r:id="rId10"/>
    <p:sldId id="733" r:id="rId11"/>
    <p:sldId id="734" r:id="rId12"/>
    <p:sldId id="707" r:id="rId13"/>
    <p:sldId id="708" r:id="rId14"/>
    <p:sldId id="742" r:id="rId15"/>
    <p:sldId id="711" r:id="rId16"/>
    <p:sldId id="712" r:id="rId17"/>
    <p:sldId id="743" r:id="rId18"/>
    <p:sldId id="714" r:id="rId19"/>
    <p:sldId id="715" r:id="rId20"/>
    <p:sldId id="744" r:id="rId21"/>
    <p:sldId id="717" r:id="rId22"/>
    <p:sldId id="718" r:id="rId23"/>
    <p:sldId id="721" r:id="rId24"/>
    <p:sldId id="719" r:id="rId25"/>
    <p:sldId id="739" r:id="rId26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B6014C"/>
    <a:srgbClr val="FF0000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80" d="100"/>
          <a:sy n="80" d="100"/>
        </p:scale>
        <p:origin x="-102" y="-5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011A033C-09AC-46B0-82B7-4C5C42E9107E}" type="datetimeFigureOut">
              <a:rPr lang="es-ES"/>
              <a:pPr>
                <a:defRPr/>
              </a:pPr>
              <a:t>14/03/2017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5EB1BCF-8FF7-45D0-8430-5F8E3F3D0EDB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533961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5C3E74F3-F559-4F55-A789-44E0C379E98D}" type="datetimeFigureOut">
              <a:rPr lang="es-ES"/>
              <a:pPr>
                <a:defRPr/>
              </a:pPr>
              <a:t>14/03/2017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E301564-9E9D-41F6-ACC3-F0832E0C9EE2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535136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>
                <a:solidFill>
                  <a:prstClr val="black"/>
                </a:solidFill>
              </a:rPr>
              <a:pPr/>
              <a:t>1</a:t>
            </a:fld>
            <a:endParaRPr lang="es-ES" altLang="es-CO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88B1A860-5417-4374-B682-36890C0E7001}" type="slidenum">
              <a:rPr lang="es-ES" altLang="es-CO" smtClean="0"/>
              <a:pPr/>
              <a:t>10</a:t>
            </a:fld>
            <a:endParaRPr lang="es-ES" altLang="es-CO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44D9C73B-4E7F-4164-BE3B-DD5DB429CF3C}" type="slidenum">
              <a:rPr lang="es-ES" altLang="es-CO" smtClean="0"/>
              <a:pPr/>
              <a:t>13</a:t>
            </a:fld>
            <a:endParaRPr lang="es-ES" altLang="es-CO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4716DB9E-0621-4E5F-B8DD-6B58EF076F61}" type="slidenum">
              <a:rPr lang="es-ES" altLang="es-CO" sz="1200"/>
              <a:pPr algn="r"/>
              <a:t>15</a:t>
            </a:fld>
            <a:endParaRPr lang="es-ES" altLang="es-CO" sz="120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8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8.png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8.pn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88608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944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90B15F59-0A24-4BC5-A50E-287B9206197C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01110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02ED5396-4BC5-4B23-A1BB-D2F86653E613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6563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47039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eaLnBrk="0" hangingPunct="0"/>
            <a:r>
              <a:rPr sz="150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1185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40893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72800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548674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719408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5145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16391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04028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202859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29390889-2EC9-49C6-8BAD-79D4997DCAA1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011105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C2372B6-8B49-4A5B-B2C8-4EDB006A7071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130825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C5913AC-EABC-4ACF-A8F3-D357EAF6C86B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655347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257E5EB5-FFBB-4E58-97C1-9624994900EE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59815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11CA83EC-E4BF-4821-8171-87D570D1D90F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96172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59CB9A8A-D1D2-481E-818D-067C142DC079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08330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F9098009-5297-4160-95B8-5A1A17D7C572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6563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FD7B1FDB-6152-4BE1-AFAA-A841A6162E75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36999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02705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>
                <a:sym typeface="Calibri" pitchFamily="34" charset="0"/>
              </a:rPr>
              <a:t>Haga clic en el icono para agregar una imagen</a:t>
            </a:r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EEA992A9-3937-46E2-B181-7C05F0F24CC9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597656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FF99B727-6E27-4F2E-8450-298AA805B15A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589946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242DC69-43F1-4FB3-B811-6B93797AF299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310947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47039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664694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631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6854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8020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0944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631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906932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6854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020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944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631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29390889-2EC9-49C6-8BAD-79D4997DCAA1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0111056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5588"/>
            <a:ext cx="8229600" cy="117951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35100"/>
            <a:ext cx="4040188" cy="739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C2372B6-8B49-4A5B-B2C8-4EDB006A7071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130825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F9098009-5297-4160-95B8-5A1A17D7C572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6563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47039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074FB3B7-5AC7-4AE3-B891-36BEF38A6F1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0111056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C2372B6-8B49-4A5B-B2C8-4EDB006A7071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13082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5451975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FDC9BA39-4B6B-4FF9-BE69-E70688A0A1B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6553471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372A38DC-516E-4A32-B206-E9646913EC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598154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70D9B86F-0093-4D46-A301-83451FF9C55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96172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2E240FF2-4638-4C76-83C5-4A960A44559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0833055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F9098009-5297-4160-95B8-5A1A17D7C572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6563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718D95C-4456-4B82-A443-C91A58EE23F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3699996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>
                <a:sym typeface="Calibri" pitchFamily="34" charset="0"/>
              </a:rPr>
              <a:t>Haga clic en el icono para agregar una imagen</a:t>
            </a:r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89AC6141-0605-4A9B-BF2B-8F84EC1C619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597656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D9359749-347D-4476-BB71-A20D9C77C82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5899462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0FFC1022-97E3-44B0-9E86-07A32A67C9F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3109474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470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103995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6646940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631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6854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8020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0944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631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6854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020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944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631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8471636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5588"/>
            <a:ext cx="8229600" cy="117951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35100"/>
            <a:ext cx="4040188" cy="739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C2372B6-8B49-4A5B-B2C8-4EDB006A7071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1308250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6646940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F9098009-5297-4160-95B8-5A1A17D7C572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6563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4703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6854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020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19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8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24.xml"/><Relationship Id="rId21" Type="http://schemas.openxmlformats.org/officeDocument/2006/relationships/image" Target="../media/image16.png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19" Type="http://schemas.openxmlformats.org/officeDocument/2006/relationships/image" Target="../media/image14.png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50.xml"/><Relationship Id="rId21" Type="http://schemas.openxmlformats.org/officeDocument/2006/relationships/image" Target="../media/image16.png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57.xml"/><Relationship Id="rId19" Type="http://schemas.openxmlformats.org/officeDocument/2006/relationships/image" Target="../media/image14.png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9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449" r:id="rId1"/>
    <p:sldLayoutId id="2147489450" r:id="rId2"/>
    <p:sldLayoutId id="2147489451" r:id="rId3"/>
    <p:sldLayoutId id="2147489452" r:id="rId4"/>
    <p:sldLayoutId id="2147489453" r:id="rId5"/>
    <p:sldLayoutId id="2147489454" r:id="rId6"/>
    <p:sldLayoutId id="2147489455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48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9503" r:id="rId1"/>
    <p:sldLayoutId id="2147489504" r:id="rId2"/>
    <p:sldLayoutId id="2147489505" r:id="rId3"/>
    <p:sldLayoutId id="2147489507" r:id="rId4"/>
    <p:sldLayoutId id="2147489508" r:id="rId5"/>
    <p:sldLayoutId id="2147489509" r:id="rId6"/>
    <p:sldLayoutId id="2147489574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511" r:id="rId1"/>
    <p:sldLayoutId id="2147489512" r:id="rId2"/>
    <p:sldLayoutId id="2147489513" r:id="rId3"/>
    <p:sldLayoutId id="2147489514" r:id="rId4"/>
    <p:sldLayoutId id="2147489515" r:id="rId5"/>
    <p:sldLayoutId id="2147489516" r:id="rId6"/>
    <p:sldLayoutId id="2147489517" r:id="rId7"/>
  </p:sldLayoutIdLst>
  <p:timing>
    <p:tnLst>
      <p:par>
        <p:cTn id="1" dur="indefinite" restart="never" nodeType="tmRoot"/>
      </p:par>
    </p:tnLst>
  </p:timing>
  <p:txStyles>
    <p:titleStyle>
      <a:lvl1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latin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575DC20F-A44B-49C8-9557-B5031BBF5B6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>
                <a:sym typeface="Calibri" pitchFamily="34" charset="0"/>
              </a:rPr>
              <a:t>Haga clic para modificar el estilo de título del patrón</a:t>
            </a:r>
            <a:endParaRPr lang="es-CO" altLang="es-CO" smtClean="0">
              <a:sym typeface="Calibri" pitchFamily="34" charset="0"/>
            </a:endParaRP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>
                <a:sym typeface="Calibri" pitchFamily="34" charset="0"/>
              </a:rPr>
              <a:t>Haga clic para modificar el estilo de texto del patrón</a:t>
            </a:r>
          </a:p>
          <a:p>
            <a:pPr lvl="1"/>
            <a:r>
              <a:rPr lang="es-ES" altLang="es-CO" smtClean="0">
                <a:sym typeface="Calibri" pitchFamily="34" charset="0"/>
              </a:rPr>
              <a:t>Segundo nivel</a:t>
            </a:r>
          </a:p>
          <a:p>
            <a:pPr lvl="2"/>
            <a:r>
              <a:rPr lang="es-ES" altLang="es-CO" smtClean="0">
                <a:sym typeface="Calibri" pitchFamily="34" charset="0"/>
              </a:rPr>
              <a:t>Tercer nivel</a:t>
            </a:r>
          </a:p>
          <a:p>
            <a:pPr lvl="3"/>
            <a:r>
              <a:rPr lang="es-ES" altLang="es-CO" smtClean="0">
                <a:sym typeface="Calibri" pitchFamily="34" charset="0"/>
              </a:rPr>
              <a:t>Cuarto nivel</a:t>
            </a:r>
          </a:p>
          <a:p>
            <a:pPr lvl="4"/>
            <a:r>
              <a:rPr lang="es-ES" altLang="es-CO" smtClean="0">
                <a:sym typeface="Calibri" pitchFamily="34" charset="0"/>
              </a:rPr>
              <a:t>Quinto nivel</a:t>
            </a:r>
            <a:endParaRPr lang="es-CO" altLang="es-CO" smtClean="0">
              <a:sym typeface="Calibri" pitchFamily="34" charset="0"/>
            </a:endParaRPr>
          </a:p>
        </p:txBody>
      </p:sp>
      <p:pic>
        <p:nvPicPr>
          <p:cNvPr id="7" name="Imagen 11" descr="Presentación Propuesta-08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6311900"/>
            <a:ext cx="6399213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18" descr="Logotipo_sin fondo.pn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5229225"/>
            <a:ext cx="1811338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0210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9519" r:id="rId1"/>
    <p:sldLayoutId id="2147489520" r:id="rId2"/>
    <p:sldLayoutId id="2147489521" r:id="rId3"/>
    <p:sldLayoutId id="2147489522" r:id="rId4"/>
    <p:sldLayoutId id="2147489523" r:id="rId5"/>
    <p:sldLayoutId id="2147489524" r:id="rId6"/>
    <p:sldLayoutId id="2147489525" r:id="rId7"/>
    <p:sldLayoutId id="2147489526" r:id="rId8"/>
    <p:sldLayoutId id="2147489527" r:id="rId9"/>
    <p:sldLayoutId id="2147489528" r:id="rId10"/>
    <p:sldLayoutId id="2147489529" r:id="rId11"/>
    <p:sldLayoutId id="2147489530" r:id="rId12"/>
    <p:sldLayoutId id="2147489531" r:id="rId13"/>
    <p:sldLayoutId id="2147489532" r:id="rId14"/>
    <p:sldLayoutId id="2147489533" r:id="rId15"/>
    <p:sldLayoutId id="2147489534" r:id="rId16"/>
    <p:sldLayoutId id="2147489535" r:id="rId17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48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9537" r:id="rId1"/>
    <p:sldLayoutId id="2147489538" r:id="rId2"/>
    <p:sldLayoutId id="2147489539" r:id="rId3"/>
    <p:sldLayoutId id="2147489540" r:id="rId4"/>
    <p:sldLayoutId id="2147489541" r:id="rId5"/>
    <p:sldLayoutId id="2147489542" r:id="rId6"/>
    <p:sldLayoutId id="2147489543" r:id="rId7"/>
    <p:sldLayoutId id="2147489544" r:id="rId8"/>
    <p:sldLayoutId id="2147489545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latin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575DC20F-A44B-49C8-9557-B5031BBF5B6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>
                <a:sym typeface="Calibri" pitchFamily="34" charset="0"/>
              </a:rPr>
              <a:t>Haga clic para modificar el estilo de título del patrón</a:t>
            </a:r>
            <a:endParaRPr lang="es-CO" altLang="es-CO" smtClean="0">
              <a:sym typeface="Calibri" pitchFamily="34" charset="0"/>
            </a:endParaRP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>
                <a:sym typeface="Calibri" pitchFamily="34" charset="0"/>
              </a:rPr>
              <a:t>Haga clic para modificar el estilo de texto del patrón</a:t>
            </a:r>
          </a:p>
          <a:p>
            <a:pPr lvl="1"/>
            <a:r>
              <a:rPr lang="es-ES" altLang="es-CO" smtClean="0">
                <a:sym typeface="Calibri" pitchFamily="34" charset="0"/>
              </a:rPr>
              <a:t>Segundo nivel</a:t>
            </a:r>
          </a:p>
          <a:p>
            <a:pPr lvl="2"/>
            <a:r>
              <a:rPr lang="es-ES" altLang="es-CO" smtClean="0">
                <a:sym typeface="Calibri" pitchFamily="34" charset="0"/>
              </a:rPr>
              <a:t>Tercer nivel</a:t>
            </a:r>
          </a:p>
          <a:p>
            <a:pPr lvl="3"/>
            <a:r>
              <a:rPr lang="es-ES" altLang="es-CO" smtClean="0">
                <a:sym typeface="Calibri" pitchFamily="34" charset="0"/>
              </a:rPr>
              <a:t>Cuarto nivel</a:t>
            </a:r>
          </a:p>
          <a:p>
            <a:pPr lvl="4"/>
            <a:r>
              <a:rPr lang="es-ES" altLang="es-CO" smtClean="0">
                <a:sym typeface="Calibri" pitchFamily="34" charset="0"/>
              </a:rPr>
              <a:t>Quinto nivel</a:t>
            </a:r>
            <a:endParaRPr lang="es-CO" altLang="es-CO" smtClean="0">
              <a:sym typeface="Calibri" pitchFamily="34" charset="0"/>
            </a:endParaRPr>
          </a:p>
        </p:txBody>
      </p:sp>
      <p:pic>
        <p:nvPicPr>
          <p:cNvPr id="7" name="Imagen 11" descr="Presentación Propuesta-08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6311900"/>
            <a:ext cx="6399213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18" descr="Logotipo_sin fondo.pn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5229225"/>
            <a:ext cx="1811338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0210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9547" r:id="rId1"/>
    <p:sldLayoutId id="2147489548" r:id="rId2"/>
    <p:sldLayoutId id="2147489549" r:id="rId3"/>
    <p:sldLayoutId id="2147489550" r:id="rId4"/>
    <p:sldLayoutId id="2147489551" r:id="rId5"/>
    <p:sldLayoutId id="2147489552" r:id="rId6"/>
    <p:sldLayoutId id="2147489553" r:id="rId7"/>
    <p:sldLayoutId id="2147489554" r:id="rId8"/>
    <p:sldLayoutId id="2147489555" r:id="rId9"/>
    <p:sldLayoutId id="2147489556" r:id="rId10"/>
    <p:sldLayoutId id="2147489557" r:id="rId11"/>
    <p:sldLayoutId id="2147489558" r:id="rId12"/>
    <p:sldLayoutId id="2147489559" r:id="rId13"/>
    <p:sldLayoutId id="2147489560" r:id="rId14"/>
    <p:sldLayoutId id="2147489561" r:id="rId15"/>
    <p:sldLayoutId id="2147489562" r:id="rId16"/>
    <p:sldLayoutId id="2147489563" r:id="rId17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48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9565" r:id="rId1"/>
    <p:sldLayoutId id="2147489566" r:id="rId2"/>
    <p:sldLayoutId id="2147489567" r:id="rId3"/>
    <p:sldLayoutId id="2147489568" r:id="rId4"/>
    <p:sldLayoutId id="2147489569" r:id="rId5"/>
    <p:sldLayoutId id="2147489570" r:id="rId6"/>
    <p:sldLayoutId id="2147489571" r:id="rId7"/>
    <p:sldLayoutId id="2147489572" r:id="rId8"/>
    <p:sldLayoutId id="2147489573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67544" y="2204864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/>
            <a:r>
              <a:rPr lang="en-US" sz="3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  <a:endParaRPr lang="en-US" sz="3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4" y="2875002"/>
            <a:ext cx="82089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0" hangingPunct="0"/>
            <a:r>
              <a:rPr lang="en-US" sz="30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IBAGUE</a:t>
            </a:r>
            <a:endParaRPr lang="es-MX" sz="3000" b="1" dirty="0">
              <a:solidFill>
                <a:prstClr val="white"/>
              </a:solidFill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5940152" y="4653136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 eaLnBrk="0" hangingPunct="0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Marzo 2017</a:t>
            </a:r>
            <a:endParaRPr lang="es-CO" dirty="0">
              <a:solidFill>
                <a:prstClr val="white"/>
              </a:solidFill>
              <a:latin typeface="Arial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3568" y="2780928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4653136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 eaLnBrk="0" hangingPunct="0">
              <a:spcBef>
                <a:spcPts val="2940"/>
              </a:spcBef>
            </a:pPr>
            <a:r>
              <a:rPr lang="es-MX" spc="70" dirty="0" smtClean="0">
                <a:solidFill>
                  <a:prstClr val="white"/>
                </a:solidFill>
                <a:latin typeface="Arial"/>
                <a:cs typeface="Arial"/>
              </a:rPr>
              <a:t>Bogotá, Colombia.</a:t>
            </a:r>
            <a:endParaRPr lang="es-MX" dirty="0">
              <a:solidFill>
                <a:prstClr val="white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16045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82395978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503533" y="1314995"/>
            <a:ext cx="8028907" cy="4202237"/>
          </a:xfrm>
          <a:prstGeom prst="rect">
            <a:avLst/>
          </a:prstGeom>
        </p:spPr>
      </p:pic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07504" y="187020"/>
            <a:ext cx="60833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Contribución a la variación de la población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ocupada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,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según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ramas de actividad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82588" y="5926364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</a:t>
            </a:r>
            <a:r>
              <a:rPr lang="es-ES" altLang="es-CO" sz="1200" dirty="0" smtClean="0"/>
              <a:t>canteras; </a:t>
            </a:r>
            <a:r>
              <a:rPr lang="es-ES" altLang="es-CO" sz="1200" dirty="0"/>
              <a:t>suministro de electricidad, gas y agua e intermediación financiera </a:t>
            </a:r>
          </a:p>
        </p:txBody>
      </p:sp>
      <p:sp>
        <p:nvSpPr>
          <p:cNvPr id="39941" name="5 CuadroTexto"/>
          <p:cNvSpPr txBox="1">
            <a:spLocks noChangeArrowheads="1"/>
          </p:cNvSpPr>
          <p:nvPr/>
        </p:nvSpPr>
        <p:spPr bwMode="auto">
          <a:xfrm>
            <a:off x="412479" y="5589240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 eaLnBrk="0" hangingPunct="0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POSICIÓN OCUPACIONAL</a:t>
            </a: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380997846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0" y="188640"/>
            <a:ext cx="6842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Distribución porcentual y variación de la población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ocupada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, según posición ocupacional</a:t>
            </a:r>
          </a:p>
        </p:txBody>
      </p:sp>
      <p:sp>
        <p:nvSpPr>
          <p:cNvPr id="41987" name="Text Box 4"/>
          <p:cNvSpPr txBox="1">
            <a:spLocks noChangeArrowheads="1"/>
          </p:cNvSpPr>
          <p:nvPr/>
        </p:nvSpPr>
        <p:spPr bwMode="auto">
          <a:xfrm>
            <a:off x="318963" y="5723456"/>
            <a:ext cx="8645525" cy="65787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050" dirty="0">
                <a:latin typeface="Arial" pitchFamily="34" charset="0"/>
                <a:cs typeface="Arial" pitchFamily="34" charset="0"/>
              </a:rPr>
              <a:t>^ Obrero, empleado particular incluye al Jornalero o Peón</a:t>
            </a:r>
          </a:p>
          <a:p>
            <a:pPr eaLnBrk="1" hangingPunct="1">
              <a:spcBef>
                <a:spcPct val="50000"/>
              </a:spcBef>
            </a:pPr>
            <a:r>
              <a:rPr lang="es-ES" altLang="es-CO" sz="1050" dirty="0">
                <a:latin typeface="Arial" pitchFamily="34" charset="0"/>
                <a:cs typeface="Arial" pitchFamily="34" charset="0"/>
              </a:rPr>
              <a:t>* Trabajador sin remuneración incluye a los trabajadores familiares sin remuneración y a los trabajadores sin remuneración en empresas de otros hogares</a:t>
            </a:r>
          </a:p>
        </p:txBody>
      </p:sp>
      <p:sp>
        <p:nvSpPr>
          <p:cNvPr id="41988" name="5 CuadroTexto"/>
          <p:cNvSpPr txBox="1">
            <a:spLocks noChangeArrowheads="1"/>
          </p:cNvSpPr>
          <p:nvPr/>
        </p:nvSpPr>
        <p:spPr bwMode="auto">
          <a:xfrm>
            <a:off x="318963" y="5461518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61326254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825" y="1052736"/>
            <a:ext cx="8569325" cy="453975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25041" y="188640"/>
            <a:ext cx="60483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Contribución a la variación de la población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ocupada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,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según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posición ocupacional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15012085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3165" y="1352658"/>
            <a:ext cx="8237378" cy="395977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3014" name="8 CuadroTexto"/>
          <p:cNvSpPr txBox="1">
            <a:spLocks noChangeArrowheads="1"/>
          </p:cNvSpPr>
          <p:nvPr/>
        </p:nvSpPr>
        <p:spPr bwMode="auto">
          <a:xfrm>
            <a:off x="287338" y="5395390"/>
            <a:ext cx="14763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200" dirty="0"/>
              <a:t>Fuente: DANE - GEIH</a:t>
            </a:r>
            <a:endParaRPr lang="es-ES" altLang="es-CO" sz="1200" dirty="0"/>
          </a:p>
        </p:txBody>
      </p:sp>
      <p:sp>
        <p:nvSpPr>
          <p:cNvPr id="43015" name="Text Box 4"/>
          <p:cNvSpPr txBox="1">
            <a:spLocks noChangeArrowheads="1"/>
          </p:cNvSpPr>
          <p:nvPr/>
        </p:nvSpPr>
        <p:spPr bwMode="auto">
          <a:xfrm>
            <a:off x="287338" y="5693368"/>
            <a:ext cx="8569325" cy="65787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050" dirty="0">
                <a:latin typeface="Arial" pitchFamily="34" charset="0"/>
                <a:cs typeface="Arial" pitchFamily="34" charset="0"/>
              </a:rPr>
              <a:t>^ Obrero, empleado particular incluye al Jornalero o Peón.</a:t>
            </a:r>
          </a:p>
          <a:p>
            <a:pPr eaLnBrk="1" hangingPunct="1">
              <a:spcBef>
                <a:spcPct val="50000"/>
              </a:spcBef>
            </a:pPr>
            <a:r>
              <a:rPr lang="es-ES" altLang="es-CO" sz="1050" dirty="0">
                <a:latin typeface="Arial" pitchFamily="34" charset="0"/>
                <a:cs typeface="Arial" pitchFamily="34" charset="0"/>
              </a:rPr>
              <a:t>* Trabajador sin remuneración incluye a los trabajadores familiares sin remuneración y a los trabajadores sin remuneración en empresas de otros hogares.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INACTIVA </a:t>
            </a:r>
            <a:endParaRPr lang="es-CO" altLang="es-CO" sz="2000" b="1" dirty="0" smtClean="0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  <a:p>
            <a:pPr algn="r" eaLnBrk="0" hangingPunct="0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SEGÚN </a:t>
            </a: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TIPO DE ACTIVIDAD</a:t>
            </a: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102775738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99486137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1867" y="1260517"/>
            <a:ext cx="8710613" cy="432048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0" y="171217"/>
            <a:ext cx="68754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Distribución porcentual y variación de la población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inactiva,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según tipo de actividad 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99281" y="6021288"/>
            <a:ext cx="869319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ES" altLang="es-CO" sz="1100" dirty="0">
                <a:latin typeface="Arial" pitchFamily="34" charset="0"/>
                <a:cs typeface="Arial" pitchFamily="34" charset="0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45061" name="5 CuadroTexto"/>
          <p:cNvSpPr txBox="1">
            <a:spLocks noChangeArrowheads="1"/>
          </p:cNvSpPr>
          <p:nvPr/>
        </p:nvSpPr>
        <p:spPr bwMode="auto">
          <a:xfrm>
            <a:off x="201641" y="5661828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1403648" y="5851600"/>
            <a:ext cx="14049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0" y="118954"/>
            <a:ext cx="6875462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CO" altLang="es-CO" sz="1600" b="1" dirty="0">
                <a:solidFill>
                  <a:schemeClr val="bg1"/>
                </a:solidFill>
                <a:latin typeface="+mj-lt"/>
              </a:rPr>
              <a:t>Proporción del empleo informal en la población ocupada </a:t>
            </a:r>
          </a:p>
          <a:p>
            <a:pPr>
              <a:buFont typeface="Arial" charset="0"/>
              <a:buNone/>
            </a:pPr>
            <a:r>
              <a:rPr lang="es-CO" altLang="es-CO" sz="1600" b="1" dirty="0">
                <a:solidFill>
                  <a:schemeClr val="bg1"/>
                </a:solidFill>
                <a:latin typeface="+mj-lt"/>
              </a:rPr>
              <a:t>Total 13 ciudades y áreas metropolitanas e Ibagué</a:t>
            </a:r>
          </a:p>
          <a:p>
            <a:pPr>
              <a:buFont typeface="Arial" charset="0"/>
              <a:buNone/>
            </a:pPr>
            <a:r>
              <a:rPr lang="es-CO" altLang="es-CO" sz="1600" b="1" dirty="0" smtClean="0">
                <a:solidFill>
                  <a:schemeClr val="bg1"/>
                </a:solidFill>
                <a:latin typeface="+mj-lt"/>
              </a:rPr>
              <a:t>Trimestre noviembre - enero (</a:t>
            </a:r>
            <a:r>
              <a:rPr lang="es-CO" altLang="es-CO" sz="1600" b="1" dirty="0">
                <a:solidFill>
                  <a:schemeClr val="bg1"/>
                </a:solidFill>
                <a:latin typeface="+mj-lt"/>
              </a:rPr>
              <a:t>2015 – </a:t>
            </a:r>
            <a:r>
              <a:rPr lang="es-CO" altLang="es-CO" sz="1600" b="1" dirty="0" smtClean="0">
                <a:solidFill>
                  <a:schemeClr val="bg1"/>
                </a:solidFill>
                <a:latin typeface="+mj-lt"/>
              </a:rPr>
              <a:t>2017)</a:t>
            </a:r>
            <a:endParaRPr lang="es-CO" altLang="es-CO" sz="16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837567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3608" y="1340768"/>
            <a:ext cx="6908670" cy="44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0" y="119534"/>
            <a:ext cx="583685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Límites de confianza y error relativo de la población de la </a:t>
            </a:r>
            <a:endParaRPr lang="es-ES" altLang="es-CO" sz="1600" b="1" dirty="0" smtClean="0">
              <a:solidFill>
                <a:schemeClr val="bg1"/>
              </a:solidFill>
              <a:latin typeface="+mj-lt"/>
            </a:endParaRPr>
          </a:p>
          <a:p>
            <a:pPr eaLnBrk="1" hangingPunct="1"/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fuerza de trabajo </a:t>
            </a:r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e indicadores de mercado laboral</a:t>
            </a:r>
          </a:p>
          <a:p>
            <a:pPr eaLnBrk="1" hangingPunct="1"/>
            <a:r>
              <a:rPr lang="es-CO" altLang="es-CO" sz="1600" b="1" dirty="0">
                <a:solidFill>
                  <a:schemeClr val="bg1"/>
                </a:solidFill>
                <a:latin typeface="+mj-lt"/>
              </a:rPr>
              <a:t>Ibagué</a:t>
            </a:r>
            <a:endParaRPr lang="es-CO" altLang="es-CO" sz="1600" i="1" dirty="0">
              <a:solidFill>
                <a:schemeClr val="bg1"/>
              </a:solidFill>
              <a:latin typeface="+mj-lt"/>
            </a:endParaRPr>
          </a:p>
          <a:p>
            <a:pPr eaLnBrk="1" hangingPunct="1"/>
            <a:endParaRPr lang="es-CO" altLang="es-CO" sz="1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91971070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7544" y="1484784"/>
            <a:ext cx="8064500" cy="222408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65312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9552" y="4005064"/>
            <a:ext cx="8064500" cy="215912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-36512" y="57398"/>
            <a:ext cx="78486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Tolima, anual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2008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2016</a:t>
            </a:r>
            <a:endParaRPr lang="es-CO" altLang="es-CO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684585" y="5772851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95150205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323528" y="1268760"/>
            <a:ext cx="8474467" cy="45360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79239" y="2514962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3000" b="1" dirty="0" smtClean="0">
                <a:solidFill>
                  <a:prstClr val="white"/>
                </a:solidFill>
                <a:latin typeface="Arial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prstClr val="white"/>
              </a:solidFill>
              <a:latin typeface="Arial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1" y="3212976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  <a:sym typeface="Calibri" pitchFamily="34" charset="0"/>
            </a:endParaRP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645024"/>
            <a:ext cx="52562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TRIMESTRE </a:t>
            </a: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  <a:endParaRPr lang="es-ES" altLang="es-CO" sz="2000" b="1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3140968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189015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93923752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5536" y="1953152"/>
            <a:ext cx="8209629" cy="28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2"/>
          <p:cNvSpPr>
            <a:spLocks/>
          </p:cNvSpPr>
          <p:nvPr/>
        </p:nvSpPr>
        <p:spPr bwMode="auto">
          <a:xfrm>
            <a:off x="107504" y="116632"/>
            <a:ext cx="750019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/>
          <a:p>
            <a:pPr eaLnBrk="1"/>
            <a:r>
              <a:rPr lang="es-ES" altLang="es-CO" sz="2000" b="1" dirty="0">
                <a:solidFill>
                  <a:schemeClr val="bg1"/>
                </a:solidFill>
                <a:latin typeface="+mj-lt"/>
                <a:sym typeface="Calibri" pitchFamily="34" charset="0"/>
              </a:rPr>
              <a:t>Resumen de indicadores</a:t>
            </a:r>
            <a:br>
              <a:rPr lang="es-ES" altLang="es-CO" sz="2000" b="1" dirty="0">
                <a:solidFill>
                  <a:schemeClr val="bg1"/>
                </a:solidFill>
                <a:latin typeface="+mj-lt"/>
                <a:sym typeface="Calibri" pitchFamily="34" charset="0"/>
              </a:rPr>
            </a:br>
            <a:r>
              <a:rPr lang="es-ES" altLang="es-CO" sz="2000" b="1" dirty="0">
                <a:solidFill>
                  <a:schemeClr val="bg1"/>
                </a:solidFill>
                <a:latin typeface="+mj-lt"/>
                <a:sym typeface="Calibri" pitchFamily="34" charset="0"/>
              </a:rPr>
              <a:t>Ibagué  – Total </a:t>
            </a:r>
            <a:r>
              <a:rPr lang="es-ES" altLang="es-CO" sz="2000" b="1" dirty="0" smtClean="0">
                <a:solidFill>
                  <a:schemeClr val="bg1"/>
                </a:solidFill>
                <a:latin typeface="+mj-lt"/>
                <a:sym typeface="Calibri" pitchFamily="34" charset="0"/>
              </a:rPr>
              <a:t>Nacional</a:t>
            </a:r>
            <a:endParaRPr lang="es-CO" altLang="es-CO" sz="2000" dirty="0">
              <a:solidFill>
                <a:schemeClr val="bg1"/>
              </a:solidFill>
              <a:latin typeface="+mj-lt"/>
              <a:sym typeface="Calibri" pitchFamily="34" charset="0"/>
            </a:endParaRPr>
          </a:p>
        </p:txBody>
      </p:sp>
      <p:sp>
        <p:nvSpPr>
          <p:cNvPr id="31748" name="5 CuadroTexto"/>
          <p:cNvSpPr txBox="1">
            <a:spLocks noChangeArrowheads="1"/>
          </p:cNvSpPr>
          <p:nvPr/>
        </p:nvSpPr>
        <p:spPr bwMode="auto">
          <a:xfrm>
            <a:off x="395536" y="4967287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35496" y="44624"/>
            <a:ext cx="525713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000" b="1" dirty="0">
                <a:solidFill>
                  <a:schemeClr val="bg1"/>
                </a:solidFill>
                <a:latin typeface="Arial Narrow" pitchFamily="34" charset="0"/>
              </a:rPr>
              <a:t>Indicadores de mercado laboral </a:t>
            </a:r>
            <a:r>
              <a:rPr lang="es-ES" altLang="es-CO" sz="2000" b="1" dirty="0">
                <a:solidFill>
                  <a:schemeClr val="bg1"/>
                </a:solidFill>
                <a:latin typeface="+mj-lt"/>
              </a:rPr>
              <a:t>por</a:t>
            </a:r>
            <a:r>
              <a:rPr lang="es-ES" altLang="es-CO" sz="2000" b="1" dirty="0">
                <a:solidFill>
                  <a:schemeClr val="bg1"/>
                </a:solidFill>
                <a:latin typeface="Arial Narrow" pitchFamily="34" charset="0"/>
              </a:rPr>
              <a:t> ciudad</a:t>
            </a:r>
          </a:p>
          <a:p>
            <a:r>
              <a:rPr lang="es-ES" altLang="es-CO" sz="2000" b="1" dirty="0" smtClean="0">
                <a:solidFill>
                  <a:schemeClr val="bg1"/>
                </a:solidFill>
                <a:latin typeface="Arial Narrow" pitchFamily="34" charset="0"/>
              </a:rPr>
              <a:t>Trimestre</a:t>
            </a:r>
            <a:endParaRPr lang="es-ES" altLang="es-CO" sz="2000" b="1" dirty="0">
              <a:solidFill>
                <a:schemeClr val="bg1"/>
              </a:solidFill>
              <a:latin typeface="Arial Narrow" pitchFamily="34" charset="0"/>
            </a:endParaRPr>
          </a:p>
          <a:p>
            <a:r>
              <a:rPr lang="es-ES" altLang="es-CO" sz="2000" b="1" dirty="0" smtClean="0">
                <a:solidFill>
                  <a:schemeClr val="bg1"/>
                </a:solidFill>
                <a:latin typeface="Arial Narrow" pitchFamily="34" charset="0"/>
              </a:rPr>
              <a:t>Noviembre 2016 - enero 2017</a:t>
            </a:r>
            <a:endParaRPr lang="es-ES" altLang="es-CO" sz="20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971600" y="2924944"/>
            <a:ext cx="7344816" cy="1841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02415886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71600" y="1124744"/>
            <a:ext cx="7200802" cy="54360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8540010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1412776"/>
            <a:ext cx="8497953" cy="4202212"/>
          </a:xfrm>
          <a:prstGeom prst="rect">
            <a:avLst/>
          </a:prstGeom>
          <a:noFill/>
          <a:ln>
            <a:noFill/>
          </a:ln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-36538" y="66675"/>
            <a:ext cx="64087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pPr eaLnBrk="1" hangingPunct="1">
              <a:buFont typeface="Arial" charset="0"/>
              <a:buNone/>
            </a:pPr>
            <a:r>
              <a:rPr lang="es-ES" altLang="es-CO" b="1" dirty="0">
                <a:solidFill>
                  <a:schemeClr val="bg1"/>
                </a:solidFill>
                <a:latin typeface="+mj-lt"/>
              </a:rPr>
              <a:t>Ibagué</a:t>
            </a:r>
          </a:p>
          <a:p>
            <a:pPr eaLnBrk="1" hangingPunct="1">
              <a:buFont typeface="Arial" charset="0"/>
              <a:buNone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Noviembre - enero (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2007 –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2017)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796" name="5 CuadroTexto"/>
          <p:cNvSpPr txBox="1">
            <a:spLocks noChangeArrowheads="1"/>
          </p:cNvSpPr>
          <p:nvPr/>
        </p:nvSpPr>
        <p:spPr bwMode="auto">
          <a:xfrm>
            <a:off x="611560" y="5744595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22126" y="57398"/>
            <a:ext cx="71421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Tasa de desempleo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Ibagué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Trimestres móviles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2013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2017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889320" y="5975455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49796003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3568" y="1268760"/>
            <a:ext cx="7463014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44624"/>
            <a:ext cx="48958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Población ocupada, desocupada e inactiva 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Ibagué</a:t>
            </a:r>
            <a:endParaRPr lang="es-ES" altLang="es-CO" sz="1800" b="1" dirty="0">
              <a:solidFill>
                <a:schemeClr val="bg1"/>
              </a:solidFill>
              <a:ea typeface="+mn-ea"/>
              <a:cs typeface="Arial" panose="020B0604020202020204" pitchFamily="34" charset="0"/>
            </a:endParaRPr>
          </a:p>
          <a:p>
            <a:pPr algn="l"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Noviembre - enero (2015 – 2017)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r>
              <a:rPr lang="es-ES" altLang="es-CO" sz="1800" b="1" dirty="0" smtClean="0">
                <a:solidFill>
                  <a:schemeClr val="bg1"/>
                </a:solidFill>
              </a:rPr>
              <a:t/>
            </a:r>
            <a:br>
              <a:rPr lang="es-ES" altLang="es-CO" sz="1800" b="1" dirty="0" smtClean="0">
                <a:solidFill>
                  <a:schemeClr val="bg1"/>
                </a:solidFill>
              </a:rPr>
            </a:br>
            <a:endParaRPr lang="es-ES" sz="1800" b="1" dirty="0" smtClean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14274559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5536" y="1988840"/>
            <a:ext cx="8355789" cy="2628039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RAMA DE ACTIVIDAD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300424825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-794" y="190381"/>
            <a:ext cx="68770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Distribución porcentual y variación de la población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ocupada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, según ramas de actividad </a:t>
            </a: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395536" y="5399311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395536" y="5637728"/>
            <a:ext cx="8496944" cy="815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1200" dirty="0"/>
              <a:t>*Otras ramas: Agricultura, ganadería, caza, silvicultura y pesca; explotación de minas y </a:t>
            </a:r>
            <a:r>
              <a:rPr lang="es-ES" altLang="es-CO" sz="1200" dirty="0" smtClean="0"/>
              <a:t>canteras; </a:t>
            </a:r>
            <a:r>
              <a:rPr lang="es-ES" altLang="es-CO" sz="1200" dirty="0"/>
              <a:t>suministro de electricidad, gas y agua e intermediación financiera </a:t>
            </a:r>
          </a:p>
          <a:p>
            <a:r>
              <a:rPr lang="es-CO" altLang="es-CO" sz="1200" dirty="0"/>
              <a:t>Nota: La suma de las participaciones puede diferir de 100%  por la no inclusión de la categoría “no informa” y por efecto de decimales.</a:t>
            </a:r>
            <a:r>
              <a:rPr lang="es-ES" altLang="es-CO" sz="1200" dirty="0"/>
              <a:t>  </a:t>
            </a:r>
          </a:p>
          <a:p>
            <a:endParaRPr lang="es-ES" altLang="es-CO" sz="1100" dirty="0">
              <a:latin typeface="Arial Narrow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86032168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2303" y="1196751"/>
            <a:ext cx="8334084" cy="4172267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Plantilla_DANE_1 (2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Tema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Plantilla_DANE_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1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7.xml><?xml version="1.0" encoding="utf-8"?>
<a:theme xmlns:a="http://schemas.openxmlformats.org/drawingml/2006/main" name="1_Plantilla_DANE_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12306</TotalTime>
  <Words>468</Words>
  <Application>Microsoft Office PowerPoint</Application>
  <PresentationFormat>Presentación en pantalla (4:3)</PresentationFormat>
  <Paragraphs>83</Paragraphs>
  <Slides>19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7</vt:i4>
      </vt:variant>
      <vt:variant>
        <vt:lpstr>Títulos de diapositiva</vt:lpstr>
      </vt:variant>
      <vt:variant>
        <vt:i4>19</vt:i4>
      </vt:variant>
    </vt:vector>
  </HeadingPairs>
  <TitlesOfParts>
    <vt:vector size="26" baseType="lpstr">
      <vt:lpstr>1_Presentacion_dane2013_marzo4</vt:lpstr>
      <vt:lpstr>Plantilla_DANE_1 (2)</vt:lpstr>
      <vt:lpstr>2_Presentacion_dane2013_marzo4</vt:lpstr>
      <vt:lpstr>Tema</vt:lpstr>
      <vt:lpstr>Plantilla_DANE_1</vt:lpstr>
      <vt:lpstr>Tema1</vt:lpstr>
      <vt:lpstr>1_Plantilla_DANE_1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Andres Felipe Virguez Clavijo</cp:lastModifiedBy>
  <cp:revision>1078</cp:revision>
  <cp:lastPrinted>2016-11-28T15:17:33Z</cp:lastPrinted>
  <dcterms:created xsi:type="dcterms:W3CDTF">2012-08-27T13:39:03Z</dcterms:created>
  <dcterms:modified xsi:type="dcterms:W3CDTF">2017-03-14T14:43:42Z</dcterms:modified>
</cp:coreProperties>
</file>