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84" r:id="rId2"/>
    <p:sldMasterId id="2147483696" r:id="rId3"/>
    <p:sldMasterId id="2147483709" r:id="rId4"/>
    <p:sldMasterId id="2147483734" r:id="rId5"/>
  </p:sldMasterIdLst>
  <p:notesMasterIdLst>
    <p:notesMasterId r:id="rId25"/>
  </p:notesMasterIdLst>
  <p:handoutMasterIdLst>
    <p:handoutMasterId r:id="rId26"/>
  </p:handoutMasterIdLst>
  <p:sldIdLst>
    <p:sldId id="729" r:id="rId6"/>
    <p:sldId id="730" r:id="rId7"/>
    <p:sldId id="705" r:id="rId8"/>
    <p:sldId id="704" r:id="rId9"/>
    <p:sldId id="706" r:id="rId10"/>
    <p:sldId id="707" r:id="rId11"/>
    <p:sldId id="708" r:id="rId12"/>
    <p:sldId id="731" r:id="rId13"/>
    <p:sldId id="711" r:id="rId14"/>
    <p:sldId id="712" r:id="rId15"/>
    <p:sldId id="732" r:id="rId16"/>
    <p:sldId id="714" r:id="rId17"/>
    <p:sldId id="715" r:id="rId18"/>
    <p:sldId id="733" r:id="rId19"/>
    <p:sldId id="717" r:id="rId20"/>
    <p:sldId id="718" r:id="rId21"/>
    <p:sldId id="721" r:id="rId22"/>
    <p:sldId id="719" r:id="rId23"/>
    <p:sldId id="728" r:id="rId24"/>
  </p:sldIdLst>
  <p:sldSz cx="9144000" cy="6858000" type="screen4x3"/>
  <p:notesSz cx="6980238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06" autoAdjust="0"/>
    <p:restoredTop sz="86323" autoAdjust="0"/>
  </p:normalViewPr>
  <p:slideViewPr>
    <p:cSldViewPr>
      <p:cViewPr>
        <p:scale>
          <a:sx n="75" d="100"/>
          <a:sy n="75" d="100"/>
        </p:scale>
        <p:origin x="-264" y="-6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D32B4C0-13EB-4C23-B963-584BDF2FC81B}" type="datetimeFigureOut">
              <a:rPr lang="es-ES"/>
              <a:pPr>
                <a:defRPr/>
              </a:pPr>
              <a:t>17/03/2017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B1188C2-4122-48F7-A95E-A421D18E515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5076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6C31B31-8036-4A47-B07F-9D09AA984F4D}" type="datetimeFigureOut">
              <a:rPr lang="es-ES"/>
              <a:pPr>
                <a:defRPr/>
              </a:pPr>
              <a:t>17/03/2017</a:t>
            </a:fld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01BB3B4-4C7B-41B7-B62B-982E7505AE3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34183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>
                <a:solidFill>
                  <a:prstClr val="black"/>
                </a:solidFill>
              </a:rPr>
              <a:pPr/>
              <a:t>1</a:t>
            </a:fld>
            <a:endParaRPr lang="es-ES" altLang="es-CO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1F31395-DCEE-4AED-87D0-A6FF93487F38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10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7FC03E-CD86-4E12-8C12-8E19BF9CF09C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13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15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3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20.jpg"/><Relationship Id="rId5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080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62384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94846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146707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605479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12394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349979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5526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78302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789840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2334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26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487824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701763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6756190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734546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194196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615895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17995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29689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661861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22336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5977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292225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80307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5964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645727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981048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677612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0311935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6982773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1060666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44332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7277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78626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1899559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9313358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894386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86409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1092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6854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8020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5609368"/>
            <a:ext cx="9172800" cy="1204207"/>
          </a:xfrm>
          <a:prstGeom prst="rect">
            <a:avLst/>
          </a:prstGeom>
        </p:spPr>
      </p:pic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-16484" y="6704943"/>
            <a:ext cx="9160484" cy="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800" cy="107257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 t="29838" r="31762" b="44792"/>
          <a:stretch/>
        </p:blipFill>
        <p:spPr bwMode="auto">
          <a:xfrm>
            <a:off x="1928897" y="1443873"/>
            <a:ext cx="5523423" cy="169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13 Conector recto"/>
          <p:cNvCxnSpPr/>
          <p:nvPr/>
        </p:nvCxnSpPr>
        <p:spPr>
          <a:xfrm>
            <a:off x="2000619" y="3396135"/>
            <a:ext cx="5328592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8" y="3778180"/>
            <a:ext cx="8167098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944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12800" y="0"/>
            <a:ext cx="7718425" cy="105251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8525" y="4279900"/>
            <a:ext cx="7561263" cy="2578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>
          <a:xfrm>
            <a:off x="4962525" y="6356350"/>
            <a:ext cx="2133600" cy="331788"/>
          </a:xfrm>
          <a:prstGeom prst="rect">
            <a:avLst/>
          </a:prstGeom>
        </p:spPr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2549A53-C0FD-496B-B379-82D4FFB9E75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065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177053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eaLnBrk="0" hangingPunct="0"/>
            <a:r>
              <a:rPr sz="150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8770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3875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0872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91799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3149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15.jpe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4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image" Target="../media/image15.jpeg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77814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74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47812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43" r:id="rId1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05890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42" r:id="rId1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48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4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4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4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4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4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67544" y="2204864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/>
            <a:r>
              <a:rPr lang="en-US" sz="3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MERCADO LABORAL</a:t>
            </a:r>
            <a:endParaRPr lang="en-US" sz="3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7544" y="2875002"/>
            <a:ext cx="82089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0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CÚCUTA </a:t>
            </a:r>
            <a:r>
              <a:rPr lang="en-US" sz="30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AM*</a:t>
            </a:r>
          </a:p>
        </p:txBody>
      </p:sp>
      <p:sp>
        <p:nvSpPr>
          <p:cNvPr id="8" name="object 9"/>
          <p:cNvSpPr txBox="1"/>
          <p:nvPr/>
        </p:nvSpPr>
        <p:spPr>
          <a:xfrm>
            <a:off x="5940152" y="4653136"/>
            <a:ext cx="259588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 eaLnBrk="0" hangingPunct="0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prstClr val="white"/>
                </a:solidFill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Marzo 2017</a:t>
            </a:r>
            <a:endParaRPr lang="es-CO" dirty="0">
              <a:solidFill>
                <a:prstClr val="white"/>
              </a:solidFill>
              <a:latin typeface="Arial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683568" y="2780928"/>
            <a:ext cx="79208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528" y="4653136"/>
            <a:ext cx="3085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 eaLnBrk="0" hangingPunct="0">
              <a:spcBef>
                <a:spcPts val="2940"/>
              </a:spcBef>
            </a:pPr>
            <a:r>
              <a:rPr lang="es-MX" spc="70" dirty="0" smtClean="0">
                <a:solidFill>
                  <a:prstClr val="white"/>
                </a:solidFill>
                <a:latin typeface="Arial"/>
                <a:cs typeface="Arial"/>
              </a:rPr>
              <a:t>Bogotá, Colombia.</a:t>
            </a:r>
            <a:endParaRPr lang="es-MX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76982" y="6392361"/>
            <a:ext cx="822746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CO" sz="1200" dirty="0"/>
              <a:t>* El área metropolitana (AM) comprende a </a:t>
            </a:r>
            <a:r>
              <a:rPr lang="es-ES" sz="1200" dirty="0" smtClean="0"/>
              <a:t>Villa </a:t>
            </a:r>
            <a:r>
              <a:rPr lang="es-ES" sz="1200" dirty="0"/>
              <a:t>del Rosario, Los Patios y El Zulia</a:t>
            </a:r>
          </a:p>
        </p:txBody>
      </p:sp>
    </p:spTree>
    <p:extLst>
      <p:ext uri="{BB962C8B-B14F-4D97-AF65-F5344CB8AC3E}">
        <p14:creationId xmlns:p14="http://schemas.microsoft.com/office/powerpoint/2010/main" val="35099006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772" y="188640"/>
            <a:ext cx="51412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es-ES" altLang="es-CO" sz="1800" dirty="0"/>
              <a:t>Contribución a la variación de la población </a:t>
            </a:r>
            <a:endParaRPr lang="es-ES" altLang="es-CO" sz="1800" dirty="0" smtClean="0"/>
          </a:p>
          <a:p>
            <a:r>
              <a:rPr lang="es-ES" altLang="es-CO" sz="1800" dirty="0" smtClean="0"/>
              <a:t>ocupada</a:t>
            </a:r>
            <a:r>
              <a:rPr lang="es-ES" altLang="es-CO" sz="1800" dirty="0"/>
              <a:t>, </a:t>
            </a:r>
            <a:r>
              <a:rPr lang="es-ES" altLang="es-CO" sz="1800" dirty="0" smtClean="0"/>
              <a:t>según </a:t>
            </a:r>
            <a:r>
              <a:rPr lang="es-ES" altLang="es-CO" sz="1800" dirty="0"/>
              <a:t>ramas de actividad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85800" y="5157790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2293" name="5 CuadroTexto"/>
          <p:cNvSpPr txBox="1">
            <a:spLocks noChangeArrowheads="1"/>
          </p:cNvSpPr>
          <p:nvPr/>
        </p:nvSpPr>
        <p:spPr bwMode="auto">
          <a:xfrm>
            <a:off x="703536" y="4895852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68831658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12825" y="1361234"/>
            <a:ext cx="7118350" cy="3535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CO" altLang="es-CO" sz="2800" b="1" dirty="0">
                <a:solidFill>
                  <a:srgbClr val="FFFFFF"/>
                </a:solidFill>
                <a:latin typeface="Arial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 eaLnBrk="0" hangingPunct="0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POSICIÓN OCUPACIONAL</a:t>
            </a: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r>
              <a:rPr lang="es-CO" sz="2000" b="1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268767586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-17636" y="188640"/>
            <a:ext cx="581377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es-ES" altLang="es-CO" sz="1800" dirty="0"/>
              <a:t>Distribución porcentual y variación de la población </a:t>
            </a:r>
            <a:endParaRPr lang="es-ES" altLang="es-CO" sz="1800" dirty="0" smtClean="0"/>
          </a:p>
          <a:p>
            <a:r>
              <a:rPr lang="es-ES" altLang="es-CO" sz="1800" dirty="0" smtClean="0"/>
              <a:t>ocupada</a:t>
            </a:r>
            <a:r>
              <a:rPr lang="es-ES" altLang="es-CO" sz="1800" dirty="0"/>
              <a:t>, según posición ocupacional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467544" y="5323077"/>
            <a:ext cx="8208912" cy="73866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ES" altLang="es-CO" sz="1200" dirty="0">
                <a:latin typeface="Arial Narrow" pitchFamily="34" charset="0"/>
              </a:rPr>
              <a:t>^ Jornalero y peón está incluido en la categoría Obrero, empleador particular.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* Trabajador </a:t>
            </a:r>
            <a:r>
              <a:rPr lang="es-ES" altLang="es-CO" sz="1200" dirty="0">
                <a:latin typeface="Arial Narrow" pitchFamily="34" charset="0"/>
              </a:rPr>
              <a:t>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hogares.</a:t>
            </a:r>
            <a:endParaRPr lang="es-ES" altLang="es-CO" sz="1200" dirty="0">
              <a:latin typeface="Arial Narrow" pitchFamily="34" charset="0"/>
            </a:endParaRPr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591194" y="5061139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039922660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760040" y="1352550"/>
            <a:ext cx="7772400" cy="3743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" y="172711"/>
            <a:ext cx="550810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es-ES" altLang="es-CO" sz="1800" dirty="0"/>
              <a:t>Contribución a la variación de la población </a:t>
            </a:r>
            <a:endParaRPr lang="es-ES" altLang="es-CO" sz="1800" dirty="0" smtClean="0"/>
          </a:p>
          <a:p>
            <a:r>
              <a:rPr lang="es-ES" altLang="es-CO" sz="1800" dirty="0" smtClean="0"/>
              <a:t>ocupada, según </a:t>
            </a:r>
            <a:r>
              <a:rPr lang="es-ES" altLang="es-CO" sz="1800" dirty="0"/>
              <a:t>posición ocupacional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25398" y="5194300"/>
            <a:ext cx="440216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es-ES" altLang="es-CO" sz="1050" dirty="0">
                <a:latin typeface="Arial Narrow" pitchFamily="34" charset="0"/>
              </a:rPr>
              <a:t>^</a:t>
            </a:r>
            <a:r>
              <a:rPr lang="es-ES" altLang="es-CO" sz="1050" dirty="0" smtClean="0"/>
              <a:t> Jornalero y peón está incluido en la categoría Obrero, empleador particular.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0" y="5461000"/>
            <a:ext cx="9144000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s-ES" altLang="es-CO" sz="1050" dirty="0" smtClean="0"/>
              <a:t>    * Trabajador sin remuneración incluye a los trabajadores familiares sin remuneración y a los trabajadores sin remuneración en empresas de otros hogares.</a:t>
            </a:r>
          </a:p>
        </p:txBody>
      </p:sp>
      <p:sp>
        <p:nvSpPr>
          <p:cNvPr id="15367" name="8 CuadroTexto"/>
          <p:cNvSpPr txBox="1">
            <a:spLocks noChangeArrowheads="1"/>
          </p:cNvSpPr>
          <p:nvPr/>
        </p:nvSpPr>
        <p:spPr bwMode="auto">
          <a:xfrm>
            <a:off x="685799" y="4932364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/>
              <a:t>Fuente: DANE - GEIH</a:t>
            </a:r>
            <a:endParaRPr lang="es-ES" altLang="es-CO" sz="12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7234734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22350" y="1556792"/>
            <a:ext cx="6969266" cy="3290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CO" altLang="es-CO" sz="2800" b="1" dirty="0">
                <a:solidFill>
                  <a:srgbClr val="FFFFFF"/>
                </a:solidFill>
                <a:latin typeface="Arial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INACTIVA </a:t>
            </a:r>
            <a:endParaRPr lang="es-CO" altLang="es-CO" sz="2000" b="1" dirty="0" smtClean="0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  <a:p>
            <a:pPr algn="r" eaLnBrk="0" hangingPunct="0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SEGÚN </a:t>
            </a: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TIPO DE ACTIVIDAD</a:t>
            </a: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r>
              <a:rPr lang="es-CO" sz="2000" b="1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23464672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" y="244089"/>
            <a:ext cx="579613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es-ES" altLang="es-CO" sz="1800" dirty="0"/>
              <a:t>Distribución porcentual y variación de la población </a:t>
            </a:r>
            <a:endParaRPr lang="es-ES" altLang="es-CO" sz="1800" dirty="0" smtClean="0"/>
          </a:p>
          <a:p>
            <a:r>
              <a:rPr lang="es-ES" altLang="es-CO" sz="1800" dirty="0" smtClean="0"/>
              <a:t>inactiva, según </a:t>
            </a:r>
            <a:r>
              <a:rPr lang="es-ES" altLang="es-CO" sz="1800" dirty="0"/>
              <a:t>tipo de actividad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86569" y="5805264"/>
            <a:ext cx="8501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200" dirty="0">
                <a:latin typeface="Arial Narrow" pitchFamily="34" charset="0"/>
              </a:rPr>
              <a:t>Nota: </a:t>
            </a:r>
            <a:r>
              <a:rPr lang="es-ES" altLang="es-CO" sz="1200" dirty="0" smtClean="0">
                <a:latin typeface="Arial Narrow" pitchFamily="34" charset="0"/>
              </a:rPr>
              <a:t>La </a:t>
            </a:r>
            <a:r>
              <a:rPr lang="es-ES" altLang="es-CO" sz="1200" dirty="0">
                <a:latin typeface="Arial Narrow" pitchFamily="34" charset="0"/>
              </a:rPr>
              <a:t>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286569" y="5480248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60949951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67086" y="1304280"/>
            <a:ext cx="7188150" cy="3772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1546548" y="5572125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41226136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547664" y="1720701"/>
            <a:ext cx="5754819" cy="3688457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" y="116632"/>
            <a:ext cx="572412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es-ES" altLang="es-CO" sz="1600" dirty="0"/>
              <a:t>Proporción del empleo informal en la población ocupada</a:t>
            </a:r>
          </a:p>
          <a:p>
            <a:r>
              <a:rPr lang="es-CO" altLang="es-CO" sz="1600" dirty="0"/>
              <a:t>Total 13 ciudades y áreas metropolitanas y</a:t>
            </a:r>
            <a:r>
              <a:rPr lang="es-ES" altLang="es-CO" sz="1600" dirty="0"/>
              <a:t> Cúcuta AM</a:t>
            </a:r>
          </a:p>
          <a:p>
            <a:r>
              <a:rPr lang="es-ES" altLang="es-CO" sz="1600" dirty="0"/>
              <a:t>Trimestre </a:t>
            </a:r>
            <a:r>
              <a:rPr lang="es-ES" altLang="es-CO" sz="1600" dirty="0" smtClean="0"/>
              <a:t>noviembre – </a:t>
            </a:r>
            <a:r>
              <a:rPr lang="es-ES" altLang="es-CO" sz="1600" dirty="0"/>
              <a:t>enero (2015 – </a:t>
            </a:r>
            <a:r>
              <a:rPr lang="es-ES" altLang="es-CO" sz="1600" dirty="0" smtClean="0"/>
              <a:t>2017)</a:t>
            </a:r>
            <a:endParaRPr lang="es-ES" altLang="es-CO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-1" y="116632"/>
            <a:ext cx="572412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es-ES" altLang="es-CO" sz="1600" dirty="0"/>
              <a:t>Límites de confianza y error relativo de la población de la </a:t>
            </a:r>
            <a:endParaRPr lang="es-ES" altLang="es-CO" sz="1600" dirty="0" smtClean="0"/>
          </a:p>
          <a:p>
            <a:r>
              <a:rPr lang="es-ES" altLang="es-CO" sz="1600" dirty="0" smtClean="0"/>
              <a:t>fuerza de trabajo </a:t>
            </a:r>
            <a:r>
              <a:rPr lang="es-ES" altLang="es-CO" sz="1600" dirty="0"/>
              <a:t>e indicadores de mercado laboral</a:t>
            </a:r>
          </a:p>
          <a:p>
            <a:r>
              <a:rPr lang="es-ES" altLang="es-CO" sz="1600" dirty="0"/>
              <a:t>Cúcuta AM</a:t>
            </a:r>
            <a:endParaRPr lang="es-CO" altLang="es-CO" sz="1600" dirty="0"/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3600005090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98563" y="1844675"/>
            <a:ext cx="6692900" cy="1724025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70341736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259632" y="3860800"/>
            <a:ext cx="6552728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60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2704" y="116632"/>
            <a:ext cx="543339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es-ES" altLang="es-CO" sz="1600" dirty="0"/>
              <a:t>Tasa global de participación, ocupación y desempleo</a:t>
            </a:r>
          </a:p>
          <a:p>
            <a:r>
              <a:rPr lang="es-ES" altLang="es-CO" sz="1600" dirty="0"/>
              <a:t>Norte de </a:t>
            </a:r>
            <a:r>
              <a:rPr lang="es-ES" altLang="es-CO" sz="1600" dirty="0" smtClean="0"/>
              <a:t>Santander, Anual</a:t>
            </a:r>
            <a:endParaRPr lang="es-ES" altLang="es-CO" sz="1600" dirty="0"/>
          </a:p>
          <a:p>
            <a:r>
              <a:rPr lang="es-ES" altLang="es-CO" sz="1600" dirty="0"/>
              <a:t> </a:t>
            </a:r>
            <a:r>
              <a:rPr lang="es-ES" altLang="es-CO" sz="1600" dirty="0" smtClean="0"/>
              <a:t>2008 </a:t>
            </a:r>
            <a:r>
              <a:rPr lang="es-ES" altLang="es-CO" sz="1600" dirty="0"/>
              <a:t>- </a:t>
            </a:r>
            <a:r>
              <a:rPr lang="es-ES" altLang="es-CO" sz="1600" dirty="0" smtClean="0"/>
              <a:t>2016</a:t>
            </a:r>
            <a:endParaRPr lang="es-CO" altLang="es-CO" sz="1600" dirty="0"/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684213" y="5704436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16823937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74725" y="1749425"/>
            <a:ext cx="7267575" cy="392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64605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/>
          </p:cNvSpPr>
          <p:nvPr/>
        </p:nvSpPr>
        <p:spPr bwMode="auto">
          <a:xfrm>
            <a:off x="979239" y="2514962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/>
            <a:r>
              <a:rPr lang="es-ES" altLang="es-CO" sz="3000" b="1" dirty="0" smtClean="0">
                <a:solidFill>
                  <a:prstClr val="white"/>
                </a:solidFill>
                <a:latin typeface="Arial"/>
                <a:sym typeface="Calibri" pitchFamily="34" charset="0"/>
              </a:rPr>
              <a:t>INDICADORES DEL MERCADO LABORAL</a:t>
            </a:r>
            <a:endParaRPr lang="es-ES" altLang="es-CO" sz="3000" b="1" dirty="0">
              <a:solidFill>
                <a:prstClr val="white"/>
              </a:solidFill>
              <a:latin typeface="Arial"/>
              <a:sym typeface="Calibri" pitchFamily="34" charset="0"/>
            </a:endParaRP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1980381" y="3212976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/>
            <a:r>
              <a:rPr lang="es-ES" altLang="es-CO" sz="2000" b="1" dirty="0" smtClean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  <a:sym typeface="Calibri" pitchFamily="34" charset="0"/>
            </a:endParaRP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645024"/>
            <a:ext cx="5256213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TRIMESTRE </a:t>
            </a: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  <a:endParaRPr lang="es-ES" altLang="es-CO" sz="2000" b="1" dirty="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576" y="3140968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060792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1" y="161628"/>
            <a:ext cx="428396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es-ES" altLang="es-CO" sz="1800" dirty="0"/>
              <a:t>Resumen indicadores</a:t>
            </a:r>
          </a:p>
          <a:p>
            <a:r>
              <a:rPr lang="es-ES" altLang="es-CO" sz="1800" dirty="0"/>
              <a:t>Cúcuta AM – 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91279517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95325" y="1989138"/>
            <a:ext cx="7645400" cy="2879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0" y="20637"/>
            <a:ext cx="586814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es-ES" altLang="es-CO" sz="1800" dirty="0"/>
              <a:t>Indicadores </a:t>
            </a:r>
            <a:r>
              <a:rPr lang="es-ES" altLang="es-CO" sz="1800" dirty="0" smtClean="0"/>
              <a:t>de  </a:t>
            </a:r>
            <a:r>
              <a:rPr lang="es-ES" altLang="es-CO" sz="1800" dirty="0"/>
              <a:t>mercado laboral por ciudad</a:t>
            </a:r>
          </a:p>
          <a:p>
            <a:r>
              <a:rPr lang="es-ES" altLang="es-CO" sz="1800" dirty="0" smtClean="0"/>
              <a:t>Trimestre </a:t>
            </a:r>
            <a:endParaRPr lang="es-ES" altLang="es-CO" sz="1800" dirty="0"/>
          </a:p>
          <a:p>
            <a:r>
              <a:rPr lang="es-ES" altLang="es-CO" sz="1800" dirty="0"/>
              <a:t>Noviembre 2016 – enero 2017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835696" y="1700808"/>
            <a:ext cx="6633777" cy="19627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35624101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907704" y="1112727"/>
            <a:ext cx="6607175" cy="5568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0" y="0"/>
            <a:ext cx="64087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es-ES" altLang="es-CO" sz="1800" dirty="0"/>
              <a:t>Tasa global de participación, ocupación y desempleo</a:t>
            </a:r>
          </a:p>
          <a:p>
            <a:r>
              <a:rPr lang="es-ES" altLang="es-CO" sz="1800" dirty="0"/>
              <a:t>Cúcuta AM</a:t>
            </a:r>
          </a:p>
          <a:p>
            <a:r>
              <a:rPr lang="es-ES" altLang="es-CO" sz="1800" dirty="0"/>
              <a:t>Noviembre – enero (2007 - </a:t>
            </a:r>
            <a:r>
              <a:rPr lang="es-ES" altLang="es-CO" sz="1800" dirty="0" smtClean="0"/>
              <a:t>2017)</a:t>
            </a:r>
            <a:endParaRPr lang="es-ES" altLang="es-CO" sz="1800" dirty="0"/>
          </a:p>
        </p:txBody>
      </p:sp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331913" y="5614986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78064322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7504" y="1662335"/>
            <a:ext cx="8928992" cy="3998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7392" y="10964"/>
            <a:ext cx="44926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es-ES" altLang="es-CO" sz="1800" dirty="0"/>
              <a:t>Tasa de desempleo</a:t>
            </a:r>
          </a:p>
          <a:p>
            <a:r>
              <a:rPr lang="es-ES" altLang="es-CO" sz="1800" dirty="0"/>
              <a:t>Cúcuta AM</a:t>
            </a:r>
          </a:p>
          <a:p>
            <a:r>
              <a:rPr lang="es-ES" altLang="es-CO" sz="1800" dirty="0"/>
              <a:t>Trimestres móviles </a:t>
            </a:r>
            <a:r>
              <a:rPr lang="es-ES" altLang="es-CO" sz="1800" dirty="0" smtClean="0"/>
              <a:t>2013-2017 </a:t>
            </a:r>
            <a:endParaRPr lang="es-ES" altLang="es-CO" sz="1800" dirty="0"/>
          </a:p>
        </p:txBody>
      </p:sp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971202" y="566124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33403652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647825" y="1708150"/>
            <a:ext cx="6257925" cy="392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20340" y="0"/>
            <a:ext cx="563178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es-ES" sz="1800" dirty="0"/>
              <a:t>Población ocupada, desocupada </a:t>
            </a:r>
            <a:r>
              <a:rPr lang="es-ES" sz="1800" dirty="0" smtClean="0"/>
              <a:t>e inactiva </a:t>
            </a:r>
            <a:r>
              <a:rPr lang="es-ES" sz="1800" dirty="0"/>
              <a:t/>
            </a:r>
            <a:br>
              <a:rPr lang="es-ES" sz="1800" dirty="0"/>
            </a:br>
            <a:r>
              <a:rPr lang="es-ES" sz="1800" dirty="0"/>
              <a:t>Cúcuta AM</a:t>
            </a:r>
            <a:endParaRPr lang="es-ES" altLang="es-CO" sz="1800" dirty="0"/>
          </a:p>
          <a:p>
            <a:r>
              <a:rPr lang="es-ES" sz="1800" dirty="0"/>
              <a:t>  Noviembre – enero (2015 - </a:t>
            </a:r>
            <a:r>
              <a:rPr lang="es-ES" sz="1800" dirty="0" smtClean="0"/>
              <a:t>2017)</a:t>
            </a:r>
            <a:endParaRPr lang="es-ES" sz="18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05149583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7504" y="2493690"/>
            <a:ext cx="8928992" cy="2303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RAMA DE ACTIVIDAD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111412176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0" y="188640"/>
            <a:ext cx="68770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es-ES" altLang="es-CO" sz="1800" dirty="0"/>
              <a:t>Distribución porcentual  y variación de la </a:t>
            </a:r>
            <a:endParaRPr lang="es-ES" altLang="es-CO" sz="1800" dirty="0" smtClean="0"/>
          </a:p>
          <a:p>
            <a:r>
              <a:rPr lang="es-ES" altLang="es-CO" sz="1800" dirty="0" smtClean="0"/>
              <a:t>población </a:t>
            </a:r>
            <a:r>
              <a:rPr lang="es-ES" altLang="es-CO" sz="1800" dirty="0"/>
              <a:t>ocupada, según ramas de actividad </a:t>
            </a:r>
          </a:p>
        </p:txBody>
      </p:sp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648122" y="5240686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-13444" y="5502623"/>
            <a:ext cx="92519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Arial Narrow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 Narrow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 dirty="0">
                <a:latin typeface="Arial Narrow" pitchFamily="34" charset="0"/>
              </a:rPr>
              <a:t>  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80174799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755576" y="1196752"/>
            <a:ext cx="7518400" cy="4043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Plantill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16265</TotalTime>
  <Words>501</Words>
  <Application>Microsoft Office PowerPoint</Application>
  <PresentationFormat>Presentación en pantalla (4:3)</PresentationFormat>
  <Paragraphs>84</Paragraphs>
  <Slides>19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19</vt:i4>
      </vt:variant>
    </vt:vector>
  </HeadingPairs>
  <TitlesOfParts>
    <vt:vector size="24" baseType="lpstr">
      <vt:lpstr>1_Presentacion_dane2013_marzo4</vt:lpstr>
      <vt:lpstr>4_Default - Default</vt:lpstr>
      <vt:lpstr>5_Default - Default</vt:lpstr>
      <vt:lpstr>6_Default - Default</vt:lpstr>
      <vt:lpstr>Plantilla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Andres Felipe Virguez Clavijo</cp:lastModifiedBy>
  <cp:revision>989</cp:revision>
  <cp:lastPrinted>2017-03-16T19:41:55Z</cp:lastPrinted>
  <dcterms:created xsi:type="dcterms:W3CDTF">2012-08-27T13:39:03Z</dcterms:created>
  <dcterms:modified xsi:type="dcterms:W3CDTF">2017-03-17T20:18:37Z</dcterms:modified>
</cp:coreProperties>
</file>