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5769" r:id="rId2"/>
    <p:sldMasterId id="2147485778" r:id="rId3"/>
  </p:sldMasterIdLst>
  <p:notesMasterIdLst>
    <p:notesMasterId r:id="rId23"/>
  </p:notesMasterIdLst>
  <p:handoutMasterIdLst>
    <p:handoutMasterId r:id="rId24"/>
  </p:handoutMasterIdLst>
  <p:sldIdLst>
    <p:sldId id="732" r:id="rId4"/>
    <p:sldId id="733" r:id="rId5"/>
    <p:sldId id="734" r:id="rId6"/>
    <p:sldId id="704" r:id="rId7"/>
    <p:sldId id="706" r:id="rId8"/>
    <p:sldId id="707" r:id="rId9"/>
    <p:sldId id="708" r:id="rId10"/>
    <p:sldId id="735" r:id="rId11"/>
    <p:sldId id="711" r:id="rId12"/>
    <p:sldId id="712" r:id="rId13"/>
    <p:sldId id="736" r:id="rId14"/>
    <p:sldId id="714" r:id="rId15"/>
    <p:sldId id="715" r:id="rId16"/>
    <p:sldId id="737" r:id="rId17"/>
    <p:sldId id="717" r:id="rId18"/>
    <p:sldId id="718" r:id="rId19"/>
    <p:sldId id="721" r:id="rId20"/>
    <p:sldId id="719" r:id="rId21"/>
    <p:sldId id="730" r:id="rId22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0" d="100"/>
          <a:sy n="70" d="100"/>
        </p:scale>
        <p:origin x="-402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9FBF51E-1454-4040-B0B2-DCC4CFB984E6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388341B6-BB86-4892-A8D6-078A4EEA7EC5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689114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AD619EB-BC3B-4183-A2A9-65A66ACAF102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DBA56DFA-EC3E-4520-9E1A-B74C79AB494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36450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1C2B431-33DE-4F9F-A13C-695979543546}" type="slidenum">
              <a:rPr lang="es-ES" altLang="es-CO" smtClean="0"/>
              <a:pPr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D4B2BF-9F23-438C-9A2E-0E1C8A6994AE}" type="slidenum">
              <a:rPr lang="es-ES" altLang="es-CO" smtClean="0"/>
              <a:pPr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fld id="{2C804FCF-37C0-42FE-A182-C1BAE2C7A95F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290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29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 userDrawn="1"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28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0"/>
            <a:ext cx="7718425" cy="10525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8525" y="4279900"/>
            <a:ext cx="7561263" cy="2578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>
          <a:xfrm>
            <a:off x="4962525" y="6356350"/>
            <a:ext cx="2133600" cy="331788"/>
          </a:xfrm>
          <a:prstGeom prst="rect">
            <a:avLst/>
          </a:prstGeom>
        </p:spPr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877767F-DB27-482D-8F67-93DD9F1899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84308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78B7222-AE55-43E6-9700-4ED0ECB0012A}" type="slidenum">
              <a:rPr lang="es-CO" altLang="es-CO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357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AF17FE3-0FA1-4A3B-8DAC-EA41BA35B427}" type="slidenum">
              <a:rPr lang="es-CO" altLang="es-CO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902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3779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853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1719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16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47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61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>
                <a:solidFill>
                  <a:prstClr val="black"/>
                </a:solidFill>
                <a:cs typeface="Arial" charset="0"/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679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>
                <a:solidFill>
                  <a:prstClr val="black"/>
                </a:solidFill>
                <a:cs typeface="Arial" charset="0"/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176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>
                <a:solidFill>
                  <a:prstClr val="black"/>
                </a:solidFill>
                <a:cs typeface="Arial" charset="0"/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356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7835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50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810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03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466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390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27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873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717" r:id="rId1"/>
    <p:sldLayoutId id="2147485718" r:id="rId2"/>
    <p:sldLayoutId id="2147485719" r:id="rId3"/>
    <p:sldLayoutId id="2147485720" r:id="rId4"/>
    <p:sldLayoutId id="2147485721" r:id="rId5"/>
    <p:sldLayoutId id="2147485722" r:id="rId6"/>
    <p:sldLayoutId id="2147485723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208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70" r:id="rId1"/>
    <p:sldLayoutId id="2147485771" r:id="rId2"/>
    <p:sldLayoutId id="2147485772" r:id="rId3"/>
    <p:sldLayoutId id="2147485773" r:id="rId4"/>
    <p:sldLayoutId id="2147485774" r:id="rId5"/>
    <p:sldLayoutId id="2147485775" r:id="rId6"/>
    <p:sldLayoutId id="2147485776" r:id="rId7"/>
    <p:sldLayoutId id="2147485777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89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79" r:id="rId1"/>
    <p:sldLayoutId id="2147485780" r:id="rId2"/>
    <p:sldLayoutId id="2147485781" r:id="rId3"/>
    <p:sldLayoutId id="2147485782" r:id="rId4"/>
    <p:sldLayoutId id="2147485783" r:id="rId5"/>
    <p:sldLayoutId id="2147485784" r:id="rId6"/>
    <p:sldLayoutId id="2147485785" r:id="rId7"/>
    <p:sldLayoutId id="214748578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NEIVA</a:t>
            </a:r>
            <a:endParaRPr lang="es-MX" sz="3000" b="1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8717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0" y="190381"/>
            <a:ext cx="60833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Contribución a la variación de la población ocupada,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según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ramas de actividad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11560" y="5492080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 dirty="0">
                <a:cs typeface="Calibri" pitchFamily="34" charset="0"/>
              </a:rPr>
              <a:t>Otras ramas: Agricultura, ganadería, caza, silvicultura y pesca; explotación de minas y canteras, suministro de electricidad, gas y agua e intermediación </a:t>
            </a:r>
            <a:r>
              <a:rPr lang="es-ES" altLang="es-CO" sz="1200" dirty="0" smtClean="0">
                <a:cs typeface="Calibri" pitchFamily="34" charset="0"/>
              </a:rPr>
              <a:t>financiera. </a:t>
            </a:r>
            <a:endParaRPr lang="es-ES" altLang="es-CO" sz="1200" dirty="0">
              <a:cs typeface="Calibri" pitchFamily="34" charset="0"/>
            </a:endParaRP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14760" y="5123780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8988093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3688" y="1345995"/>
            <a:ext cx="7662728" cy="377778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/>
                <a:cs typeface="Arial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cs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cs typeface="Arial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6733121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0" y="116632"/>
            <a:ext cx="6842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Distribución porcentual y variación de la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población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54050" y="50942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3900195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5525" y="1341438"/>
            <a:ext cx="7070725" cy="375285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684213" y="5365750"/>
            <a:ext cx="7883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56611" y="190381"/>
            <a:ext cx="581153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Contribución a la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posición ocupacional</a:t>
            </a:r>
          </a:p>
        </p:txBody>
      </p:sp>
      <p:sp>
        <p:nvSpPr>
          <p:cNvPr id="43011" name="8 CuadroTexto"/>
          <p:cNvSpPr txBox="1">
            <a:spLocks noChangeArrowheads="1"/>
          </p:cNvSpPr>
          <p:nvPr/>
        </p:nvSpPr>
        <p:spPr bwMode="auto">
          <a:xfrm>
            <a:off x="1049338" y="48783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4538522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1250" y="1268761"/>
            <a:ext cx="6870700" cy="345564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44463" y="5300663"/>
            <a:ext cx="87487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/>
                <a:cs typeface="Arial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cs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cs typeface="Arial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cs typeface="Arial" charset="0"/>
              <a:sym typeface="Calibri" pitchFamily="34" charset="0"/>
            </a:endParaRP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cs typeface="Arial" charset="0"/>
                <a:sym typeface="Calibri" pitchFamily="34" charset="0"/>
              </a:rPr>
              <a:t>TIPO DE ACTIVIDAD</a:t>
            </a:r>
          </a:p>
          <a:p>
            <a:pPr algn="r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791181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30107" y="135316"/>
            <a:ext cx="58160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Distribución porcentual y variación de la población inactiva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, 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tipo de actividad </a:t>
            </a:r>
          </a:p>
        </p:txBody>
      </p:sp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539750" y="51546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2984922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4441" y="1391221"/>
            <a:ext cx="7597959" cy="354994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20688" y="5414963"/>
            <a:ext cx="8501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</a:t>
            </a:r>
            <a:r>
              <a:rPr lang="es-ES" altLang="es-CO" sz="1200" dirty="0" smtClean="0">
                <a:latin typeface="Arial Narrow" pitchFamily="34" charset="0"/>
                <a:cs typeface="Calibri" pitchFamily="34" charset="0"/>
              </a:rPr>
              <a:t>a 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categoría “otros” incluye: incapacitado permanente para trabajar, rentista, pensionado, jubilado, personas que no les llama la atención o creen que no vale la pena trabajar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2801" y="44624"/>
            <a:ext cx="586735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Proporción </a:t>
            </a:r>
            <a:r>
              <a:rPr lang="es-CO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del empleo informal en la población ocupada </a:t>
            </a:r>
            <a:endParaRPr lang="es-CO" altLang="es-CO" sz="1600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>
              <a:buFont typeface="Arial" pitchFamily="34" charset="0"/>
              <a:buNone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Neiva</a:t>
            </a:r>
          </a:p>
          <a:p>
            <a:pPr>
              <a:buFont typeface="Arial" pitchFamily="34" charset="0"/>
              <a:buNone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Trimestre </a:t>
            </a:r>
            <a:r>
              <a:rPr lang="es-CO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noviembre – enero (2015 – 2017)</a:t>
            </a:r>
            <a:endParaRPr lang="es-CO" altLang="es-CO" sz="1600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4055582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7664" y="1759100"/>
            <a:ext cx="5676721" cy="363840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22127" y="118954"/>
            <a:ext cx="606204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e indicadores de mercado laboral</a:t>
            </a:r>
          </a:p>
          <a:p>
            <a:pPr eaLnBrk="1" hangingPunct="1"/>
            <a:r>
              <a:rPr lang="es-CO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Neiva</a:t>
            </a:r>
            <a:endParaRPr lang="es-CO" altLang="es-CO" sz="1600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1043426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6352" y="1340768"/>
            <a:ext cx="7133224" cy="206052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1199597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9592" y="3429024"/>
            <a:ext cx="7084069" cy="216895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2" y="57398"/>
            <a:ext cx="60476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Tasa global de participación, ocupación y desempleo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Huila, anual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eaLnBrk="1" hangingPunct="1"/>
            <a:r>
              <a:rPr lang="es-ES" altLang="es-CO" b="1">
                <a:solidFill>
                  <a:schemeClr val="bg1"/>
                </a:solidFill>
                <a:latin typeface="+mj-lt"/>
                <a:cs typeface="Calibri" pitchFamily="34" charset="0"/>
              </a:rPr>
              <a:t> </a:t>
            </a:r>
            <a:r>
              <a:rPr lang="es-ES" altLang="es-CO" b="1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2016</a:t>
            </a:r>
            <a:endParaRPr lang="es-CO" altLang="es-CO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841207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644862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5" y="1628800"/>
            <a:ext cx="7267575" cy="40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prstClr val="white"/>
                </a:solidFill>
                <a:latin typeface="Arial"/>
                <a:cs typeface="Arial" charset="0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cs typeface="Arial" charset="0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9687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132424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Neiva</a:t>
            </a:r>
            <a:r>
              <a:rPr lang="es-ES" altLang="es-CO" sz="1400" b="1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altLang="es-CO" sz="2000" b="1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altLang="es-CO" sz="2000" b="1" dirty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2446956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38191" y="1988840"/>
            <a:ext cx="823826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903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6411782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1123384"/>
            <a:ext cx="6840760" cy="5069019"/>
          </a:xfrm>
          <a:prstGeom prst="rect">
            <a:avLst/>
          </a:prstGeom>
        </p:spPr>
      </p:pic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2993" y="116632"/>
            <a:ext cx="54044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Indicadores de mercado laboral por ciudad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Trimestre </a:t>
            </a:r>
            <a:endParaRPr lang="es-ES" altLang="es-CO" sz="1600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Noviembre 2016 – enero 2017</a:t>
            </a:r>
            <a:endParaRPr lang="es-ES" altLang="es-CO" sz="1600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32772" name="8 CuadroTexto"/>
          <p:cNvSpPr txBox="1">
            <a:spLocks noChangeArrowheads="1"/>
          </p:cNvSpPr>
          <p:nvPr/>
        </p:nvSpPr>
        <p:spPr bwMode="auto">
          <a:xfrm>
            <a:off x="1187624" y="6165304"/>
            <a:ext cx="5688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900" dirty="0" smtClean="0">
                <a:latin typeface="Arial" panose="020B0604020202020204" pitchFamily="34" charset="0"/>
              </a:rPr>
              <a:t>Fuente</a:t>
            </a:r>
            <a:r>
              <a:rPr lang="es-CO" altLang="es-CO" sz="900" dirty="0">
                <a:latin typeface="Arial" panose="020B0604020202020204" pitchFamily="34" charset="0"/>
              </a:rPr>
              <a:t>: DANE - Gran Encuesta Integrada de Hogares</a:t>
            </a:r>
          </a:p>
          <a:p>
            <a:r>
              <a:rPr lang="es-CO" altLang="es-CO" sz="900" dirty="0" smtClean="0">
                <a:latin typeface="Arial" panose="020B0604020202020204" pitchFamily="34" charset="0"/>
              </a:rPr>
              <a:t>(+) </a:t>
            </a:r>
            <a:r>
              <a:rPr lang="es-CO" altLang="es-CO" sz="900" dirty="0">
                <a:latin typeface="Arial" panose="020B0604020202020204" pitchFamily="34" charset="0"/>
              </a:rPr>
              <a:t>(-): Aumento o disminución de la TD de cada ciudad frente al mismo trimestre móvil del año anterior.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15616" y="3135138"/>
            <a:ext cx="6912768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1187624" y="6462628"/>
            <a:ext cx="54726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dirty="0">
                <a:latin typeface="Arial" panose="020B0604020202020204" pitchFamily="34" charset="0"/>
              </a:rPr>
              <a:t>*El total de las 23 ciudades no incluye San Andrés por tener una distribución de la muestra diferente</a:t>
            </a:r>
            <a:r>
              <a:rPr lang="es-CO" sz="900" dirty="0" smtClean="0"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-36512" y="26621"/>
            <a:ext cx="608416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Tasa global de participación, ocupación y desempleo</a:t>
            </a:r>
          </a:p>
          <a:p>
            <a:pPr eaLnBrk="1" hangingPunct="1">
              <a:buFont typeface="Arial" pitchFamily="34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Neiva</a:t>
            </a:r>
            <a:endParaRPr lang="es-ES" altLang="es-CO" sz="1200" b="1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Noviembre – enero (2007 – 2017)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87692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545155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1640011"/>
            <a:ext cx="7891422" cy="409324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2008" y="57398"/>
            <a:ext cx="49320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Neiva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Trimestres móviles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2013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2017 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3668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6892885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7624" y="1484784"/>
            <a:ext cx="7105158" cy="4096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07504" y="44624"/>
            <a:ext cx="5832648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Neiva</a:t>
            </a:r>
            <a:endParaRPr lang="es-ES" sz="18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5623277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588" y="2365375"/>
            <a:ext cx="82708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/>
                <a:cs typeface="Arial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cs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1" hangingPunct="1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Calibri" pitchFamily="34" charset="0"/>
              </a:rPr>
              <a:t>POBLACIÓN OCUPADA SEGÚN </a:t>
            </a:r>
          </a:p>
          <a:p>
            <a:pPr algn="r" eaLnBrk="1" hangingPunct="1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Calibri" pitchFamily="34" charset="0"/>
              </a:rPr>
              <a:t>RAMA DE ACTIVIDAD</a:t>
            </a:r>
          </a:p>
          <a:p>
            <a:pPr algn="r" eaLnBrk="1" hangingPunct="1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1" hangingPunct="1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1" hangingPunct="1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4866013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0" y="116632"/>
            <a:ext cx="55801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200" b="1" dirty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414963"/>
            <a:ext cx="9324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Nota: La suma de las participaciones puede diferir de 100% 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5114367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1650" y="1102594"/>
            <a:ext cx="7861300" cy="405519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lantilla_DANE_1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10615</TotalTime>
  <Words>526</Words>
  <Application>Microsoft Office PowerPoint</Application>
  <PresentationFormat>Presentación en pantalla (4:3)</PresentationFormat>
  <Paragraphs>81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1_Presentacion_dane2013_marzo4</vt:lpstr>
      <vt:lpstr>Plantilla</vt:lpstr>
      <vt:lpstr>Plantilla_DANE_1 (2)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1022</cp:revision>
  <cp:lastPrinted>2016-04-27T14:22:43Z</cp:lastPrinted>
  <dcterms:created xsi:type="dcterms:W3CDTF">2012-08-27T13:39:03Z</dcterms:created>
  <dcterms:modified xsi:type="dcterms:W3CDTF">2017-03-14T14:58:50Z</dcterms:modified>
</cp:coreProperties>
</file>