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724" r:id="rId2"/>
    <p:sldMasterId id="2147483733" r:id="rId3"/>
  </p:sldMasterIdLst>
  <p:notesMasterIdLst>
    <p:notesMasterId r:id="rId23"/>
  </p:notesMasterIdLst>
  <p:handoutMasterIdLst>
    <p:handoutMasterId r:id="rId24"/>
  </p:handoutMasterIdLst>
  <p:sldIdLst>
    <p:sldId id="330" r:id="rId4"/>
    <p:sldId id="331" r:id="rId5"/>
    <p:sldId id="332" r:id="rId6"/>
    <p:sldId id="319" r:id="rId7"/>
    <p:sldId id="295" r:id="rId8"/>
    <p:sldId id="296" r:id="rId9"/>
    <p:sldId id="297" r:id="rId10"/>
    <p:sldId id="334" r:id="rId11"/>
    <p:sldId id="300" r:id="rId12"/>
    <p:sldId id="301" r:id="rId13"/>
    <p:sldId id="335" r:id="rId14"/>
    <p:sldId id="303" r:id="rId15"/>
    <p:sldId id="304" r:id="rId16"/>
    <p:sldId id="333" r:id="rId17"/>
    <p:sldId id="309" r:id="rId18"/>
    <p:sldId id="316" r:id="rId19"/>
    <p:sldId id="321" r:id="rId20"/>
    <p:sldId id="317" r:id="rId21"/>
    <p:sldId id="328" r:id="rId22"/>
  </p:sldIdLst>
  <p:sldSz cx="9144000" cy="6858000" type="screen4x3"/>
  <p:notesSz cx="6980238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 autoAdjust="0"/>
    <p:restoredTop sz="99712" autoAdjust="0"/>
  </p:normalViewPr>
  <p:slideViewPr>
    <p:cSldViewPr>
      <p:cViewPr>
        <p:scale>
          <a:sx n="80" d="100"/>
          <a:sy n="80" d="100"/>
        </p:scale>
        <p:origin x="-12" y="-5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712B6-DE42-4545-AD58-A7E1B98E59DE}" type="datetimeFigureOut">
              <a:rPr lang="es-CO" smtClean="0"/>
              <a:t>14/03/2017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187D9-8911-4A8B-B2CD-95AA35A508F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7785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DF05D3-AD6F-453E-A787-CA7FCB293504}" type="datetimeFigureOut">
              <a:rPr lang="es-ES"/>
              <a:pPr>
                <a:defRPr/>
              </a:pPr>
              <a:t>14/03/2017</a:t>
            </a:fld>
            <a:endParaRPr lang="es-E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024" y="4343400"/>
            <a:ext cx="558419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4687A9C-0948-4AC2-B42A-D23B9BF4C2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8393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  <p:sp>
        <p:nvSpPr>
          <p:cNvPr id="5120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9B57E305-925F-4381-A23B-AA87D92E5DD5}" type="slidenum">
              <a:rPr lang="es-ES" altLang="es-CO" smtClean="0">
                <a:solidFill>
                  <a:prstClr val="black"/>
                </a:solidFill>
              </a:rPr>
              <a:pPr/>
              <a:t>1</a:t>
            </a:fld>
            <a:endParaRPr lang="es-ES" altLang="es-CO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84E2C32-F784-4D2E-8B5C-CABD85C8BA6E}" type="slidenum">
              <a:rPr lang="es-ES" altLang="es-CO"/>
              <a:pPr algn="r" eaLnBrk="1" hangingPunct="1">
                <a:spcBef>
                  <a:spcPct val="0"/>
                </a:spcBef>
              </a:pPr>
              <a:t>16</a:t>
            </a:fld>
            <a:endParaRPr lang="es-ES" altLang="es-CO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8EFFE7F-BBEC-4936-AD7B-6B42CD83EC9B}" type="slidenum">
              <a:rPr lang="es-ES" altLang="es-CO" smtClean="0"/>
              <a:pPr eaLnBrk="1" hangingPunct="1">
                <a:spcBef>
                  <a:spcPct val="0"/>
                </a:spcBef>
              </a:pPr>
              <a:t>9</a:t>
            </a:fld>
            <a:endParaRPr lang="es-ES" altLang="es-CO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857714A-9332-4D92-B81B-697463B5B9E6}" type="slidenum">
              <a:rPr lang="es-ES" altLang="es-CO" smtClean="0"/>
              <a:pPr eaLnBrk="1" hangingPunct="1">
                <a:spcBef>
                  <a:spcPct val="0"/>
                </a:spcBef>
              </a:pPr>
              <a:t>10</a:t>
            </a:fld>
            <a:endParaRPr lang="es-ES" altLang="es-CO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CE3A867-F569-42FB-BAB6-4FD91ED1C38C}" type="slidenum">
              <a:rPr lang="es-ES" altLang="es-CO" smtClean="0"/>
              <a:pPr eaLnBrk="1" hangingPunct="1">
                <a:spcBef>
                  <a:spcPct val="0"/>
                </a:spcBef>
              </a:pPr>
              <a:t>12</a:t>
            </a:fld>
            <a:endParaRPr lang="es-ES" altLang="es-CO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D76FBF1-ABDC-4551-9435-6C9D7C744DC0}" type="slidenum">
              <a:rPr lang="es-ES" altLang="es-CO" smtClean="0"/>
              <a:pPr eaLnBrk="1" hangingPunct="1">
                <a:spcBef>
                  <a:spcPct val="0"/>
                </a:spcBef>
              </a:pPr>
              <a:t>13</a:t>
            </a:fld>
            <a:endParaRPr lang="es-ES" altLang="es-CO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BAA719-134B-4E3F-B5A8-374577D60DB5}" type="slidenum">
              <a:rPr lang="es-ES" altLang="es-CO"/>
              <a:pPr algn="r" eaLnBrk="1" hangingPunct="1">
                <a:spcBef>
                  <a:spcPct val="0"/>
                </a:spcBef>
              </a:pPr>
              <a:t>15</a:t>
            </a:fld>
            <a:endParaRPr lang="es-ES" altLang="es-CO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3.jp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3.jp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72546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32601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66" b="14562"/>
          <a:stretch/>
        </p:blipFill>
        <p:spPr>
          <a:xfrm>
            <a:off x="0" y="1628800"/>
            <a:ext cx="9154800" cy="3452648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662191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7 Imagen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877272"/>
            <a:ext cx="2981647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5859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08504" cy="1057377"/>
          </a:xfrm>
          <a:prstGeom prst="rect">
            <a:avLst/>
          </a:prstGeom>
        </p:spPr>
      </p:pic>
      <p:sp>
        <p:nvSpPr>
          <p:cNvPr id="16" name="18 Triángulo isósceles"/>
          <p:cNvSpPr>
            <a:spLocks/>
          </p:cNvSpPr>
          <p:nvPr/>
        </p:nvSpPr>
        <p:spPr bwMode="auto">
          <a:xfrm>
            <a:off x="5347535" y="1524"/>
            <a:ext cx="3693167" cy="1093071"/>
          </a:xfrm>
          <a:custGeom>
            <a:avLst/>
            <a:gdLst>
              <a:gd name="T0" fmla="*/ 0 w 3935697"/>
              <a:gd name="T1" fmla="*/ 1475375 h 1031572"/>
              <a:gd name="T2" fmla="*/ 183406 w 3935697"/>
              <a:gd name="T3" fmla="*/ 0 h 1031572"/>
              <a:gd name="T4" fmla="*/ 1009585 w 3935697"/>
              <a:gd name="T5" fmla="*/ 1454 h 1031572"/>
              <a:gd name="T6" fmla="*/ 1012450 w 3935697"/>
              <a:gd name="T7" fmla="*/ 1473293 h 1031572"/>
              <a:gd name="T8" fmla="*/ 0 w 3935697"/>
              <a:gd name="T9" fmla="*/ 1475375 h 10315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35697"/>
              <a:gd name="T16" fmla="*/ 0 h 1031572"/>
              <a:gd name="T17" fmla="*/ 3935697 w 3935697"/>
              <a:gd name="T18" fmla="*/ 1031572 h 1031572"/>
              <a:gd name="connsiteX0" fmla="*/ 0 w 3935697"/>
              <a:gd name="connsiteY0" fmla="*/ 1074726 h 1074726"/>
              <a:gd name="connsiteX1" fmla="*/ 712892 w 3935697"/>
              <a:gd name="connsiteY1" fmla="*/ 0 h 1074726"/>
              <a:gd name="connsiteX2" fmla="*/ 3924206 w 3935697"/>
              <a:gd name="connsiteY2" fmla="*/ 44171 h 1074726"/>
              <a:gd name="connsiteX3" fmla="*/ 3935346 w 3935697"/>
              <a:gd name="connsiteY3" fmla="*/ 1073271 h 1074726"/>
              <a:gd name="connsiteX4" fmla="*/ 0 w 3935697"/>
              <a:gd name="connsiteY4" fmla="*/ 1074726 h 1074726"/>
              <a:gd name="connsiteX0" fmla="*/ 0 w 3939813"/>
              <a:gd name="connsiteY0" fmla="*/ 1074726 h 1074726"/>
              <a:gd name="connsiteX1" fmla="*/ 712892 w 3939813"/>
              <a:gd name="connsiteY1" fmla="*/ 0 h 1074726"/>
              <a:gd name="connsiteX2" fmla="*/ 3939813 w 3939813"/>
              <a:gd name="connsiteY2" fmla="*/ 8209 h 1074726"/>
              <a:gd name="connsiteX3" fmla="*/ 3935346 w 3939813"/>
              <a:gd name="connsiteY3" fmla="*/ 1073271 h 1074726"/>
              <a:gd name="connsiteX4" fmla="*/ 0 w 3939813"/>
              <a:gd name="connsiteY4" fmla="*/ 1074726 h 1074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9813" h="1074726">
                <a:moveTo>
                  <a:pt x="0" y="1074726"/>
                </a:moveTo>
                <a:lnTo>
                  <a:pt x="712892" y="0"/>
                </a:lnTo>
                <a:lnTo>
                  <a:pt x="3939813" y="8209"/>
                </a:lnTo>
                <a:cubicBezTo>
                  <a:pt x="3936827" y="364624"/>
                  <a:pt x="3938332" y="716856"/>
                  <a:pt x="3935346" y="1073271"/>
                </a:cubicBezTo>
                <a:lnTo>
                  <a:pt x="0" y="10747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rIns="45720" anchor="ctr">
            <a:spAutoFit/>
          </a:bodyPr>
          <a:lstStyle/>
          <a:p>
            <a:pPr eaLnBrk="0" hangingPunct="0"/>
            <a:endParaRPr lang="es-MX">
              <a:solidFill>
                <a:prstClr val="black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012160" y="0"/>
            <a:ext cx="3131840" cy="10573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endParaRPr lang="es-MX">
              <a:solidFill>
                <a:prstClr val="white"/>
              </a:solidFill>
            </a:endParaRPr>
          </a:p>
        </p:txBody>
      </p:sp>
      <p:pic>
        <p:nvPicPr>
          <p:cNvPr id="1828" name="20 Imagen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29624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17 Conector recto"/>
          <p:cNvCxnSpPr>
            <a:cxnSpLocks noChangeShapeType="1"/>
          </p:cNvCxnSpPr>
          <p:nvPr/>
        </p:nvCxnSpPr>
        <p:spPr bwMode="auto">
          <a:xfrm>
            <a:off x="0" y="1052736"/>
            <a:ext cx="9144000" cy="0"/>
          </a:xfrm>
          <a:prstGeom prst="line">
            <a:avLst/>
          </a:prstGeom>
          <a:noFill/>
          <a:ln w="6350" algn="ctr">
            <a:solidFill>
              <a:srgbClr val="B6004B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" name="23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6084516" y="225483"/>
            <a:ext cx="2852514" cy="611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7976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484" y="5609368"/>
            <a:ext cx="9172800" cy="1204207"/>
          </a:xfrm>
          <a:prstGeom prst="rect">
            <a:avLst/>
          </a:prstGeom>
        </p:spPr>
      </p:pic>
      <p:pic>
        <p:nvPicPr>
          <p:cNvPr id="1828" name="20 Imagen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-16484" y="6704943"/>
            <a:ext cx="9160484" cy="153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10 Imagen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4800" cy="1072574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6" t="29838" r="31762" b="44792"/>
          <a:stretch/>
        </p:blipFill>
        <p:spPr bwMode="auto">
          <a:xfrm>
            <a:off x="1928897" y="1443873"/>
            <a:ext cx="5523423" cy="169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13 Conector recto"/>
          <p:cNvCxnSpPr/>
          <p:nvPr userDrawn="1"/>
        </p:nvCxnSpPr>
        <p:spPr>
          <a:xfrm>
            <a:off x="2000619" y="3396135"/>
            <a:ext cx="5328592" cy="0"/>
          </a:xfrm>
          <a:prstGeom prst="line">
            <a:avLst/>
          </a:prstGeom>
          <a:ln w="9525">
            <a:solidFill>
              <a:srgbClr val="B600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14 Imagen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58" y="3778180"/>
            <a:ext cx="8167098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2753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12800" y="0"/>
            <a:ext cx="7718425" cy="105251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8525" y="4279900"/>
            <a:ext cx="7561263" cy="2578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>
          <a:xfrm>
            <a:off x="4962525" y="6356350"/>
            <a:ext cx="2133600" cy="331788"/>
          </a:xfrm>
          <a:prstGeom prst="rect">
            <a:avLst/>
          </a:prstGeom>
        </p:spPr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 hangingPunct="0">
              <a:defRPr/>
            </a:pPr>
            <a:fld id="{5877767F-DB27-482D-8F67-93DD9F189986}" type="slidenum">
              <a:rPr lang="es-CO" altLang="es-CO"/>
              <a:pPr hangingPunct="0"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949552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 hangingPunct="0">
              <a:defRPr/>
            </a:pPr>
            <a:fld id="{A78B7222-AE55-43E6-9700-4ED0ECB0012A}" type="slidenum">
              <a:rPr lang="es-CO" altLang="es-CO">
                <a:solidFill>
                  <a:prstClr val="black"/>
                </a:solidFill>
              </a:rPr>
              <a:pPr hangingPunct="0">
                <a:defRPr/>
              </a:pPr>
              <a:t>‹Nº›</a:t>
            </a:fld>
            <a:endParaRPr lang="es-CO" alt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7260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 hangingPunct="0">
              <a:defRPr/>
            </a:pPr>
            <a:fld id="{CAF17FE3-0FA1-4A3B-8DAC-EA41BA35B427}" type="slidenum">
              <a:rPr lang="es-CO" altLang="es-CO">
                <a:solidFill>
                  <a:prstClr val="black"/>
                </a:solidFill>
              </a:rPr>
              <a:pPr hangingPunct="0">
                <a:defRPr/>
              </a:pPr>
              <a:t>‹Nº›</a:t>
            </a:fld>
            <a:endParaRPr lang="es-CO" alt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6097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11495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" t="2316" b="5100"/>
          <a:stretch/>
        </p:blipFill>
        <p:spPr>
          <a:xfrm>
            <a:off x="0" y="-27384"/>
            <a:ext cx="9144000" cy="5466745"/>
          </a:xfrm>
          <a:prstGeom prst="rect">
            <a:avLst/>
          </a:prstGeom>
        </p:spPr>
      </p:pic>
      <p:sp>
        <p:nvSpPr>
          <p:cNvPr id="977" name="object 934"/>
          <p:cNvSpPr txBox="1"/>
          <p:nvPr/>
        </p:nvSpPr>
        <p:spPr>
          <a:xfrm>
            <a:off x="470952" y="6145377"/>
            <a:ext cx="2300848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eaLnBrk="0" hangingPunct="0"/>
            <a:r>
              <a:rPr sz="150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500" spc="3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5301208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805264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5083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32601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66" b="14562"/>
          <a:stretch/>
        </p:blipFill>
        <p:spPr>
          <a:xfrm>
            <a:off x="0" y="1628800"/>
            <a:ext cx="9154800" cy="3452648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662191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877272"/>
            <a:ext cx="2981647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3054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08504" cy="1057377"/>
          </a:xfrm>
          <a:prstGeom prst="rect">
            <a:avLst/>
          </a:prstGeom>
        </p:spPr>
      </p:pic>
      <p:sp>
        <p:nvSpPr>
          <p:cNvPr id="16" name="18 Triángulo isósceles"/>
          <p:cNvSpPr>
            <a:spLocks/>
          </p:cNvSpPr>
          <p:nvPr/>
        </p:nvSpPr>
        <p:spPr bwMode="auto">
          <a:xfrm>
            <a:off x="5347535" y="1524"/>
            <a:ext cx="3693167" cy="1093071"/>
          </a:xfrm>
          <a:custGeom>
            <a:avLst/>
            <a:gdLst>
              <a:gd name="T0" fmla="*/ 0 w 3935697"/>
              <a:gd name="T1" fmla="*/ 1475375 h 1031572"/>
              <a:gd name="T2" fmla="*/ 183406 w 3935697"/>
              <a:gd name="T3" fmla="*/ 0 h 1031572"/>
              <a:gd name="T4" fmla="*/ 1009585 w 3935697"/>
              <a:gd name="T5" fmla="*/ 1454 h 1031572"/>
              <a:gd name="T6" fmla="*/ 1012450 w 3935697"/>
              <a:gd name="T7" fmla="*/ 1473293 h 1031572"/>
              <a:gd name="T8" fmla="*/ 0 w 3935697"/>
              <a:gd name="T9" fmla="*/ 1475375 h 10315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35697"/>
              <a:gd name="T16" fmla="*/ 0 h 1031572"/>
              <a:gd name="T17" fmla="*/ 3935697 w 3935697"/>
              <a:gd name="T18" fmla="*/ 1031572 h 1031572"/>
              <a:gd name="connsiteX0" fmla="*/ 0 w 3935697"/>
              <a:gd name="connsiteY0" fmla="*/ 1074726 h 1074726"/>
              <a:gd name="connsiteX1" fmla="*/ 712892 w 3935697"/>
              <a:gd name="connsiteY1" fmla="*/ 0 h 1074726"/>
              <a:gd name="connsiteX2" fmla="*/ 3924206 w 3935697"/>
              <a:gd name="connsiteY2" fmla="*/ 44171 h 1074726"/>
              <a:gd name="connsiteX3" fmla="*/ 3935346 w 3935697"/>
              <a:gd name="connsiteY3" fmla="*/ 1073271 h 1074726"/>
              <a:gd name="connsiteX4" fmla="*/ 0 w 3935697"/>
              <a:gd name="connsiteY4" fmla="*/ 1074726 h 1074726"/>
              <a:gd name="connsiteX0" fmla="*/ 0 w 3939813"/>
              <a:gd name="connsiteY0" fmla="*/ 1074726 h 1074726"/>
              <a:gd name="connsiteX1" fmla="*/ 712892 w 3939813"/>
              <a:gd name="connsiteY1" fmla="*/ 0 h 1074726"/>
              <a:gd name="connsiteX2" fmla="*/ 3939813 w 3939813"/>
              <a:gd name="connsiteY2" fmla="*/ 8209 h 1074726"/>
              <a:gd name="connsiteX3" fmla="*/ 3935346 w 3939813"/>
              <a:gd name="connsiteY3" fmla="*/ 1073271 h 1074726"/>
              <a:gd name="connsiteX4" fmla="*/ 0 w 3939813"/>
              <a:gd name="connsiteY4" fmla="*/ 1074726 h 1074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9813" h="1074726">
                <a:moveTo>
                  <a:pt x="0" y="1074726"/>
                </a:moveTo>
                <a:lnTo>
                  <a:pt x="712892" y="0"/>
                </a:lnTo>
                <a:lnTo>
                  <a:pt x="3939813" y="8209"/>
                </a:lnTo>
                <a:cubicBezTo>
                  <a:pt x="3936827" y="364624"/>
                  <a:pt x="3938332" y="716856"/>
                  <a:pt x="3935346" y="1073271"/>
                </a:cubicBezTo>
                <a:lnTo>
                  <a:pt x="0" y="10747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rIns="45720" anchor="ctr">
            <a:spAutoFit/>
          </a:bodyPr>
          <a:lstStyle/>
          <a:p>
            <a:pPr eaLnBrk="0" hangingPunct="0"/>
            <a:endParaRPr lang="es-MX">
              <a:solidFill>
                <a:prstClr val="black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012160" y="0"/>
            <a:ext cx="3131840" cy="10573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endParaRPr lang="es-MX">
              <a:solidFill>
                <a:prstClr val="white"/>
              </a:solidFill>
            </a:endParaRPr>
          </a:p>
        </p:txBody>
      </p:sp>
      <p:pic>
        <p:nvPicPr>
          <p:cNvPr id="1828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29624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17 Conector recto"/>
          <p:cNvCxnSpPr>
            <a:cxnSpLocks noChangeShapeType="1"/>
          </p:cNvCxnSpPr>
          <p:nvPr/>
        </p:nvCxnSpPr>
        <p:spPr bwMode="auto">
          <a:xfrm>
            <a:off x="0" y="1052736"/>
            <a:ext cx="9144000" cy="0"/>
          </a:xfrm>
          <a:prstGeom prst="line">
            <a:avLst/>
          </a:prstGeom>
          <a:noFill/>
          <a:ln w="6350" algn="ctr">
            <a:solidFill>
              <a:srgbClr val="B6004B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" name="23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6084516" y="225483"/>
            <a:ext cx="2852514" cy="611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58368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40507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484" y="5609368"/>
            <a:ext cx="9172800" cy="1204207"/>
          </a:xfrm>
          <a:prstGeom prst="rect">
            <a:avLst/>
          </a:prstGeom>
        </p:spPr>
      </p:pic>
      <p:pic>
        <p:nvPicPr>
          <p:cNvPr id="1828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-16484" y="6704943"/>
            <a:ext cx="9160484" cy="153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4800" cy="1072574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6" t="29838" r="31762" b="44792"/>
          <a:stretch/>
        </p:blipFill>
        <p:spPr bwMode="auto">
          <a:xfrm>
            <a:off x="1928897" y="1443873"/>
            <a:ext cx="5523423" cy="169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13 Conector recto"/>
          <p:cNvCxnSpPr/>
          <p:nvPr/>
        </p:nvCxnSpPr>
        <p:spPr>
          <a:xfrm>
            <a:off x="2000619" y="3396135"/>
            <a:ext cx="5328592" cy="0"/>
          </a:xfrm>
          <a:prstGeom prst="line">
            <a:avLst/>
          </a:prstGeom>
          <a:ln w="9525">
            <a:solidFill>
              <a:srgbClr val="B600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14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58" y="3778180"/>
            <a:ext cx="8167098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932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55588"/>
            <a:ext cx="8229600" cy="117951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35100"/>
            <a:ext cx="4040188" cy="7397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6C2372B6-8B49-4A5B-B2C8-4EDB006A7071}" type="slidenum">
              <a:rPr lang="es-CO" altLang="es-CO" smtClean="0">
                <a:solidFill>
                  <a:prstClr val="black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1295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29390889-2EC9-49C6-8BAD-79D4997DCAA1}" type="slidenum">
              <a:rPr lang="es-CO" altLang="es-CO" smtClean="0">
                <a:solidFill>
                  <a:prstClr val="black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6386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F9098009-5297-4160-95B8-5A1A17D7C572}" type="slidenum">
              <a:rPr lang="es-CO" altLang="es-CO" smtClean="0">
                <a:solidFill>
                  <a:prstClr val="black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886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11896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8530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42327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9521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9311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18018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" t="2316" b="5100"/>
          <a:stretch/>
        </p:blipFill>
        <p:spPr>
          <a:xfrm>
            <a:off x="0" y="-27384"/>
            <a:ext cx="9144000" cy="5466745"/>
          </a:xfrm>
          <a:prstGeom prst="rect">
            <a:avLst/>
          </a:prstGeom>
        </p:spPr>
      </p:pic>
      <p:sp>
        <p:nvSpPr>
          <p:cNvPr id="977" name="object 934"/>
          <p:cNvSpPr txBox="1"/>
          <p:nvPr/>
        </p:nvSpPr>
        <p:spPr>
          <a:xfrm>
            <a:off x="470952" y="6145377"/>
            <a:ext cx="2300848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eaLnBrk="0" hangingPunct="0"/>
            <a:r>
              <a:rPr sz="150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500" spc="3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5301208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10 Imagen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805264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0288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www.facebook.com/DANEColombia" TargetMode="Externa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dane.gov.co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hyperlink" Target="https://twitter.com/dane_colombia" TargetMode="Externa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hyperlink" Target="http://www.youtube.com/user/danecolombia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10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2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4"/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6"/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6165850"/>
            <a:ext cx="9266238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altLang="es-CO" sz="1600" smtClean="0">
                <a:solidFill>
                  <a:srgbClr val="FFFFFF"/>
                </a:solidFill>
                <a:latin typeface="Calibri" pitchFamily="34" charset="0"/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347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49" r:id="rId8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5663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2673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9144000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467544" y="2204864"/>
            <a:ext cx="8208912" cy="588140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 eaLnBrk="0" hangingPunct="0"/>
            <a:r>
              <a:rPr lang="en-US" sz="3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MERCADO LABORAL</a:t>
            </a:r>
            <a:endParaRPr lang="en-US" sz="3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67544" y="2875002"/>
            <a:ext cx="82089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0" hangingPunct="0"/>
            <a:r>
              <a:rPr lang="en-US" sz="30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ARMENIA</a:t>
            </a:r>
            <a:endParaRPr lang="es-MX" sz="3000" b="1" dirty="0">
              <a:solidFill>
                <a:prstClr val="white"/>
              </a:solidFill>
            </a:endParaRPr>
          </a:p>
        </p:txBody>
      </p:sp>
      <p:sp>
        <p:nvSpPr>
          <p:cNvPr id="8" name="object 9"/>
          <p:cNvSpPr txBox="1"/>
          <p:nvPr/>
        </p:nvSpPr>
        <p:spPr>
          <a:xfrm>
            <a:off x="5940152" y="4653136"/>
            <a:ext cx="259588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r" eaLnBrk="0" hangingPunct="0">
              <a:defRPr sz="1800">
                <a:solidFill>
                  <a:srgbClr val="000000"/>
                </a:solidFill>
              </a:defRPr>
            </a:pPr>
            <a:r>
              <a:rPr lang="es-CO" dirty="0" smtClean="0">
                <a:solidFill>
                  <a:prstClr val="white"/>
                </a:solidFill>
                <a:latin typeface="Arial"/>
                <a:ea typeface="Open Sans" panose="020B0606030504020204" pitchFamily="34" charset="0"/>
                <a:cs typeface="Open Sans" panose="020B0606030504020204" pitchFamily="34" charset="0"/>
              </a:rPr>
              <a:t>Marzo 2017</a:t>
            </a:r>
            <a:endParaRPr lang="es-CO" dirty="0">
              <a:solidFill>
                <a:prstClr val="white"/>
              </a:solidFill>
              <a:latin typeface="Arial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1" name="10 Conector recto"/>
          <p:cNvCxnSpPr/>
          <p:nvPr/>
        </p:nvCxnSpPr>
        <p:spPr>
          <a:xfrm>
            <a:off x="683568" y="2780928"/>
            <a:ext cx="792088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ctángulo"/>
          <p:cNvSpPr/>
          <p:nvPr/>
        </p:nvSpPr>
        <p:spPr>
          <a:xfrm>
            <a:off x="323528" y="4653136"/>
            <a:ext cx="30854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215" eaLnBrk="0" hangingPunct="0">
              <a:spcBef>
                <a:spcPts val="2940"/>
              </a:spcBef>
            </a:pPr>
            <a:r>
              <a:rPr lang="es-MX" spc="70" dirty="0" smtClean="0">
                <a:solidFill>
                  <a:prstClr val="white"/>
                </a:solidFill>
                <a:latin typeface="Arial"/>
                <a:cs typeface="Arial"/>
              </a:rPr>
              <a:t>Bogotá, Colombia.</a:t>
            </a:r>
            <a:endParaRPr lang="es-MX" dirty="0">
              <a:solidFill>
                <a:prstClr val="white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595412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60040" y="5780112"/>
            <a:ext cx="81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Times New Roman" pitchFamily="18" charset="0"/>
              </a:rPr>
              <a:t>*</a:t>
            </a:r>
            <a:r>
              <a:rPr lang="es-ES" altLang="es-CO" sz="1200" dirty="0">
                <a:latin typeface="Calibri" pitchFamily="34" charset="0"/>
              </a:rPr>
              <a:t>Otras ramas: Agricultura, ganadería, caza, silvicultura y pesca, explotación de minas y canteras, suministro de electricidad, gas y agua e intermediación financiera. </a:t>
            </a:r>
          </a:p>
        </p:txBody>
      </p:sp>
      <p:sp>
        <p:nvSpPr>
          <p:cNvPr id="11269" name="5 CuadroTexto"/>
          <p:cNvSpPr txBox="1">
            <a:spLocks noChangeArrowheads="1"/>
          </p:cNvSpPr>
          <p:nvPr/>
        </p:nvSpPr>
        <p:spPr bwMode="auto">
          <a:xfrm>
            <a:off x="850900" y="5471646"/>
            <a:ext cx="137249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>
                <a:latin typeface="Calibri" pitchFamily="34" charset="0"/>
              </a:rPr>
              <a:t>Fuente: GEIH - DANE</a:t>
            </a:r>
            <a:endParaRPr lang="es-ES" altLang="es-CO" sz="1100" dirty="0">
              <a:latin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92183" y="188640"/>
            <a:ext cx="51845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chemeClr val="bg1"/>
                </a:solidFill>
                <a:latin typeface="+mj-lt"/>
              </a:rPr>
              <a:t>Contribución a la variación de la población ocupada</a:t>
            </a:r>
            <a:r>
              <a:rPr lang="es-ES" b="1" dirty="0" smtClean="0">
                <a:solidFill>
                  <a:schemeClr val="bg1"/>
                </a:solidFill>
                <a:latin typeface="+mj-lt"/>
              </a:rPr>
              <a:t>, según </a:t>
            </a:r>
            <a:r>
              <a:rPr lang="es-ES" b="1" dirty="0">
                <a:solidFill>
                  <a:schemeClr val="bg1"/>
                </a:solidFill>
                <a:latin typeface="+mj-lt"/>
              </a:rPr>
              <a:t>ramas de actividad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1663597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79932" y="1628800"/>
            <a:ext cx="6932616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41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r>
              <a:rPr lang="es-CO" altLang="es-CO" sz="2800" b="1" dirty="0">
                <a:solidFill>
                  <a:srgbClr val="FFFFFF"/>
                </a:solidFill>
                <a:latin typeface="Arial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2065468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 eaLnBrk="0" hangingPunct="0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OCUPADA SEGÚN </a:t>
            </a:r>
          </a:p>
          <a:p>
            <a:pPr algn="r" eaLnBrk="0" hangingPunct="0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POSICIÓN OCUPACIONAL</a:t>
            </a:r>
          </a:p>
          <a:p>
            <a:pPr algn="r" eaLnBrk="0" hangingPunct="0"/>
            <a:endParaRPr lang="es-CO" sz="2000" b="1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eaLnBrk="0" hangingPunct="0"/>
            <a:endParaRPr lang="es-CO" sz="2000" b="1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eaLnBrk="0" hangingPunct="0"/>
            <a:r>
              <a:rPr lang="es-CO" sz="2000" b="1" dirty="0" smtClean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/>
            <a:r>
              <a:rPr lang="es-ES" altLang="es-CO" sz="2000" b="1" dirty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213379639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>
              <a:latin typeface="Calibri" pitchFamily="34" charset="0"/>
            </a:endParaRPr>
          </a:p>
        </p:txBody>
      </p:sp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1299214" y="5340841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395536" y="5533782"/>
            <a:ext cx="828092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50" dirty="0" smtClean="0">
                <a:latin typeface="Arial Narrow" panose="020B0606020202030204" pitchFamily="34" charset="0"/>
              </a:rPr>
              <a:t>Otras posiciones ° : Obrero, empleado del gobierno; Empleado doméstico; Patrón o empleador; Trabajador familiar sin remuneración; Trabajadores sin remuneración en empresas de otros hogares; Jornalero o Peón y otro.</a:t>
            </a:r>
            <a:endParaRPr lang="es-CO" dirty="0">
              <a:latin typeface="Arial Narrow" panose="020B0606020202030204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07504" y="188640"/>
            <a:ext cx="547260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Distribución porcentual y variación de la población ocupada, según posición ocupacional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92692223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788520" y="1340768"/>
            <a:ext cx="7494951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16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CuadroTexto"/>
          <p:cNvSpPr txBox="1"/>
          <p:nvPr/>
        </p:nvSpPr>
        <p:spPr>
          <a:xfrm>
            <a:off x="264770" y="5472753"/>
            <a:ext cx="828092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50" dirty="0" smtClean="0">
                <a:latin typeface="Arial Narrow" panose="020B0606020202030204" pitchFamily="34" charset="0"/>
              </a:rPr>
              <a:t>Otras posiciones °: Obrero, empleado del gobierno; Empleado doméstico; Patrón o empleador; Trabajador familiar sin remuneración; Trabajadores sin remuneración en empresas de otros hogares; Jornalero o Peón y otro.</a:t>
            </a:r>
            <a:endParaRPr lang="es-CO" dirty="0">
              <a:latin typeface="Arial Narrow" panose="020B0606020202030204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99141" y="190381"/>
            <a:ext cx="569699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Contribución a la variación de la población ocupada, </a:t>
            </a: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según </a:t>
            </a: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posición ocupacional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25310117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184758" y="1484784"/>
            <a:ext cx="6440943" cy="3319581"/>
          </a:xfrm>
          <a:prstGeom prst="rect">
            <a:avLst/>
          </a:prstGeom>
        </p:spPr>
      </p:pic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845388" y="502433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86472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r>
              <a:rPr lang="es-CO" altLang="es-CO" sz="2800" b="1" dirty="0">
                <a:solidFill>
                  <a:srgbClr val="FFFFFF"/>
                </a:solidFill>
                <a:latin typeface="Arial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2065468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 eaLnBrk="0" hangingPunct="0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INACTIVA </a:t>
            </a:r>
            <a:endParaRPr lang="es-CO" altLang="es-CO" sz="2000" b="1" dirty="0" smtClean="0">
              <a:solidFill>
                <a:srgbClr val="FFFFFF"/>
              </a:solidFill>
              <a:latin typeface="Verdana" pitchFamily="34" charset="0"/>
              <a:sym typeface="Calibri" pitchFamily="34" charset="0"/>
            </a:endParaRPr>
          </a:p>
          <a:p>
            <a:pPr algn="r" eaLnBrk="0" hangingPunct="0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SEGÚN </a:t>
            </a:r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TIPO DE ACTIVIDAD</a:t>
            </a:r>
          </a:p>
          <a:p>
            <a:pPr algn="r" eaLnBrk="0" hangingPunct="0"/>
            <a:endParaRPr lang="es-CO" sz="2000" b="1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eaLnBrk="0" hangingPunct="0"/>
            <a:endParaRPr lang="es-CO" sz="2000" b="1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eaLnBrk="0" hangingPunct="0"/>
            <a:r>
              <a:rPr lang="es-CO" sz="2000" b="1" dirty="0" smtClean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/>
            <a:r>
              <a:rPr lang="es-ES" altLang="es-CO" sz="2000" b="1" dirty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309978675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58416" y="5502713"/>
            <a:ext cx="8501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Nota: </a:t>
            </a:r>
            <a:r>
              <a:rPr lang="es-ES" sz="1200" dirty="0" smtClean="0">
                <a:latin typeface="Arial Narrow" panose="020B0606020202030204" pitchFamily="34" charset="0"/>
              </a:rPr>
              <a:t>La </a:t>
            </a:r>
            <a:r>
              <a:rPr lang="es-ES" sz="1200" dirty="0">
                <a:latin typeface="Arial Narrow" panose="020B0606020202030204" pitchFamily="34" charset="0"/>
              </a:rPr>
              <a:t>categoría “otros” incluye: incapacitado permanente para trabajar, rentista, pensionado, jubilado, personas que no les llama la atención o creen que no vale la pena </a:t>
            </a:r>
            <a:r>
              <a:rPr lang="es-ES" sz="1200" dirty="0" smtClean="0">
                <a:latin typeface="Arial Narrow" panose="020B0606020202030204" pitchFamily="34" charset="0"/>
              </a:rPr>
              <a:t>trabajar</a:t>
            </a:r>
            <a:endParaRPr lang="es-ES" sz="1200" dirty="0">
              <a:latin typeface="Arial Narrow" panose="020B0606020202030204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256184" y="5246177"/>
            <a:ext cx="134524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>
                <a:latin typeface="Arial Narrow" panose="020B0606020202030204" pitchFamily="34" charset="0"/>
              </a:rPr>
              <a:t>Fuente: DANE - GEIH </a:t>
            </a:r>
            <a:endParaRPr lang="es-ES" sz="1100" dirty="0">
              <a:latin typeface="Arial Narrow" panose="020B0606020202030204" pitchFamily="34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29629" y="151418"/>
            <a:ext cx="579613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Distribución porcentual y variación de la población inactiva</a:t>
            </a: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, según </a:t>
            </a: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tipo de actividad 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88528645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28804" y="1124744"/>
            <a:ext cx="6868814" cy="4005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03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0" y="77723"/>
            <a:ext cx="586814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buNone/>
            </a:pPr>
            <a:r>
              <a:rPr lang="es-CO" sz="1600" b="1" dirty="0">
                <a:solidFill>
                  <a:schemeClr val="bg1"/>
                </a:solidFill>
                <a:latin typeface="+mj-lt"/>
              </a:rPr>
              <a:t>Proporción del empleo informal en la población ocupada</a:t>
            </a:r>
          </a:p>
          <a:p>
            <a:pPr>
              <a:spcBef>
                <a:spcPts val="0"/>
              </a:spcBef>
              <a:buNone/>
            </a:pPr>
            <a:r>
              <a:rPr lang="es-CO" sz="1600" b="1" dirty="0">
                <a:solidFill>
                  <a:schemeClr val="bg1"/>
                </a:solidFill>
                <a:latin typeface="+mj-lt"/>
              </a:rPr>
              <a:t>Armenia</a:t>
            </a:r>
          </a:p>
          <a:p>
            <a:pPr>
              <a:spcBef>
                <a:spcPts val="0"/>
              </a:spcBef>
              <a:buNone/>
            </a:pPr>
            <a:r>
              <a:rPr lang="es-CO" sz="1600" b="1" dirty="0">
                <a:solidFill>
                  <a:schemeClr val="bg1"/>
                </a:solidFill>
                <a:latin typeface="+mj-lt"/>
              </a:rPr>
              <a:t>Trimestre </a:t>
            </a:r>
            <a:r>
              <a:rPr lang="es-CO" sz="1600" b="1" dirty="0" smtClean="0">
                <a:solidFill>
                  <a:schemeClr val="bg1"/>
                </a:solidFill>
                <a:latin typeface="+mj-lt"/>
              </a:rPr>
              <a:t>noviembre – enero (2015 – 2017)</a:t>
            </a:r>
            <a:endParaRPr lang="es-CO" sz="16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98335428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619672" y="1772816"/>
            <a:ext cx="6066825" cy="4032448"/>
          </a:xfrm>
          <a:prstGeom prst="rect">
            <a:avLst/>
          </a:prstGeom>
        </p:spPr>
      </p:pic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920763" y="564208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126334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20485" name="5 CuadroTexto"/>
          <p:cNvSpPr txBox="1">
            <a:spLocks noChangeArrowheads="1"/>
          </p:cNvSpPr>
          <p:nvPr/>
        </p:nvSpPr>
        <p:spPr bwMode="auto">
          <a:xfrm>
            <a:off x="28161" y="149731"/>
            <a:ext cx="591199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600" b="1" dirty="0">
                <a:solidFill>
                  <a:schemeClr val="bg1"/>
                </a:solidFill>
                <a:latin typeface="+mj-lt"/>
              </a:rPr>
              <a:t>Límites de confianza y error relativo de la población de la fuerza </a:t>
            </a:r>
            <a:r>
              <a:rPr lang="es-ES" altLang="es-CO" sz="1600" b="1" dirty="0" smtClean="0">
                <a:solidFill>
                  <a:schemeClr val="bg1"/>
                </a:solidFill>
                <a:latin typeface="+mj-lt"/>
              </a:rPr>
              <a:t>de trabajo </a:t>
            </a:r>
            <a:r>
              <a:rPr lang="es-ES" altLang="es-CO" sz="1600" b="1" dirty="0">
                <a:solidFill>
                  <a:schemeClr val="bg1"/>
                </a:solidFill>
                <a:latin typeface="+mj-lt"/>
              </a:rPr>
              <a:t>e indicadores de mercado laboral</a:t>
            </a:r>
          </a:p>
          <a:p>
            <a:pPr eaLnBrk="1" hangingPunct="1"/>
            <a:r>
              <a:rPr lang="es-ES" altLang="es-CO" sz="1600" b="1" dirty="0" smtClean="0">
                <a:solidFill>
                  <a:schemeClr val="bg1"/>
                </a:solidFill>
                <a:latin typeface="+mj-lt"/>
              </a:rPr>
              <a:t>Armenia</a:t>
            </a:r>
            <a:endParaRPr lang="es-CO" altLang="es-CO" sz="1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641865901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031875" y="1451441"/>
            <a:ext cx="7021632" cy="2193583"/>
          </a:xfrm>
          <a:prstGeom prst="rect">
            <a:avLst/>
          </a:prstGeom>
        </p:spPr>
      </p:pic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0868415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115616" y="4077072"/>
            <a:ext cx="6931946" cy="2122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9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-36512" y="57398"/>
            <a:ext cx="5976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altLang="es-CO" b="1" dirty="0">
                <a:solidFill>
                  <a:schemeClr val="bg1"/>
                </a:solidFill>
                <a:latin typeface="+mj-lt"/>
              </a:rPr>
              <a:t>Tasa global de participación, ocupación y desempleo</a:t>
            </a:r>
          </a:p>
          <a:p>
            <a:r>
              <a:rPr lang="es-ES" altLang="es-CO" b="1" dirty="0">
                <a:solidFill>
                  <a:schemeClr val="bg1"/>
                </a:solidFill>
                <a:latin typeface="+mj-lt"/>
              </a:rPr>
              <a:t>Quindío, anual</a:t>
            </a:r>
          </a:p>
          <a:p>
            <a:r>
              <a:rPr lang="es-ES" altLang="es-CO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2008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-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2016</a:t>
            </a:r>
            <a:endParaRPr lang="es-CO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1330047" y="5924838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65987223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83674" y="1600200"/>
            <a:ext cx="7776758" cy="4169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28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800349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/>
          </p:cNvSpPr>
          <p:nvPr/>
        </p:nvSpPr>
        <p:spPr bwMode="auto">
          <a:xfrm>
            <a:off x="979239" y="2514962"/>
            <a:ext cx="776922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/>
            <a:r>
              <a:rPr lang="es-ES" altLang="es-CO" sz="3000" b="1" dirty="0" smtClean="0">
                <a:solidFill>
                  <a:prstClr val="white"/>
                </a:solidFill>
                <a:latin typeface="Arial"/>
                <a:sym typeface="Calibri" pitchFamily="34" charset="0"/>
              </a:rPr>
              <a:t>INDICADORES DEL MERCADO LABORAL</a:t>
            </a:r>
            <a:endParaRPr lang="es-ES" altLang="es-CO" sz="3000" b="1" dirty="0">
              <a:solidFill>
                <a:prstClr val="white"/>
              </a:solidFill>
              <a:latin typeface="Arial"/>
              <a:sym typeface="Calibri" pitchFamily="34" charset="0"/>
            </a:endParaRP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1980381" y="3212976"/>
            <a:ext cx="66960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/>
            <a:r>
              <a:rPr lang="es-ES" altLang="es-CO" sz="2000" b="1" dirty="0" smtClean="0">
                <a:solidFill>
                  <a:srgbClr val="FFFFFF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libri" pitchFamily="34" charset="0"/>
              </a:rPr>
              <a:t>23 CIUDADES Y ÁREAS METROPOLITANAS</a:t>
            </a:r>
            <a:endParaRPr lang="es-ES" altLang="es-CO" sz="2000" b="1" dirty="0">
              <a:solidFill>
                <a:srgbClr val="FFFFFF"/>
              </a:solidFill>
              <a:latin typeface="Open Sans" pitchFamily="34" charset="0"/>
              <a:ea typeface="Open Sans" pitchFamily="34" charset="0"/>
              <a:cs typeface="Open Sans" pitchFamily="34" charset="0"/>
              <a:sym typeface="Calibri" pitchFamily="34" charset="0"/>
            </a:endParaRP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645024"/>
            <a:ext cx="5256213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endParaRPr lang="es-ES" altLang="es-CO" sz="3500" b="1" dirty="0">
              <a:solidFill>
                <a:srgbClr val="A7A7A7"/>
              </a:solidFill>
              <a:latin typeface="Arial Narrow" pitchFamily="34" charset="0"/>
            </a:endParaRPr>
          </a:p>
          <a:p>
            <a:pPr algn="r"/>
            <a:r>
              <a:rPr lang="es-ES" altLang="es-CO" sz="2000" b="1" dirty="0" smtClean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libri" pitchFamily="34" charset="0"/>
              </a:rPr>
              <a:t>TRIMESTRE </a:t>
            </a:r>
          </a:p>
          <a:p>
            <a:pPr algn="r"/>
            <a:r>
              <a:rPr lang="es-ES" altLang="es-CO" sz="2000" b="1" dirty="0" smtClean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  <a:endParaRPr lang="es-ES" altLang="es-CO" sz="2000" b="1" dirty="0">
              <a:solidFill>
                <a:prstClr val="white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755576" y="3140968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14334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79512" y="132424"/>
            <a:ext cx="460851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Resumen indicadores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Armenia</a:t>
            </a:r>
            <a:r>
              <a:rPr lang="es-ES" altLang="es-CO" sz="14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s-ES" altLang="es-CO" sz="20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– </a:t>
            </a:r>
            <a:r>
              <a:rPr lang="es-ES" altLang="es-CO" sz="20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Total Nacional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369950897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827584" y="2276872"/>
            <a:ext cx="7429500" cy="1992312"/>
          </a:xfrm>
          <a:prstGeom prst="rect">
            <a:avLst/>
          </a:prstGeom>
        </p:spPr>
      </p:pic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934814" y="4484563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</p:spTree>
    <p:extLst>
      <p:ext uri="{BB962C8B-B14F-4D97-AF65-F5344CB8AC3E}">
        <p14:creationId xmlns:p14="http://schemas.microsoft.com/office/powerpoint/2010/main" val="36329542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09652148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330972" y="1101880"/>
            <a:ext cx="6409380" cy="4991415"/>
          </a:xfrm>
          <a:prstGeom prst="rect">
            <a:avLst/>
          </a:prstGeom>
        </p:spPr>
      </p:pic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259632" y="6165304"/>
            <a:ext cx="540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Fuente: DANE - Gran Encuesta Integrada de 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Hogares</a:t>
            </a:r>
          </a:p>
          <a:p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(+) (-): Aumento o disminución de la TD de cada ciudad frente al mismo t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rimestre del </a:t>
            </a:r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año anterior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CO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45244" y="57398"/>
            <a:ext cx="529085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Indicadores de mercado laboral por ciudad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Trimestre </a:t>
            </a:r>
            <a:endParaRPr lang="es-ES" altLang="es-CO" sz="1800" b="1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Noviembre 2016 – enero 2017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1312130" y="1996902"/>
            <a:ext cx="6500230" cy="20796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2" name="1 Rectángulo"/>
          <p:cNvSpPr/>
          <p:nvPr/>
        </p:nvSpPr>
        <p:spPr>
          <a:xfrm>
            <a:off x="1259632" y="6453336"/>
            <a:ext cx="51845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*El total de las 23 ciudades no incluye San Andrés por tener una distribución de la muestra 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diferente.</a:t>
            </a:r>
          </a:p>
          <a:p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endParaRPr lang="es-CO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65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36512" y="44624"/>
            <a:ext cx="631947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Tasa global de participación, ocupación y desempleo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Armenia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s-ES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Noviembre – enero (2007 – 2017)</a:t>
            </a:r>
            <a:endParaRPr lang="es-ES" altLang="es-CO" sz="1800" b="1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46727993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51520" y="1687373"/>
            <a:ext cx="8470088" cy="4138737"/>
          </a:xfrm>
          <a:prstGeom prst="rect">
            <a:avLst/>
          </a:prstGeom>
        </p:spPr>
      </p:pic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755576" y="5826110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</p:spTree>
    <p:extLst>
      <p:ext uri="{BB962C8B-B14F-4D97-AF65-F5344CB8AC3E}">
        <p14:creationId xmlns:p14="http://schemas.microsoft.com/office/powerpoint/2010/main" val="116695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77951" y="57398"/>
            <a:ext cx="391798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Tasa de desempleo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Armenia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Trimestres móviles 2013 - 2017 </a:t>
            </a:r>
          </a:p>
        </p:txBody>
      </p:sp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632005" y="6008240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432340857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890251" y="1399390"/>
            <a:ext cx="7066125" cy="4405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93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179388" y="981075"/>
            <a:ext cx="1944687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s-CO" sz="1600" b="1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55182934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39725" y="2132856"/>
            <a:ext cx="8466138" cy="2592288"/>
          </a:xfrm>
          <a:prstGeom prst="rect">
            <a:avLst/>
          </a:prstGeom>
        </p:spPr>
      </p:pic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36190" y="34876"/>
            <a:ext cx="4895850" cy="1017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l">
              <a:lnSpc>
                <a:spcPct val="100000"/>
              </a:lnSpc>
              <a:defRPr/>
            </a:pP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Población ocupada, desocupada e inactiva </a:t>
            </a:r>
            <a:br>
              <a:rPr lang="es-ES" sz="1800" b="1" dirty="0" smtClean="0">
                <a:solidFill>
                  <a:schemeClr val="bg1"/>
                </a:solidFill>
                <a:cs typeface="Arial" charset="0"/>
              </a:rPr>
            </a:b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Armenia</a:t>
            </a:r>
            <a:endParaRPr lang="es-ES" altLang="es-CO" sz="1200" b="1" dirty="0">
              <a:solidFill>
                <a:schemeClr val="bg1"/>
              </a:solidFill>
              <a:ea typeface="+mn-ea"/>
              <a:cs typeface="Arial" panose="020B0604020202020204" pitchFamily="34" charset="0"/>
            </a:endParaRPr>
          </a:p>
          <a:p>
            <a:pPr algn="l">
              <a:defRPr/>
            </a:pP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Noviembre – enero (2015 – 2017)</a:t>
            </a:r>
            <a:br>
              <a:rPr lang="es-ES" sz="1800" b="1" dirty="0" smtClean="0">
                <a:solidFill>
                  <a:schemeClr val="bg1"/>
                </a:solidFill>
                <a:cs typeface="Arial" charset="0"/>
              </a:rPr>
            </a:br>
            <a:endParaRPr lang="es-ES" sz="1800" b="1" dirty="0" smtClean="0">
              <a:solidFill>
                <a:schemeClr val="bg1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11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/>
            <a:r>
              <a:rPr lang="es-CO" altLang="es-CO" sz="2800" b="1" dirty="0">
                <a:solidFill>
                  <a:srgbClr val="FFFFFF"/>
                </a:solidFill>
                <a:latin typeface="+mj-lt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+mj-lt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2065468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OCUPADA SEGÚN </a:t>
            </a:r>
          </a:p>
          <a:p>
            <a:pPr algn="r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RAMA DE ACTIVIDAD</a:t>
            </a: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s-CO" sz="20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267613533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-7623" y="623731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es-CO" sz="1000" dirty="0">
                <a:latin typeface="Times New Roman" pitchFamily="18" charset="0"/>
              </a:rPr>
              <a:t>*</a:t>
            </a:r>
            <a:r>
              <a:rPr lang="es-ES" altLang="es-CO" sz="1050" dirty="0">
                <a:latin typeface="Calibri" pitchFamily="34" charset="0"/>
              </a:rPr>
              <a:t>Otras ramas: Agricultura, ganadería, caza, silvicultura y pesca; explotación de minas y canteras, suministro de electricidad, gas y agua e intermediación financiera.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CO" sz="1050" dirty="0">
                <a:latin typeface="Calibri" pitchFamily="34" charset="0"/>
              </a:rPr>
              <a:t>Nota: La suma de las participaciones puede diferir de 100</a:t>
            </a:r>
            <a:r>
              <a:rPr lang="es-CO" altLang="es-CO" sz="1050" dirty="0" smtClean="0">
                <a:latin typeface="Calibri" pitchFamily="34" charset="0"/>
              </a:rPr>
              <a:t>% por </a:t>
            </a:r>
            <a:r>
              <a:rPr lang="es-CO" altLang="es-CO" sz="1050" dirty="0">
                <a:latin typeface="Calibri" pitchFamily="34" charset="0"/>
              </a:rPr>
              <a:t>la no inclusión de la categoría “no informa” y por efecto de decimales</a:t>
            </a:r>
            <a:r>
              <a:rPr lang="es-CO" altLang="es-CO" sz="1050" dirty="0" smtClean="0">
                <a:latin typeface="Calibri" pitchFamily="34" charset="0"/>
              </a:rPr>
              <a:t>.</a:t>
            </a:r>
            <a:r>
              <a:rPr lang="es-ES" altLang="es-CO" sz="1050" dirty="0" smtClean="0">
                <a:latin typeface="Calibri" pitchFamily="34" charset="0"/>
              </a:rPr>
              <a:t> </a:t>
            </a:r>
            <a:endParaRPr lang="es-ES" altLang="es-CO" sz="1000" dirty="0">
              <a:latin typeface="Calibri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971600" y="587727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7134" y="188640"/>
            <a:ext cx="562498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Distribución porcentual </a:t>
            </a: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y </a:t>
            </a: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variación de la población ocupada, según ramas de actividad 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79165613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08484" y="1340768"/>
            <a:ext cx="8683996" cy="4247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69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lantill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lantilla_DANE_1 (2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5655</TotalTime>
  <Words>542</Words>
  <Application>Microsoft Office PowerPoint</Application>
  <PresentationFormat>Presentación en pantalla (4:3)</PresentationFormat>
  <Paragraphs>83</Paragraphs>
  <Slides>19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19</vt:i4>
      </vt:variant>
    </vt:vector>
  </HeadingPairs>
  <TitlesOfParts>
    <vt:vector size="22" baseType="lpstr">
      <vt:lpstr>1_Presentacion_dane2013_marzo4</vt:lpstr>
      <vt:lpstr>Plantilla</vt:lpstr>
      <vt:lpstr>Plantilla_DANE_1 (2)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lcastanedap</dc:creator>
  <cp:lastModifiedBy>Andres Felipe Virguez Clavijo</cp:lastModifiedBy>
  <cp:revision>408</cp:revision>
  <cp:lastPrinted>2016-10-25T14:22:34Z</cp:lastPrinted>
  <dcterms:created xsi:type="dcterms:W3CDTF">2012-08-22T15:55:17Z</dcterms:created>
  <dcterms:modified xsi:type="dcterms:W3CDTF">2017-03-14T14:53:19Z</dcterms:modified>
</cp:coreProperties>
</file>