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724" r:id="rId2"/>
    <p:sldMasterId id="2147483733" r:id="rId3"/>
  </p:sldMasterIdLst>
  <p:notesMasterIdLst>
    <p:notesMasterId r:id="rId23"/>
  </p:notesMasterIdLst>
  <p:handoutMasterIdLst>
    <p:handoutMasterId r:id="rId24"/>
  </p:handoutMasterIdLst>
  <p:sldIdLst>
    <p:sldId id="330" r:id="rId4"/>
    <p:sldId id="331" r:id="rId5"/>
    <p:sldId id="332" r:id="rId6"/>
    <p:sldId id="319" r:id="rId7"/>
    <p:sldId id="295" r:id="rId8"/>
    <p:sldId id="296" r:id="rId9"/>
    <p:sldId id="297" r:id="rId10"/>
    <p:sldId id="334" r:id="rId11"/>
    <p:sldId id="300" r:id="rId12"/>
    <p:sldId id="301" r:id="rId13"/>
    <p:sldId id="335" r:id="rId14"/>
    <p:sldId id="303" r:id="rId15"/>
    <p:sldId id="304" r:id="rId16"/>
    <p:sldId id="333" r:id="rId17"/>
    <p:sldId id="309" r:id="rId18"/>
    <p:sldId id="316" r:id="rId19"/>
    <p:sldId id="321" r:id="rId20"/>
    <p:sldId id="317" r:id="rId21"/>
    <p:sldId id="328" r:id="rId22"/>
  </p:sldIdLst>
  <p:sldSz cx="9144000" cy="6858000" type="screen4x3"/>
  <p:notesSz cx="6980238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9712" autoAdjust="0"/>
  </p:normalViewPr>
  <p:slideViewPr>
    <p:cSldViewPr>
      <p:cViewPr>
        <p:scale>
          <a:sx n="75" d="100"/>
          <a:sy n="75" d="100"/>
        </p:scale>
        <p:origin x="-162" y="-6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17/03/2017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17/03/2017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>
                <a:solidFill>
                  <a:prstClr val="black"/>
                </a:solidFill>
              </a:rPr>
              <a:pPr/>
              <a:t>1</a:t>
            </a:fld>
            <a:endParaRPr lang="es-ES" altLang="es-CO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4E2C32-F784-4D2E-8B5C-CABD85C8BA6E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9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12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15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5859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eaLnBrk="0" hangingPunct="0"/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endParaRPr lang="es-MX">
              <a:solidFill>
                <a:prstClr val="white"/>
              </a:solidFill>
            </a:endParaRPr>
          </a:p>
        </p:txBody>
      </p:sp>
      <p:pic>
        <p:nvPicPr>
          <p:cNvPr id="1828" name="20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7976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 userDrawn="1"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275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2800" y="0"/>
            <a:ext cx="7718425" cy="105251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8525" y="4279900"/>
            <a:ext cx="7561263" cy="2578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>
          <a:xfrm>
            <a:off x="4962525" y="6356350"/>
            <a:ext cx="2133600" cy="331788"/>
          </a:xfrm>
          <a:prstGeom prst="rect">
            <a:avLst/>
          </a:prstGeom>
        </p:spPr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 hangingPunct="0">
              <a:defRPr/>
            </a:pPr>
            <a:fld id="{5877767F-DB27-482D-8F67-93DD9F189986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49552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 hangingPunct="0">
              <a:defRPr/>
            </a:pPr>
            <a:fld id="{A78B7222-AE55-43E6-9700-4ED0ECB0012A}" type="slidenum">
              <a:rPr lang="es-CO" altLang="es-CO">
                <a:solidFill>
                  <a:prstClr val="black"/>
                </a:solidFill>
              </a:rPr>
              <a:pPr hangingPunct="0"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726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 hangingPunct="0">
              <a:defRPr/>
            </a:pPr>
            <a:fld id="{CAF17FE3-0FA1-4A3B-8DAC-EA41BA35B427}" type="slidenum">
              <a:rPr lang="es-CO" altLang="es-CO">
                <a:solidFill>
                  <a:prstClr val="black"/>
                </a:solidFill>
              </a:rPr>
              <a:pPr hangingPunct="0"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609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1149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eaLnBrk="0" hangingPunct="0"/>
            <a:r>
              <a:rPr sz="150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508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3054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eaLnBrk="0" hangingPunct="0"/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endParaRPr lang="es-MX">
              <a:solidFill>
                <a:prstClr val="white"/>
              </a:solidFill>
            </a:endParaRPr>
          </a:p>
        </p:txBody>
      </p:sp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5836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932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5588"/>
            <a:ext cx="8229600" cy="117951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35100"/>
            <a:ext cx="4040188" cy="739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C2372B6-8B49-4A5B-B2C8-4EDB006A7071}" type="slidenum">
              <a:rPr lang="es-CO" altLang="es-CO" smtClean="0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1295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29390889-2EC9-49C6-8BAD-79D4997DCAA1}" type="slidenum">
              <a:rPr lang="es-CO" altLang="es-CO" smtClean="0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638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9098009-5297-4160-95B8-5A1A17D7C572}" type="slidenum">
              <a:rPr lang="es-CO" altLang="es-CO" smtClean="0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886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1896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eaLnBrk="0" hangingPunct="0"/>
            <a:r>
              <a:rPr sz="150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0288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663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673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39552" y="2060848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/>
            <a:r>
              <a:rPr lang="en-US" sz="3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78160" y="2718946"/>
            <a:ext cx="82089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0" hangingPunct="0"/>
            <a:r>
              <a:rPr lang="en-US" sz="3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PEREIRA</a:t>
            </a:r>
            <a:endParaRPr lang="en-US" sz="3000" b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eaLnBrk="0" hangingPunct="0"/>
            <a:endParaRPr lang="es-MX" sz="3000" b="1" dirty="0">
              <a:solidFill>
                <a:prstClr val="white"/>
              </a:solidFill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4653136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eaLnBrk="0" hangingPunct="0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Marzo 2017</a:t>
            </a:r>
            <a:endParaRPr lang="es-CO" dirty="0">
              <a:solidFill>
                <a:prstClr val="white"/>
              </a:solidFill>
              <a:latin typeface="Arial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755577" y="2648988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4653136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 eaLnBrk="0" hangingPunct="0">
              <a:spcBef>
                <a:spcPts val="2940"/>
              </a:spcBef>
            </a:pPr>
            <a:r>
              <a:rPr lang="es-MX" spc="70" dirty="0" smtClean="0">
                <a:solidFill>
                  <a:prstClr val="white"/>
                </a:solidFill>
                <a:latin typeface="Arial"/>
                <a:cs typeface="Arial"/>
              </a:rPr>
              <a:t>Bogotá,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866249" y="5394702"/>
            <a:ext cx="6984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0" hangingPunct="0"/>
            <a:r>
              <a:rPr lang="es-CO" sz="1600" dirty="0"/>
              <a:t>*El </a:t>
            </a:r>
            <a:r>
              <a:rPr lang="es-CO" sz="1600" dirty="0" smtClean="0"/>
              <a:t>Área Metropolitana </a:t>
            </a:r>
            <a:r>
              <a:rPr lang="es-CO" sz="1600" dirty="0"/>
              <a:t>de Pereira incluye Dosquebradas y La Virginia</a:t>
            </a:r>
          </a:p>
        </p:txBody>
      </p:sp>
    </p:spTree>
    <p:extLst>
      <p:ext uri="{BB962C8B-B14F-4D97-AF65-F5344CB8AC3E}">
        <p14:creationId xmlns:p14="http://schemas.microsoft.com/office/powerpoint/2010/main" val="11595412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60040" y="5780112"/>
            <a:ext cx="81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850900" y="5471646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2183" y="188640"/>
            <a:ext cx="51845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bg1"/>
                </a:solidFill>
                <a:latin typeface="+mj-lt"/>
              </a:rPr>
              <a:t>Contribución a la variación de la población ocupada</a:t>
            </a:r>
            <a:r>
              <a:rPr lang="es-ES" b="1" dirty="0" smtClean="0">
                <a:solidFill>
                  <a:schemeClr val="bg1"/>
                </a:solidFill>
                <a:latin typeface="+mj-lt"/>
              </a:rPr>
              <a:t>, según </a:t>
            </a:r>
            <a:r>
              <a:rPr lang="es-ES" b="1" dirty="0">
                <a:solidFill>
                  <a:schemeClr val="bg1"/>
                </a:solidFill>
                <a:latin typeface="+mj-lt"/>
              </a:rPr>
              <a:t>ramas de actividad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111830485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550988"/>
            <a:ext cx="6829425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041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OCUPACIONAL</a:t>
            </a: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213379639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299214" y="5340841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395536" y="5533782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 ° 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07504" y="188640"/>
            <a:ext cx="54726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y variación de la población ocupada, según posición ocupacional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5836742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28650" y="1341438"/>
            <a:ext cx="7750175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216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264770" y="5472753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 °: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9141" y="190381"/>
            <a:ext cx="56969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Contribución a la variación de la población ocupada,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posición ocupacional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845388" y="50243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663290395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1484313"/>
            <a:ext cx="778192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472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TIPO DE ACTIVIDAD</a:t>
            </a: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309978675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8416" y="5502713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</a:t>
            </a:r>
            <a:r>
              <a:rPr lang="es-ES" sz="1200" dirty="0" smtClean="0">
                <a:latin typeface="Arial Narrow" panose="020B0606020202030204" pitchFamily="34" charset="0"/>
              </a:rPr>
              <a:t>La </a:t>
            </a:r>
            <a:r>
              <a:rPr lang="es-ES" sz="1200" dirty="0">
                <a:latin typeface="Arial Narrow" panose="020B0606020202030204" pitchFamily="34" charset="0"/>
              </a:rPr>
              <a:t>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256184" y="5246177"/>
            <a:ext cx="134524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>
                <a:latin typeface="Arial Narrow" panose="020B0606020202030204" pitchFamily="34" charset="0"/>
              </a:rPr>
              <a:t>Fuente: DANE - GEIH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9629" y="151418"/>
            <a:ext cx="579613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y variación de la población inactiva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, según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tipo de actividad </a:t>
            </a: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688921419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489075"/>
            <a:ext cx="6335713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80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0" y="77723"/>
            <a:ext cx="586814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s-CO" sz="1600" b="1" dirty="0">
                <a:solidFill>
                  <a:schemeClr val="bg1"/>
                </a:solidFill>
                <a:latin typeface="+mj-lt"/>
              </a:rPr>
              <a:t>Proporción del empleo informal en la población ocupada</a:t>
            </a:r>
          </a:p>
          <a:p>
            <a:pPr>
              <a:spcBef>
                <a:spcPts val="0"/>
              </a:spcBef>
              <a:buNone/>
            </a:pPr>
            <a:r>
              <a:rPr lang="es-CO" sz="1600" b="1" dirty="0" smtClean="0">
                <a:solidFill>
                  <a:schemeClr val="bg1"/>
                </a:solidFill>
                <a:latin typeface="+mj-lt"/>
              </a:rPr>
              <a:t>Pereira</a:t>
            </a:r>
            <a:endParaRPr lang="es-CO" sz="1600" b="1" dirty="0">
              <a:solidFill>
                <a:schemeClr val="bg1"/>
              </a:solidFill>
              <a:latin typeface="+mj-lt"/>
            </a:endParaRPr>
          </a:p>
          <a:p>
            <a:pPr>
              <a:spcBef>
                <a:spcPts val="0"/>
              </a:spcBef>
              <a:buNone/>
            </a:pPr>
            <a:r>
              <a:rPr lang="es-CO" sz="1600" b="1" dirty="0">
                <a:solidFill>
                  <a:schemeClr val="bg1"/>
                </a:solidFill>
                <a:latin typeface="+mj-lt"/>
              </a:rPr>
              <a:t>Trimestre </a:t>
            </a:r>
            <a:r>
              <a:rPr lang="es-CO" sz="1600" b="1" dirty="0" smtClean="0">
                <a:solidFill>
                  <a:schemeClr val="bg1"/>
                </a:solidFill>
                <a:latin typeface="+mj-lt"/>
              </a:rPr>
              <a:t>noviembre – enero (2015 – 2017)</a:t>
            </a:r>
            <a:endParaRPr lang="es-CO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920763" y="564208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677096490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700" y="1988840"/>
            <a:ext cx="5531283" cy="3545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34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28161" y="149731"/>
            <a:ext cx="59119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Límites de confianza y error relativo de la población de la fuerza </a:t>
            </a: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de trabajo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e indicadores de mercado laboral</a:t>
            </a: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Pereira</a:t>
            </a:r>
            <a:endParaRPr lang="es-CO" altLang="es-CO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4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67579855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275" y="1412875"/>
            <a:ext cx="634047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89752446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789363"/>
            <a:ext cx="6234113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-36512" y="57398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Risaralda, anual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 2008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2016</a:t>
            </a:r>
            <a:endParaRPr 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330047" y="592483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92381845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88" y="1816100"/>
            <a:ext cx="748665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028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0034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39" y="2514962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3000" b="1" dirty="0" smtClean="0">
                <a:solidFill>
                  <a:prstClr val="white"/>
                </a:solidFill>
                <a:latin typeface="Arial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prstClr val="white"/>
              </a:solidFill>
              <a:latin typeface="Arial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1" y="3212976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645024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TRIMESTRE </a:t>
            </a: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  <a:endParaRPr lang="es-ES" altLang="es-CO" sz="2000" b="1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3140968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14334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512" y="132424"/>
            <a:ext cx="46085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Resumen indicadores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Pereira</a:t>
            </a:r>
            <a:r>
              <a:rPr lang="es-ES" altLang="es-CO" sz="14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altLang="es-CO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– </a:t>
            </a: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Total Nacional</a:t>
            </a: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453667925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20888"/>
            <a:ext cx="7969250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29542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45244" y="57398"/>
            <a:ext cx="529085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Indicadores de mercado laboral por ciudad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Trimestre 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Noviembre 2016 – enero 2017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1335088" y="4221088"/>
            <a:ext cx="6500230" cy="2079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11202552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69244" y="1340768"/>
            <a:ext cx="6140921" cy="517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65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6512" y="44624"/>
            <a:ext cx="631947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Tasa global de participación, ocupación y desempleo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Pereira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s-ES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Noviembre – enero (2007 – 2017)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755576" y="5826110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0597264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1916113"/>
            <a:ext cx="8491538" cy="383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695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7951" y="57398"/>
            <a:ext cx="39179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Tasa de desempleo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Pereira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Trimestres móviles 2013 - 2017 </a:t>
            </a: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632005" y="6008240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634170807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150" y="1709738"/>
            <a:ext cx="6805613" cy="382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793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36190" y="34876"/>
            <a:ext cx="4895850" cy="101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Pereira</a:t>
            </a:r>
            <a:endParaRPr lang="es-ES" altLang="es-CO" sz="1200" b="1" dirty="0">
              <a:solidFill>
                <a:schemeClr val="bg1"/>
              </a:solidFill>
              <a:ea typeface="+mn-ea"/>
              <a:cs typeface="Arial" panose="020B0604020202020204" pitchFamily="34" charset="0"/>
            </a:endParaRPr>
          </a:p>
          <a:p>
            <a:pPr algn="l"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Noviembre – enero (2015 – 2017)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endParaRPr lang="es-ES" sz="1800" b="1" dirty="0" smtClean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75155237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2492375"/>
            <a:ext cx="84772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811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26761353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-7623" y="623731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CO" sz="1000" dirty="0">
                <a:latin typeface="Times New Roman" pitchFamily="18" charset="0"/>
              </a:rPr>
              <a:t>*</a:t>
            </a:r>
            <a:r>
              <a:rPr lang="es-ES" altLang="es-CO" sz="105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050" dirty="0">
                <a:latin typeface="Calibri" pitchFamily="34" charset="0"/>
              </a:rPr>
              <a:t>Nota: La suma de las participaciones puede diferir de 100</a:t>
            </a:r>
            <a:r>
              <a:rPr lang="es-CO" altLang="es-CO" sz="1050" dirty="0" smtClean="0">
                <a:latin typeface="Calibri" pitchFamily="34" charset="0"/>
              </a:rPr>
              <a:t>% por </a:t>
            </a:r>
            <a:r>
              <a:rPr lang="es-CO" altLang="es-CO" sz="1050" dirty="0">
                <a:latin typeface="Calibri" pitchFamily="34" charset="0"/>
              </a:rPr>
              <a:t>la no inclusión de la categoría “no informa” y por efecto de decimales</a:t>
            </a:r>
            <a:r>
              <a:rPr lang="es-CO" altLang="es-CO" sz="1050" dirty="0" smtClean="0">
                <a:latin typeface="Calibri" pitchFamily="34" charset="0"/>
              </a:rPr>
              <a:t>.</a:t>
            </a:r>
            <a:r>
              <a:rPr lang="es-ES" altLang="es-CO" sz="1050" dirty="0" smtClean="0">
                <a:latin typeface="Calibri" pitchFamily="34" charset="0"/>
              </a:rPr>
              <a:t> </a:t>
            </a:r>
            <a:endParaRPr lang="es-ES" altLang="es-CO" sz="1000" dirty="0">
              <a:latin typeface="Calibri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971600" y="587727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7134" y="188640"/>
            <a:ext cx="562498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y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variación de la población ocupada, según ramas de actividad </a:t>
            </a: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092108710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84313"/>
            <a:ext cx="8064500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69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lantill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lantilla_DANE_1 (2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6973</TotalTime>
  <Words>499</Words>
  <Application>Microsoft Office PowerPoint</Application>
  <PresentationFormat>Presentación en pantalla (4:3)</PresentationFormat>
  <Paragraphs>79</Paragraphs>
  <Slides>19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19</vt:i4>
      </vt:variant>
    </vt:vector>
  </HeadingPairs>
  <TitlesOfParts>
    <vt:vector size="22" baseType="lpstr">
      <vt:lpstr>1_Presentacion_dane2013_marzo4</vt:lpstr>
      <vt:lpstr>Plantilla</vt:lpstr>
      <vt:lpstr>Plantilla_DANE_1 (2)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Andres Felipe Virguez Clavijo</cp:lastModifiedBy>
  <cp:revision>416</cp:revision>
  <cp:lastPrinted>2017-03-16T21:03:47Z</cp:lastPrinted>
  <dcterms:created xsi:type="dcterms:W3CDTF">2012-08-22T15:55:17Z</dcterms:created>
  <dcterms:modified xsi:type="dcterms:W3CDTF">2017-03-17T20:25:01Z</dcterms:modified>
</cp:coreProperties>
</file>