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91526" r:id="rId2"/>
    <p:sldMasterId id="2147491544" r:id="rId3"/>
  </p:sldMasterIdLst>
  <p:notesMasterIdLst>
    <p:notesMasterId r:id="rId23"/>
  </p:notesMasterIdLst>
  <p:handoutMasterIdLst>
    <p:handoutMasterId r:id="rId24"/>
  </p:handoutMasterIdLst>
  <p:sldIdLst>
    <p:sldId id="759" r:id="rId4"/>
    <p:sldId id="760" r:id="rId5"/>
    <p:sldId id="742" r:id="rId6"/>
    <p:sldId id="743" r:id="rId7"/>
    <p:sldId id="744" r:id="rId8"/>
    <p:sldId id="745" r:id="rId9"/>
    <p:sldId id="746" r:id="rId10"/>
    <p:sldId id="764" r:id="rId11"/>
    <p:sldId id="749" r:id="rId12"/>
    <p:sldId id="750" r:id="rId13"/>
    <p:sldId id="762" r:id="rId14"/>
    <p:sldId id="752" r:id="rId15"/>
    <p:sldId id="753" r:id="rId16"/>
    <p:sldId id="763" r:id="rId17"/>
    <p:sldId id="755" r:id="rId18"/>
    <p:sldId id="756" r:id="rId19"/>
    <p:sldId id="757" r:id="rId20"/>
    <p:sldId id="758" r:id="rId21"/>
    <p:sldId id="739" r:id="rId22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B6014C"/>
    <a:srgbClr val="FF0000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86323" autoAdjust="0"/>
  </p:normalViewPr>
  <p:slideViewPr>
    <p:cSldViewPr>
      <p:cViewPr>
        <p:scale>
          <a:sx n="80" d="100"/>
          <a:sy n="80" d="100"/>
        </p:scale>
        <p:origin x="-150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23AF2EE-94D6-4A83-9A07-0D9C66267F54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56CEDD6C-FD41-4A20-A02A-51DBAEB366AD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555013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BADD00DC-BA44-444A-9BAF-C1A9FD7E4449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343400"/>
            <a:ext cx="5583238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1BC33D4A-711D-4FF5-BEB7-01C6E6491588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586925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EEFC3016-D272-4F6B-A1B9-74004487D000}" type="slidenum">
              <a:rPr lang="es-ES" altLang="es-CO" smtClean="0">
                <a:solidFill>
                  <a:srgbClr val="000000"/>
                </a:solidFill>
              </a:rPr>
              <a:pPr/>
              <a:t>1</a:t>
            </a:fld>
            <a:endParaRPr lang="es-ES" altLang="es-CO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5C619DBE-B1FC-42C0-B558-7E96A6F8ECD8}" type="slidenum">
              <a:rPr lang="es-ES" altLang="es-CO" smtClean="0"/>
              <a:pPr/>
              <a:t>9</a:t>
            </a:fld>
            <a:endParaRPr lang="es-ES" altLang="es-CO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65B8EC2-8BA4-4B2E-9AF6-DDFFA488FA2C}" type="slidenum">
              <a:rPr lang="es-ES" altLang="es-CO" smtClean="0"/>
              <a:pPr/>
              <a:t>10</a:t>
            </a:fld>
            <a:endParaRPr lang="es-ES" altLang="es-CO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83E89D7-7359-46A9-921E-318D96CCF20D}" type="slidenum">
              <a:rPr lang="es-ES" altLang="es-CO" smtClean="0"/>
              <a:pPr/>
              <a:t>12</a:t>
            </a:fld>
            <a:endParaRPr lang="es-ES" altLang="es-CO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782822D-6569-4707-8682-F4E313E571D5}" type="slidenum">
              <a:rPr lang="es-ES" altLang="es-CO" smtClean="0"/>
              <a:pPr/>
              <a:t>13</a:t>
            </a:fld>
            <a:endParaRPr lang="es-ES" altLang="es-CO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DE8F35C-EFF8-4F73-8BD2-58AB68EFB016}" type="slidenum">
              <a:rPr lang="es-ES" altLang="es-CO" sz="1200"/>
              <a:pPr algn="r" eaLnBrk="1" hangingPunct="1"/>
              <a:t>15</a:t>
            </a:fld>
            <a:endParaRPr lang="es-ES" altLang="es-CO" sz="12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43636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ABF5B6DC-183D-4C2E-9531-240BEF48792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6446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E8C05F76-8620-4056-8979-781AFCCC032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9080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684F64A4-9A40-41CD-99EF-3D797CB4636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44224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18D13CF4-10A5-4A59-8749-EBA018C00F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26616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C17EB21B-CC35-456E-BDEF-83215173F98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2921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14D27562-D134-4627-9A5E-B4C17BD42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18115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>
                <a:sym typeface="Calibri" pitchFamily="34" charset="0"/>
              </a:rPr>
              <a:t>Haga clic en el icono para agregar una imagen</a:t>
            </a:r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8A527631-06C3-44FC-A03C-68AE748577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15208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C7FECFAD-2547-4AC1-83C8-13B879CB8F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85030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055BD865-C7B6-4CA3-A7F2-88CB65255B4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984772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735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582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45537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4058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928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8259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539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t="2316" b="5099"/>
          <a:stretch>
            <a:fillRect/>
          </a:stretch>
        </p:blipFill>
        <p:spPr bwMode="auto">
          <a:xfrm>
            <a:off x="0" y="-26988"/>
            <a:ext cx="9144000" cy="546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ject 934"/>
          <p:cNvSpPr txBox="1"/>
          <p:nvPr/>
        </p:nvSpPr>
        <p:spPr>
          <a:xfrm>
            <a:off x="471488" y="6145213"/>
            <a:ext cx="2300287" cy="2317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>
              <a:defRPr/>
            </a:pPr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0" y="5300663"/>
            <a:ext cx="9144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488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1769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0" y="673258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5" b="14561"/>
          <a:stretch>
            <a:fillRect/>
          </a:stretch>
        </p:blipFill>
        <p:spPr bwMode="auto">
          <a:xfrm>
            <a:off x="0" y="1628775"/>
            <a:ext cx="9155113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613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876925"/>
            <a:ext cx="2981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978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90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8 Triángulo isósceles"/>
          <p:cNvSpPr>
            <a:spLocks/>
          </p:cNvSpPr>
          <p:nvPr/>
        </p:nvSpPr>
        <p:spPr bwMode="auto">
          <a:xfrm>
            <a:off x="5348288" y="1588"/>
            <a:ext cx="3692525" cy="1093787"/>
          </a:xfrm>
          <a:custGeom>
            <a:avLst/>
            <a:gdLst>
              <a:gd name="T0" fmla="*/ 0 w 3939813"/>
              <a:gd name="T1" fmla="*/ 1093071 h 1074726"/>
              <a:gd name="T2" fmla="*/ 668262 w 3939813"/>
              <a:gd name="T3" fmla="*/ 0 h 1074726"/>
              <a:gd name="T4" fmla="*/ 3693167 w 3939813"/>
              <a:gd name="T5" fmla="*/ 8349 h 1074726"/>
              <a:gd name="T6" fmla="*/ 3688980 w 3939813"/>
              <a:gd name="T7" fmla="*/ 1091591 h 1074726"/>
              <a:gd name="T8" fmla="*/ 0 w 3939813"/>
              <a:gd name="T9" fmla="*/ 1093071 h 10747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6011863" y="0"/>
            <a:ext cx="3132137" cy="105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5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0" y="6729413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17 Conector recto"/>
          <p:cNvCxnSpPr>
            <a:cxnSpLocks noChangeShapeType="1"/>
          </p:cNvCxnSpPr>
          <p:nvPr/>
        </p:nvCxnSpPr>
        <p:spPr bwMode="auto">
          <a:xfrm>
            <a:off x="0" y="1052513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888" y="225425"/>
            <a:ext cx="2852737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9763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5608638"/>
            <a:ext cx="9172575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-15875" y="6705600"/>
            <a:ext cx="9159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1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5" t="29839" r="31763" b="44792"/>
          <a:stretch>
            <a:fillRect/>
          </a:stretch>
        </p:blipFill>
        <p:spPr bwMode="auto">
          <a:xfrm>
            <a:off x="1928813" y="1444625"/>
            <a:ext cx="5522912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5 Conector recto"/>
          <p:cNvCxnSpPr/>
          <p:nvPr/>
        </p:nvCxnSpPr>
        <p:spPr>
          <a:xfrm>
            <a:off x="2000250" y="3395663"/>
            <a:ext cx="5329238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3778250"/>
            <a:ext cx="81661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6649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680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20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865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6597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988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83380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E02A565F-B1B1-4C66-BD89-1D4DC1D3FC9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81299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 smtClean="0">
                <a:latin typeface="Futura Std Book" pitchFamily="34" charset="0"/>
              </a:defRPr>
            </a:lvl1pPr>
          </a:lstStyle>
          <a:p>
            <a:pPr>
              <a:defRPr/>
            </a:pPr>
            <a:fld id="{34E2CE6C-4CD7-4E3C-BE1E-17D343743C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8470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1571" r:id="rId1"/>
    <p:sldLayoutId id="2147491572" r:id="rId2"/>
    <p:sldLayoutId id="2147491573" r:id="rId3"/>
    <p:sldLayoutId id="2147491574" r:id="rId4"/>
    <p:sldLayoutId id="2147491575" r:id="rId5"/>
    <p:sldLayoutId id="2147491576" r:id="rId6"/>
    <p:sldLayoutId id="2147491577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5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3C4485BE-4952-4782-823B-8AFA95615B8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52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título del patrón</a:t>
            </a:r>
            <a:endParaRPr lang="es-CO" altLang="es-CO" smtClean="0">
              <a:sym typeface="Calibri" pitchFamily="34" charset="0"/>
            </a:endParaRPr>
          </a:p>
        </p:txBody>
      </p:sp>
      <p:sp>
        <p:nvSpPr>
          <p:cNvPr id="2053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altLang="es-CO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altLang="es-CO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altLang="es-CO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altLang="es-CO" smtClean="0">
                <a:sym typeface="Calibri" pitchFamily="34" charset="0"/>
              </a:rPr>
              <a:t>Quinto nivel</a:t>
            </a:r>
            <a:endParaRPr lang="es-CO" altLang="es-CO" smtClean="0">
              <a:sym typeface="Calibri" pitchFamily="34" charset="0"/>
            </a:endParaRPr>
          </a:p>
        </p:txBody>
      </p:sp>
      <p:pic>
        <p:nvPicPr>
          <p:cNvPr id="2054" name="Imagen 11" descr="Presentación Propuesta-08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311900"/>
            <a:ext cx="63992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Imagen 18" descr="Logotipo_sin fondo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29225"/>
            <a:ext cx="1811338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1579" r:id="rId1"/>
    <p:sldLayoutId id="2147491580" r:id="rId2"/>
    <p:sldLayoutId id="2147491581" r:id="rId3"/>
    <p:sldLayoutId id="2147491582" r:id="rId4"/>
    <p:sldLayoutId id="2147491583" r:id="rId5"/>
    <p:sldLayoutId id="2147491584" r:id="rId6"/>
    <p:sldLayoutId id="2147491585" r:id="rId7"/>
    <p:sldLayoutId id="2147491586" r:id="rId8"/>
    <p:sldLayoutId id="2147491587" r:id="rId9"/>
    <p:sldLayoutId id="2147491588" r:id="rId10"/>
    <p:sldLayoutId id="2147491589" r:id="rId11"/>
    <p:sldLayoutId id="2147491590" r:id="rId12"/>
    <p:sldLayoutId id="2147491591" r:id="rId13"/>
    <p:sldLayoutId id="2147491592" r:id="rId14"/>
    <p:sldLayoutId id="2147491593" r:id="rId15"/>
    <p:sldLayoutId id="2147491594" r:id="rId16"/>
    <p:sldLayoutId id="2147491595" r:id="rId17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fontAlgn="base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fontAlgn="base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fontAlgn="base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fontAlgn="base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91596" r:id="rId1"/>
    <p:sldLayoutId id="2147491597" r:id="rId2"/>
    <p:sldLayoutId id="2147491598" r:id="rId3"/>
    <p:sldLayoutId id="2147491599" r:id="rId4"/>
    <p:sldLayoutId id="2147491578" r:id="rId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4 Rectángulo"/>
          <p:cNvSpPr>
            <a:spLocks noChangeArrowheads="1"/>
          </p:cNvSpPr>
          <p:nvPr/>
        </p:nvSpPr>
        <p:spPr bwMode="auto">
          <a:xfrm>
            <a:off x="468313" y="2205038"/>
            <a:ext cx="82073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/>
          <a:p>
            <a:pPr algn="r"/>
            <a:r>
              <a:rPr lang="en-US" sz="340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sz="36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580" name="5 Rectángulo"/>
          <p:cNvSpPr>
            <a:spLocks noChangeArrowheads="1"/>
          </p:cNvSpPr>
          <p:nvPr/>
        </p:nvSpPr>
        <p:spPr bwMode="auto">
          <a:xfrm>
            <a:off x="468313" y="2874963"/>
            <a:ext cx="82073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sz="3000" b="1">
                <a:solidFill>
                  <a:srgbClr val="FFFFFF"/>
                </a:solidFill>
                <a:latin typeface="Arial" charset="0"/>
              </a:rPr>
              <a:t>MEDELLÍN AM</a:t>
            </a:r>
            <a:endParaRPr lang="es-MX" sz="3000" b="1">
              <a:solidFill>
                <a:srgbClr val="FFFFFF"/>
              </a:solidFill>
            </a:endParaRPr>
          </a:p>
        </p:txBody>
      </p:sp>
      <p:sp>
        <p:nvSpPr>
          <p:cNvPr id="24581" name="object 9"/>
          <p:cNvSpPr txBox="1">
            <a:spLocks noChangeArrowheads="1"/>
          </p:cNvSpPr>
          <p:nvPr/>
        </p:nvSpPr>
        <p:spPr bwMode="auto">
          <a:xfrm>
            <a:off x="5940425" y="4652963"/>
            <a:ext cx="25955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CO">
                <a:solidFill>
                  <a:srgbClr val="FFFFFF"/>
                </a:solidFill>
                <a:latin typeface="Arial" charset="0"/>
                <a:cs typeface="Open Sans" pitchFamily="34" charset="0"/>
              </a:rPr>
              <a:t>Marzo 2017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684213" y="2781300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850" y="4652963"/>
            <a:ext cx="308451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4584" name="1 Rectángulo"/>
          <p:cNvSpPr>
            <a:spLocks noChangeArrowheads="1"/>
          </p:cNvSpPr>
          <p:nvPr/>
        </p:nvSpPr>
        <p:spPr bwMode="auto">
          <a:xfrm>
            <a:off x="395288" y="6381750"/>
            <a:ext cx="6697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s-ES" altLang="es-CO" sz="1400">
                <a:latin typeface="Arial" charset="0"/>
              </a:rPr>
              <a:t>El área metropolitana de Medellín, incluye el Valle de Aburrá.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96975"/>
            <a:ext cx="789940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17463" y="115888"/>
            <a:ext cx="64087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ocupada, según ramas de actividad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03238" y="5661025"/>
            <a:ext cx="7038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</a:rPr>
              <a:t>*</a:t>
            </a:r>
            <a:r>
              <a:rPr lang="es-ES" altLang="es-CO" sz="1200"/>
              <a:t>Otras ramas: Agricultura, ganadería, caza, silvicultura y pesca; explotación de minas y canteras, suministro de electricidad, gas y agua e intermediación financiera. </a:t>
            </a:r>
          </a:p>
        </p:txBody>
      </p:sp>
      <p:sp>
        <p:nvSpPr>
          <p:cNvPr id="33797" name="6 CuadroTexto"/>
          <p:cNvSpPr txBox="1">
            <a:spLocks noChangeArrowheads="1"/>
          </p:cNvSpPr>
          <p:nvPr/>
        </p:nvSpPr>
        <p:spPr bwMode="auto">
          <a:xfrm>
            <a:off x="503238" y="5445125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0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endParaRPr 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588" y="190500"/>
            <a:ext cx="6840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ocupada, según posición ocupacional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468313" y="5784850"/>
            <a:ext cx="81359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200"/>
              <a:t>^Jornalero y peón está incluido en la categoría Obrero, empleador particular.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200"/>
              <a:t>*Trabajador sin remuneración incluye a los trabajadores familiares sin remuneración y a los trabajadores sin remuneración en empresas de otros hogares.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196975"/>
            <a:ext cx="8469313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8 CuadroTexto"/>
          <p:cNvSpPr txBox="1">
            <a:spLocks noChangeArrowheads="1"/>
          </p:cNvSpPr>
          <p:nvPr/>
        </p:nvSpPr>
        <p:spPr bwMode="auto">
          <a:xfrm>
            <a:off x="468313" y="5568950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177925"/>
            <a:ext cx="8385175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14288" y="139700"/>
            <a:ext cx="5978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ocupada, según posición ocupacional</a:t>
            </a: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539750" y="5726113"/>
            <a:ext cx="73517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200"/>
              <a:t>^ Jornalero y peón está incluido en la categoría Obrero, empleador particular.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200"/>
              <a:t>*Trabajador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36871" name="8 CuadroTexto"/>
          <p:cNvSpPr txBox="1">
            <a:spLocks noChangeArrowheads="1"/>
          </p:cNvSpPr>
          <p:nvPr/>
        </p:nvSpPr>
        <p:spPr bwMode="auto">
          <a:xfrm>
            <a:off x="503238" y="546417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2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TIPO DE ACTIVIDAD</a:t>
            </a:r>
          </a:p>
          <a:p>
            <a:pPr algn="r"/>
            <a:endParaRPr 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endParaRPr 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sz="2000" b="1" dirty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5400" y="190500"/>
            <a:ext cx="676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Distribución porcentual  y variación de la 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población inactiva, según tipo de actividad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39750" y="5970588"/>
            <a:ext cx="6696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/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539750" y="57705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196975"/>
            <a:ext cx="8369300" cy="448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5 CuadroTexto"/>
          <p:cNvSpPr txBox="1">
            <a:spLocks noChangeArrowheads="1"/>
          </p:cNvSpPr>
          <p:nvPr/>
        </p:nvSpPr>
        <p:spPr bwMode="auto">
          <a:xfrm>
            <a:off x="971550" y="58166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-26988" y="73025"/>
            <a:ext cx="6873876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Proporción del empleo informal en la población ocupada </a:t>
            </a:r>
          </a:p>
          <a:p>
            <a:pPr eaLnBrk="1" hangingPunct="1">
              <a:defRPr/>
            </a:pP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Total 13 ciudades y áreas metropolitanas y Medellín AM</a:t>
            </a:r>
          </a:p>
          <a:p>
            <a:pPr eaLnBrk="1" hangingPunct="1">
              <a:defRPr/>
            </a:pP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Trimestre noviembre – enero (2015 – 2017)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12875"/>
            <a:ext cx="6842125" cy="438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8142287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8207375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9" name="5 CuadroTexto"/>
          <p:cNvSpPr txBox="1">
            <a:spLocks noChangeArrowheads="1"/>
          </p:cNvSpPr>
          <p:nvPr/>
        </p:nvSpPr>
        <p:spPr bwMode="auto">
          <a:xfrm>
            <a:off x="33338" y="77788"/>
            <a:ext cx="58372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Límites de confianza y error relativo de la población de la 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fuerza de trabajo e indicadores de mercado laboral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Medellín AM</a:t>
            </a:r>
            <a:endParaRPr lang="es-CO" altLang="es-CO" sz="1600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3" y="44450"/>
            <a:ext cx="68405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Antioquia, anual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altLang="es-CO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987" name="4 CuadroTexto"/>
          <p:cNvSpPr txBox="1">
            <a:spLocks noChangeArrowheads="1"/>
          </p:cNvSpPr>
          <p:nvPr/>
        </p:nvSpPr>
        <p:spPr bwMode="auto">
          <a:xfrm>
            <a:off x="900113" y="5946775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68438"/>
            <a:ext cx="7874000" cy="448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/>
          </p:cNvSpPr>
          <p:nvPr/>
        </p:nvSpPr>
        <p:spPr bwMode="auto">
          <a:xfrm>
            <a:off x="979488" y="2514600"/>
            <a:ext cx="776922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>
                <a:solidFill>
                  <a:srgbClr val="FFFFFF"/>
                </a:solidFill>
                <a:latin typeface="Arial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979613" y="3213100"/>
            <a:ext cx="66960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3419475" y="3644900"/>
            <a:ext cx="5256213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3141663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34925" y="115888"/>
            <a:ext cx="820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Resumen indicadores</a:t>
            </a:r>
          </a:p>
          <a:p>
            <a:pPr eaLnBrk="1" hangingPunct="1"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Medellín  AM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8196262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69850" y="57150"/>
            <a:ext cx="54387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Indicadores de mercado laboral por ciudad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Trimestre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Noviembre 2016 – enero 2017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14375" y="3500438"/>
            <a:ext cx="7289800" cy="1746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25538"/>
            <a:ext cx="7094537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8642350" cy="459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-36513" y="11113"/>
            <a:ext cx="6769101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Medellín AM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Noviembre – enero (2007- 2017)</a:t>
            </a:r>
          </a:p>
        </p:txBody>
      </p:sp>
      <p:sp>
        <p:nvSpPr>
          <p:cNvPr id="28677" name="1 Rectángulo"/>
          <p:cNvSpPr>
            <a:spLocks noChangeArrowheads="1"/>
          </p:cNvSpPr>
          <p:nvPr/>
        </p:nvSpPr>
        <p:spPr bwMode="auto">
          <a:xfrm>
            <a:off x="611188" y="5922963"/>
            <a:ext cx="4572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s-CO" altLang="es-CO" sz="1100">
                <a:latin typeface="Arial" charset="0"/>
                <a:sym typeface="Calibri" pitchFamily="34" charset="0"/>
              </a:rPr>
              <a:t>Fuente: DANE - Gran Encuesta Integrada de Hogares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0" y="57150"/>
            <a:ext cx="71421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Medellín AM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Trimestres móviles 2013 - 2017 </a:t>
            </a:r>
          </a:p>
        </p:txBody>
      </p:sp>
      <p:sp>
        <p:nvSpPr>
          <p:cNvPr id="29699" name="5 CuadroTexto"/>
          <p:cNvSpPr txBox="1">
            <a:spLocks noChangeArrowheads="1"/>
          </p:cNvSpPr>
          <p:nvPr/>
        </p:nvSpPr>
        <p:spPr bwMode="auto">
          <a:xfrm>
            <a:off x="684213" y="58054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268413"/>
            <a:ext cx="79089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86407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44450"/>
            <a:ext cx="48958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Medellín AM</a:t>
            </a:r>
            <a:endParaRPr lang="es-ES" altLang="es-CO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altLang="es-CO" sz="1800" b="1" dirty="0" smtClean="0">
                <a:solidFill>
                  <a:schemeClr val="bg1"/>
                </a:solidFill>
              </a:rPr>
              <a:t>Noviembre - enero 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(2015 - 2017)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endParaRPr lang="es-CO" sz="2000" b="1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sz="20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0163" y="190500"/>
            <a:ext cx="74152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Distribución porcentual  y variación de la 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población ocupada, según ramas de actividad 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68313" y="5689600"/>
            <a:ext cx="83518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</a:rPr>
              <a:t>*</a:t>
            </a:r>
            <a:r>
              <a:rPr lang="es-ES" altLang="es-CO" sz="1200"/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/>
            <a:r>
              <a:rPr lang="es-CO" altLang="es-CO" sz="1200"/>
              <a:t>Nota: La categoría  “No informa” no se incluye en la gráfica. Por esta razón la suma de las participaciones puede diferir de 100%.   </a:t>
            </a:r>
            <a:r>
              <a:rPr lang="es-CO" altLang="es-CO"/>
              <a:t>  </a:t>
            </a:r>
            <a:endParaRPr lang="es-ES" altLang="es-CO" sz="12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14438"/>
            <a:ext cx="83851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6 CuadroTexto"/>
          <p:cNvSpPr txBox="1">
            <a:spLocks noChangeArrowheads="1"/>
          </p:cNvSpPr>
          <p:nvPr/>
        </p:nvSpPr>
        <p:spPr bwMode="auto">
          <a:xfrm>
            <a:off x="468313" y="54451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11732</TotalTime>
  <Words>491</Words>
  <Application>Microsoft Office PowerPoint</Application>
  <PresentationFormat>Presentación en pantalla (4:3)</PresentationFormat>
  <Paragraphs>86</Paragraphs>
  <Slides>19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1_Presentacion_dane2013_marzo4</vt:lpstr>
      <vt:lpstr>Tema</vt:lpstr>
      <vt:lpstr>Plantilla_DANE_1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1039</cp:revision>
  <cp:lastPrinted>2016-07-25T14:19:08Z</cp:lastPrinted>
  <dcterms:created xsi:type="dcterms:W3CDTF">2012-08-27T13:39:03Z</dcterms:created>
  <dcterms:modified xsi:type="dcterms:W3CDTF">2017-03-14T14:49:56Z</dcterms:modified>
</cp:coreProperties>
</file>