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7321" r:id="rId2"/>
  </p:sldMasterIdLst>
  <p:notesMasterIdLst>
    <p:notesMasterId r:id="rId22"/>
  </p:notesMasterIdLst>
  <p:handoutMasterIdLst>
    <p:handoutMasterId r:id="rId23"/>
  </p:handoutMasterIdLst>
  <p:sldIdLst>
    <p:sldId id="730" r:id="rId3"/>
    <p:sldId id="731" r:id="rId4"/>
    <p:sldId id="705" r:id="rId5"/>
    <p:sldId id="704" r:id="rId6"/>
    <p:sldId id="706" r:id="rId7"/>
    <p:sldId id="707" r:id="rId8"/>
    <p:sldId id="708" r:id="rId9"/>
    <p:sldId id="735" r:id="rId10"/>
    <p:sldId id="711" r:id="rId11"/>
    <p:sldId id="712" r:id="rId12"/>
    <p:sldId id="734" r:id="rId13"/>
    <p:sldId id="714" r:id="rId14"/>
    <p:sldId id="715" r:id="rId15"/>
    <p:sldId id="733" r:id="rId16"/>
    <p:sldId id="717" r:id="rId17"/>
    <p:sldId id="718" r:id="rId18"/>
    <p:sldId id="721" r:id="rId19"/>
    <p:sldId id="719" r:id="rId20"/>
    <p:sldId id="732" r:id="rId21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14C"/>
    <a:srgbClr val="CC0066"/>
    <a:srgbClr val="FF0000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66" d="100"/>
          <a:sy n="66" d="100"/>
        </p:scale>
        <p:origin x="-522" y="-11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A8F2370-C234-4BA4-B9A1-A7709F18A477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372BBC2-7EA5-4BB7-809B-BF9BE019115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400493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F5C4F69-76C6-47BF-8815-71735EC149A0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8889860B-161B-4BC7-8573-3D54C7568139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649279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1C560AC9-08EE-42E9-B6C9-5A5B88D8B2A6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D11CDA5B-7C51-46F2-9579-AE4FE0DAD5EE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577FEE4-8409-4EC2-8C3A-3CCAD4C011E0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074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9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192830-ABD7-4AE0-93C8-DB5F9A5160DF}" type="slidenum">
              <a:rPr lang="es-CO" altLang="es-CO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70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FC3FBF-8D34-4DE5-9AC6-6C20BD4C67DE}" type="slidenum">
              <a:rPr lang="es-CO" altLang="es-CO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47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9572249-5EC3-414F-A141-509DB4D86463}" type="slidenum">
              <a:rPr lang="es-CO" altLang="es-CO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34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1581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1" hangingPunct="1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56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85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548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354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995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083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0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101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1" hangingPunct="1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41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213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322" r:id="rId1"/>
    <p:sldLayoutId id="2147487323" r:id="rId2"/>
    <p:sldLayoutId id="2147487324" r:id="rId3"/>
    <p:sldLayoutId id="2147487325" r:id="rId4"/>
    <p:sldLayoutId id="2147487326" r:id="rId5"/>
    <p:sldLayoutId id="2147487327" r:id="rId6"/>
    <p:sldLayoutId id="2147487328" r:id="rId7"/>
    <p:sldLayoutId id="2147487329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1" hangingPunct="1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VALLEDUPAR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1" hangingPunct="1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1" hangingPunct="1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22238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8175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0" y="15343"/>
            <a:ext cx="608330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Contribución a la variación de la población ocupada, </a:t>
            </a:r>
          </a:p>
          <a:p>
            <a:r>
              <a:rPr lang="es-ES" altLang="es-CO" dirty="0"/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25500" y="6237312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604738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>
                <a:cs typeface="Calibri" pitchFamily="34" charset="0"/>
              </a:rPr>
              <a:t>Fuente: DANE -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7302769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1844824"/>
            <a:ext cx="7707312" cy="410445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1034219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0" y="0"/>
            <a:ext cx="543609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1076152" y="5954451"/>
            <a:ext cx="14590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>
              <a:spcBef>
                <a:spcPct val="50000"/>
              </a:spcBef>
              <a:defRPr sz="1200">
                <a:latin typeface="Arial Narrow" pitchFamily="34" charset="0"/>
                <a:cs typeface="Calibri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CO" altLang="es-CO" dirty="0"/>
              <a:t>Fuente: DANE - GEIH </a:t>
            </a:r>
            <a:endParaRPr lang="es-ES" altLang="es-CO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8950848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556792"/>
            <a:ext cx="7537450" cy="4176464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1043608" y="6231450"/>
            <a:ext cx="7705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Otras </a:t>
            </a:r>
            <a:r>
              <a:rPr lang="es-ES" altLang="es-CO" sz="1200" dirty="0" err="1">
                <a:latin typeface="Arial Narrow" pitchFamily="34" charset="0"/>
                <a:cs typeface="Calibri" pitchFamily="34" charset="0"/>
              </a:rPr>
              <a:t>posicionesº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4762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0" y="16938"/>
            <a:ext cx="6048375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Contribución a la variación de la población ocupada, </a:t>
            </a:r>
          </a:p>
          <a:p>
            <a:r>
              <a:rPr lang="es-ES" altLang="es-CO" dirty="0"/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603150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 dirty="0">
                <a:cs typeface="Calibri" pitchFamily="34" charset="0"/>
              </a:rPr>
              <a:t>Fuente: DANE - GEIH</a:t>
            </a:r>
            <a:endParaRPr lang="es-ES" altLang="es-CO" sz="12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7764648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7238" y="1916832"/>
            <a:ext cx="7546975" cy="367240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3015" name="Text Box 6"/>
          <p:cNvSpPr txBox="1">
            <a:spLocks noChangeArrowheads="1"/>
          </p:cNvSpPr>
          <p:nvPr/>
        </p:nvSpPr>
        <p:spPr bwMode="auto">
          <a:xfrm>
            <a:off x="757238" y="6280993"/>
            <a:ext cx="8135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Otras </a:t>
            </a:r>
            <a:r>
              <a:rPr lang="es-ES" altLang="es-CO" sz="1200" dirty="0" err="1">
                <a:latin typeface="Arial Narrow" pitchFamily="34" charset="0"/>
                <a:cs typeface="Calibri" pitchFamily="34" charset="0"/>
              </a:rPr>
              <a:t>posicionesº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08312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492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0"/>
            <a:ext cx="6875463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y variación de la población inactiva,</a:t>
            </a:r>
          </a:p>
          <a:p>
            <a:r>
              <a:rPr lang="es-ES" altLang="es-CO" dirty="0"/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39813" y="6207398"/>
            <a:ext cx="7635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1043608" y="5949280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2976347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65758" y="1692275"/>
            <a:ext cx="6812484" cy="39189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051720" y="558924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0052410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7704" y="1844823"/>
            <a:ext cx="5655384" cy="390684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6084" name="1 Rectángulo"/>
          <p:cNvSpPr>
            <a:spLocks noChangeArrowheads="1"/>
          </p:cNvSpPr>
          <p:nvPr/>
        </p:nvSpPr>
        <p:spPr bwMode="auto">
          <a:xfrm>
            <a:off x="1825" y="20531"/>
            <a:ext cx="75612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Proporción del empleo informal en la población ocupada</a:t>
            </a:r>
          </a:p>
          <a:p>
            <a:pPr eaLnBrk="1" hangingPunct="1"/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Valledupar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- enero </a:t>
            </a:r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(2015 – 2017)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0" y="25936"/>
            <a:ext cx="83535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Límites de confianza y error relativo de la población de la fuerza de</a:t>
            </a:r>
          </a:p>
          <a:p>
            <a:r>
              <a:rPr lang="es-ES" altLang="es-CO" dirty="0"/>
              <a:t>trabajo e indicadores de mercado laboral</a:t>
            </a:r>
          </a:p>
          <a:p>
            <a:r>
              <a:rPr lang="es-CO" altLang="es-CO" dirty="0"/>
              <a:t>Valledupar</a:t>
            </a:r>
          </a:p>
          <a:p>
            <a:endParaRPr lang="es-CO" alt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3241250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599" y="1556792"/>
            <a:ext cx="7208127" cy="201622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3329713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3861048"/>
            <a:ext cx="7119544" cy="208823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-64552"/>
            <a:ext cx="7848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18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Tasa global de participación, ocupación y desempleo</a:t>
            </a:r>
          </a:p>
          <a:p>
            <a:r>
              <a:rPr lang="es-ES" altLang="es-CO" dirty="0"/>
              <a:t>Cesar</a:t>
            </a:r>
          </a:p>
          <a:p>
            <a:r>
              <a:rPr lang="es-ES" altLang="es-CO" dirty="0"/>
              <a:t>Anual</a:t>
            </a:r>
          </a:p>
          <a:p>
            <a:r>
              <a:rPr lang="es-ES" altLang="es-CO" dirty="0"/>
              <a:t> </a:t>
            </a:r>
            <a:r>
              <a:rPr lang="es-ES" altLang="es-CO" dirty="0" smtClean="0"/>
              <a:t>2008 </a:t>
            </a:r>
            <a:r>
              <a:rPr lang="es-ES" altLang="es-CO" dirty="0"/>
              <a:t>- </a:t>
            </a:r>
            <a:r>
              <a:rPr lang="es-ES" altLang="es-CO" dirty="0" smtClean="0"/>
              <a:t>2016</a:t>
            </a:r>
            <a:endParaRPr lang="es-ES" altLang="es-CO" dirty="0"/>
          </a:p>
          <a:p>
            <a:endParaRPr lang="es-CO" altLang="es-CO" dirty="0"/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6145484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3717793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772816"/>
            <a:ext cx="7296150" cy="410445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555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5138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888" y="116632"/>
            <a:ext cx="82089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Resumen indicadores</a:t>
            </a:r>
          </a:p>
          <a:p>
            <a:r>
              <a:rPr lang="es-ES" altLang="es-CO" dirty="0"/>
              <a:t>Valledupar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5994415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8487" y="2780928"/>
            <a:ext cx="78374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2674318"/>
            <a:ext cx="7416824" cy="17861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1 CuadroTexto"/>
          <p:cNvSpPr txBox="1">
            <a:spLocks noChangeArrowheads="1"/>
          </p:cNvSpPr>
          <p:nvPr/>
        </p:nvSpPr>
        <p:spPr bwMode="auto">
          <a:xfrm>
            <a:off x="827584" y="6165304"/>
            <a:ext cx="583272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CO" altLang="es-CO" sz="1100" dirty="0">
                <a:cs typeface="Calibri" pitchFamily="34" charset="0"/>
              </a:rPr>
              <a:t>(+) (-): Aumento o disminución de la TD de cada ciudad frente al mismo trimestre del año anterior</a:t>
            </a:r>
            <a:r>
              <a:rPr lang="es-CO" altLang="es-CO" sz="1000" dirty="0">
                <a:cs typeface="Calibri" pitchFamily="34" charset="0"/>
              </a:rPr>
              <a:t>. </a:t>
            </a:r>
          </a:p>
          <a:p>
            <a:pPr algn="just"/>
            <a:r>
              <a:rPr lang="es-CO" altLang="es-CO" sz="1000" dirty="0">
                <a:cs typeface="Calibri" pitchFamily="34" charset="0"/>
              </a:rPr>
              <a:t> 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862806" y="645333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026628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48026" y="1265083"/>
            <a:ext cx="7396381" cy="4900221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44462" y="10886"/>
            <a:ext cx="586769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Indicadores de mercado </a:t>
            </a:r>
            <a:r>
              <a:rPr lang="es-ES" altLang="es-CO" dirty="0" smtClean="0"/>
              <a:t>laboral </a:t>
            </a:r>
            <a:r>
              <a:rPr lang="es-ES" altLang="es-CO" dirty="0"/>
              <a:t>por </a:t>
            </a:r>
            <a:r>
              <a:rPr lang="es-ES" altLang="es-CO" dirty="0" smtClean="0"/>
              <a:t>ciudad</a:t>
            </a:r>
            <a:endParaRPr lang="es-ES" altLang="es-CO" dirty="0"/>
          </a:p>
          <a:p>
            <a:r>
              <a:rPr lang="es-ES" altLang="es-CO" dirty="0"/>
              <a:t>Trimestre</a:t>
            </a:r>
          </a:p>
          <a:p>
            <a:r>
              <a:rPr lang="es-ES" altLang="es-CO" dirty="0"/>
              <a:t>Noviembre 2016 - enero 2017 </a:t>
            </a:r>
          </a:p>
        </p:txBody>
      </p:sp>
      <p:sp>
        <p:nvSpPr>
          <p:cNvPr id="13" name="6 CuadroTexto"/>
          <p:cNvSpPr txBox="1">
            <a:spLocks noChangeArrowheads="1"/>
          </p:cNvSpPr>
          <p:nvPr/>
        </p:nvSpPr>
        <p:spPr bwMode="auto">
          <a:xfrm>
            <a:off x="755576" y="6309320"/>
            <a:ext cx="604867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100" dirty="0">
                <a:solidFill>
                  <a:schemeClr val="tx1"/>
                </a:solidFill>
              </a:rPr>
              <a:t> *</a:t>
            </a:r>
            <a:r>
              <a:rPr lang="es-CO" altLang="es-CO" sz="1100" dirty="0">
                <a:solidFill>
                  <a:schemeClr val="tx1"/>
                </a:solidFill>
              </a:rPr>
              <a:t>El total de las 23 ciudades no incluye San Andrés por tener una distribución de la muestra diferente.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76513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-36512" y="0"/>
            <a:ext cx="640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18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Tasa global de participación, ocupación y desempleo</a:t>
            </a:r>
          </a:p>
          <a:p>
            <a:r>
              <a:rPr lang="es-ES" altLang="es-CO" dirty="0"/>
              <a:t>Valledupar</a:t>
            </a:r>
          </a:p>
          <a:p>
            <a:r>
              <a:rPr lang="es-ES" altLang="es-CO" dirty="0"/>
              <a:t>Noviembre - enero (2007 – 2017)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417064" y="604738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063198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700808"/>
            <a:ext cx="7327900" cy="424847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0149" y="3504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Tasa de desempleo</a:t>
            </a:r>
          </a:p>
          <a:p>
            <a:r>
              <a:rPr lang="es-ES" altLang="es-CO" dirty="0"/>
              <a:t>Valledupar</a:t>
            </a:r>
          </a:p>
          <a:p>
            <a:r>
              <a:rPr lang="es-ES" altLang="es-CO" dirty="0"/>
              <a:t>Trimestres móviles 2013 - 2017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403648" y="5949280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1512521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5616" y="1556792"/>
            <a:ext cx="7056784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0"/>
            <a:ext cx="590391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dirty="0"/>
              <a:t>Población ocupada, desocupada e inactiva </a:t>
            </a:r>
            <a:br>
              <a:rPr lang="es-ES" dirty="0"/>
            </a:br>
            <a:r>
              <a:rPr lang="es-ES" dirty="0"/>
              <a:t>Valledupar</a:t>
            </a:r>
            <a:endParaRPr lang="es-ES" altLang="es-CO" dirty="0"/>
          </a:p>
          <a:p>
            <a:r>
              <a:rPr lang="es-ES" altLang="es-CO" dirty="0"/>
              <a:t>Noviembre - enero </a:t>
            </a:r>
            <a:r>
              <a:rPr lang="es-ES" dirty="0"/>
              <a:t>(2015 – 2017)</a:t>
            </a:r>
            <a:br>
              <a:rPr lang="es-ES" dirty="0"/>
            </a:br>
            <a:r>
              <a:rPr lang="es-ES" altLang="es-CO" dirty="0"/>
              <a:t/>
            </a:r>
            <a:br>
              <a:rPr lang="es-ES" altLang="es-CO" dirty="0"/>
            </a:br>
            <a:endParaRPr lang="es-ES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9294634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8" y="2204864"/>
            <a:ext cx="8304212" cy="288032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5374918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-13855" y="18908"/>
            <a:ext cx="55219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997730" y="565535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8100" y="5941559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 dirty="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3985597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484784"/>
            <a:ext cx="7999412" cy="388843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15453</TotalTime>
  <Words>511</Words>
  <Application>Microsoft Office PowerPoint</Application>
  <PresentationFormat>Presentación en pantalla (4:3)</PresentationFormat>
  <Paragraphs>84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1_Presentacion_dane2013_marzo4</vt:lpstr>
      <vt:lpstr>Plantilla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1008</cp:revision>
  <cp:lastPrinted>2016-12-22T13:26:10Z</cp:lastPrinted>
  <dcterms:created xsi:type="dcterms:W3CDTF">2012-08-27T13:39:03Z</dcterms:created>
  <dcterms:modified xsi:type="dcterms:W3CDTF">2017-03-14T21:38:47Z</dcterms:modified>
</cp:coreProperties>
</file>