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  <p:sldMasterId id="2147490663" r:id="rId2"/>
  </p:sldMasterIdLst>
  <p:notesMasterIdLst>
    <p:notesMasterId r:id="rId22"/>
  </p:notesMasterIdLst>
  <p:handoutMasterIdLst>
    <p:handoutMasterId r:id="rId23"/>
  </p:handoutMasterIdLst>
  <p:sldIdLst>
    <p:sldId id="338" r:id="rId3"/>
    <p:sldId id="339" r:id="rId4"/>
    <p:sldId id="326" r:id="rId5"/>
    <p:sldId id="328" r:id="rId6"/>
    <p:sldId id="286" r:id="rId7"/>
    <p:sldId id="329" r:id="rId8"/>
    <p:sldId id="288" r:id="rId9"/>
    <p:sldId id="340" r:id="rId10"/>
    <p:sldId id="290" r:id="rId11"/>
    <p:sldId id="291" r:id="rId12"/>
    <p:sldId id="342" r:id="rId13"/>
    <p:sldId id="292" r:id="rId14"/>
    <p:sldId id="293" r:id="rId15"/>
    <p:sldId id="343" r:id="rId16"/>
    <p:sldId id="296" r:id="rId17"/>
    <p:sldId id="330" r:id="rId18"/>
    <p:sldId id="325" r:id="rId19"/>
    <p:sldId id="313" r:id="rId20"/>
    <p:sldId id="341" r:id="rId21"/>
  </p:sldIdLst>
  <p:sldSz cx="9144000" cy="6858000" type="screen4x3"/>
  <p:notesSz cx="6980238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6014C"/>
    <a:srgbClr val="CC0066"/>
    <a:srgbClr val="3A3A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637" autoAdjust="0"/>
  </p:normalViewPr>
  <p:slideViewPr>
    <p:cSldViewPr>
      <p:cViewPr>
        <p:scale>
          <a:sx n="66" d="100"/>
          <a:sy n="66" d="100"/>
        </p:scale>
        <p:origin x="-432" y="-8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A63F1F2-760F-4912-B91C-7A623AD2095D}" type="datetimeFigureOut">
              <a:rPr lang="es-CO"/>
              <a:pPr>
                <a:defRPr/>
              </a:pPr>
              <a:t>14/03/2017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EA00F15-7944-49AC-A46D-E3D5980EF32E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28272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1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4463" y="0"/>
            <a:ext cx="3024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9FFC8303-7A04-4BBF-BC23-D4C7E1F3BD8F}" type="datetimeFigureOut">
              <a:rPr lang="es-ES"/>
              <a:pPr>
                <a:defRPr/>
              </a:pPr>
              <a:t>14/03/2017</a:t>
            </a:fld>
            <a:endParaRPr lang="es-E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343400"/>
            <a:ext cx="5583238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1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4463" y="8685213"/>
            <a:ext cx="3024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8737DB77-79A0-4A3B-A1FD-1337001D79C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621432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  <p:sp>
        <p:nvSpPr>
          <p:cNvPr id="5120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9B57E305-925F-4381-A23B-AA87D92E5DD5}" type="slidenum">
              <a:rPr lang="es-ES" altLang="es-CO" smtClean="0"/>
              <a:pPr/>
              <a:t>1</a:t>
            </a:fld>
            <a:endParaRPr lang="es-E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3954463" y="8685213"/>
            <a:ext cx="3024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97F8BEB-9066-453F-A3BB-C7C74126566C}" type="slidenum">
              <a:rPr lang="es-ES" altLang="es-CO"/>
              <a:pPr algn="r" eaLnBrk="1" hangingPunct="1">
                <a:spcBef>
                  <a:spcPct val="0"/>
                </a:spcBef>
              </a:pPr>
              <a:t>9</a:t>
            </a:fld>
            <a:endParaRPr lang="es-ES" altLang="es-CO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 txBox="1">
            <a:spLocks noGrp="1" noChangeArrowheads="1"/>
          </p:cNvSpPr>
          <p:nvPr/>
        </p:nvSpPr>
        <p:spPr bwMode="auto">
          <a:xfrm>
            <a:off x="3954463" y="8685213"/>
            <a:ext cx="3024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DC0873B-ECB7-4EA4-B72C-830F92DD1CDD}" type="slidenum">
              <a:rPr lang="es-ES" altLang="es-CO"/>
              <a:pPr algn="r" eaLnBrk="1" hangingPunct="1">
                <a:spcBef>
                  <a:spcPct val="0"/>
                </a:spcBef>
              </a:pPr>
              <a:t>10</a:t>
            </a:fld>
            <a:endParaRPr lang="es-ES" altLang="es-CO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 txBox="1">
            <a:spLocks noGrp="1" noChangeArrowheads="1"/>
          </p:cNvSpPr>
          <p:nvPr/>
        </p:nvSpPr>
        <p:spPr bwMode="auto">
          <a:xfrm>
            <a:off x="3954463" y="8685213"/>
            <a:ext cx="3024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A86B278-DEB4-44AC-98E2-B6288C295628}" type="slidenum">
              <a:rPr lang="es-ES" altLang="es-CO"/>
              <a:pPr algn="r" eaLnBrk="1" hangingPunct="1">
                <a:spcBef>
                  <a:spcPct val="0"/>
                </a:spcBef>
              </a:pPr>
              <a:t>12</a:t>
            </a:fld>
            <a:endParaRPr lang="es-ES" altLang="es-CO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 txBox="1">
            <a:spLocks noGrp="1" noChangeArrowheads="1"/>
          </p:cNvSpPr>
          <p:nvPr/>
        </p:nvSpPr>
        <p:spPr bwMode="auto">
          <a:xfrm>
            <a:off x="3954463" y="8685213"/>
            <a:ext cx="3024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86AA353-76A3-4CA3-A56F-520CD99ED167}" type="slidenum">
              <a:rPr lang="es-ES" altLang="es-CO"/>
              <a:pPr algn="r" eaLnBrk="1" hangingPunct="1">
                <a:spcBef>
                  <a:spcPct val="0"/>
                </a:spcBef>
              </a:pPr>
              <a:t>13</a:t>
            </a:fld>
            <a:endParaRPr lang="es-ES" altLang="es-CO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 txBox="1">
            <a:spLocks noGrp="1" noChangeArrowheads="1"/>
          </p:cNvSpPr>
          <p:nvPr/>
        </p:nvSpPr>
        <p:spPr bwMode="auto">
          <a:xfrm>
            <a:off x="3954463" y="8685213"/>
            <a:ext cx="3024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D331285F-D228-434B-870A-82678E05CC4F}" type="slidenum">
              <a:rPr lang="es-ES" altLang="es-CO"/>
              <a:pPr algn="r" eaLnBrk="1" hangingPunct="1">
                <a:spcBef>
                  <a:spcPct val="0"/>
                </a:spcBef>
              </a:pPr>
              <a:t>15</a:t>
            </a:fld>
            <a:endParaRPr lang="es-ES" altLang="es-CO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3.jp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28184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760874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9730361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7233690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6762542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32601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66" b="14562"/>
          <a:stretch/>
        </p:blipFill>
        <p:spPr>
          <a:xfrm>
            <a:off x="0" y="1628800"/>
            <a:ext cx="9154800" cy="3452648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662191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877272"/>
            <a:ext cx="2981647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6854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08504" cy="1057377"/>
          </a:xfrm>
          <a:prstGeom prst="rect">
            <a:avLst/>
          </a:prstGeom>
        </p:spPr>
      </p:pic>
      <p:sp>
        <p:nvSpPr>
          <p:cNvPr id="16" name="18 Triángulo isósceles"/>
          <p:cNvSpPr>
            <a:spLocks/>
          </p:cNvSpPr>
          <p:nvPr/>
        </p:nvSpPr>
        <p:spPr bwMode="auto">
          <a:xfrm>
            <a:off x="5347535" y="1524"/>
            <a:ext cx="3693167" cy="1093071"/>
          </a:xfrm>
          <a:custGeom>
            <a:avLst/>
            <a:gdLst>
              <a:gd name="T0" fmla="*/ 0 w 3935697"/>
              <a:gd name="T1" fmla="*/ 1475375 h 1031572"/>
              <a:gd name="T2" fmla="*/ 183406 w 3935697"/>
              <a:gd name="T3" fmla="*/ 0 h 1031572"/>
              <a:gd name="T4" fmla="*/ 1009585 w 3935697"/>
              <a:gd name="T5" fmla="*/ 1454 h 1031572"/>
              <a:gd name="T6" fmla="*/ 1012450 w 3935697"/>
              <a:gd name="T7" fmla="*/ 1473293 h 1031572"/>
              <a:gd name="T8" fmla="*/ 0 w 3935697"/>
              <a:gd name="T9" fmla="*/ 1475375 h 10315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35697"/>
              <a:gd name="T16" fmla="*/ 0 h 1031572"/>
              <a:gd name="T17" fmla="*/ 3935697 w 3935697"/>
              <a:gd name="T18" fmla="*/ 1031572 h 1031572"/>
              <a:gd name="connsiteX0" fmla="*/ 0 w 3935697"/>
              <a:gd name="connsiteY0" fmla="*/ 1074726 h 1074726"/>
              <a:gd name="connsiteX1" fmla="*/ 712892 w 3935697"/>
              <a:gd name="connsiteY1" fmla="*/ 0 h 1074726"/>
              <a:gd name="connsiteX2" fmla="*/ 3924206 w 3935697"/>
              <a:gd name="connsiteY2" fmla="*/ 44171 h 1074726"/>
              <a:gd name="connsiteX3" fmla="*/ 3935346 w 3935697"/>
              <a:gd name="connsiteY3" fmla="*/ 1073271 h 1074726"/>
              <a:gd name="connsiteX4" fmla="*/ 0 w 3935697"/>
              <a:gd name="connsiteY4" fmla="*/ 1074726 h 1074726"/>
              <a:gd name="connsiteX0" fmla="*/ 0 w 3939813"/>
              <a:gd name="connsiteY0" fmla="*/ 1074726 h 1074726"/>
              <a:gd name="connsiteX1" fmla="*/ 712892 w 3939813"/>
              <a:gd name="connsiteY1" fmla="*/ 0 h 1074726"/>
              <a:gd name="connsiteX2" fmla="*/ 3939813 w 3939813"/>
              <a:gd name="connsiteY2" fmla="*/ 8209 h 1074726"/>
              <a:gd name="connsiteX3" fmla="*/ 3935346 w 3939813"/>
              <a:gd name="connsiteY3" fmla="*/ 1073271 h 1074726"/>
              <a:gd name="connsiteX4" fmla="*/ 0 w 3939813"/>
              <a:gd name="connsiteY4" fmla="*/ 1074726 h 1074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9813" h="1074726">
                <a:moveTo>
                  <a:pt x="0" y="1074726"/>
                </a:moveTo>
                <a:lnTo>
                  <a:pt x="712892" y="0"/>
                </a:lnTo>
                <a:lnTo>
                  <a:pt x="3939813" y="8209"/>
                </a:lnTo>
                <a:cubicBezTo>
                  <a:pt x="3936827" y="364624"/>
                  <a:pt x="3938332" y="716856"/>
                  <a:pt x="3935346" y="1073271"/>
                </a:cubicBezTo>
                <a:lnTo>
                  <a:pt x="0" y="10747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rIns="45720" anchor="ctr">
            <a:spAutoFit/>
          </a:bodyPr>
          <a:lstStyle/>
          <a:p>
            <a:endParaRPr lang="es-MX"/>
          </a:p>
        </p:txBody>
      </p:sp>
      <p:sp>
        <p:nvSpPr>
          <p:cNvPr id="3" name="2 Rectángulo"/>
          <p:cNvSpPr/>
          <p:nvPr/>
        </p:nvSpPr>
        <p:spPr>
          <a:xfrm>
            <a:off x="6012160" y="0"/>
            <a:ext cx="3131840" cy="10573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828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29624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17 Conector recto"/>
          <p:cNvCxnSpPr>
            <a:cxnSpLocks noChangeShapeType="1"/>
          </p:cNvCxnSpPr>
          <p:nvPr/>
        </p:nvCxnSpPr>
        <p:spPr bwMode="auto">
          <a:xfrm>
            <a:off x="0" y="1052736"/>
            <a:ext cx="9144000" cy="0"/>
          </a:xfrm>
          <a:prstGeom prst="line">
            <a:avLst/>
          </a:prstGeom>
          <a:noFill/>
          <a:ln w="6350" algn="ctr">
            <a:solidFill>
              <a:srgbClr val="B6004B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" name="23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6084516" y="225483"/>
            <a:ext cx="2852514" cy="611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8020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484" y="5609368"/>
            <a:ext cx="9172800" cy="1204207"/>
          </a:xfrm>
          <a:prstGeom prst="rect">
            <a:avLst/>
          </a:prstGeom>
        </p:spPr>
      </p:pic>
      <p:pic>
        <p:nvPicPr>
          <p:cNvPr id="1828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-16484" y="6704943"/>
            <a:ext cx="9160484" cy="153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4800" cy="1072574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6" t="29838" r="31762" b="44792"/>
          <a:stretch/>
        </p:blipFill>
        <p:spPr bwMode="auto">
          <a:xfrm>
            <a:off x="1928897" y="1443873"/>
            <a:ext cx="5523423" cy="169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13 Conector recto"/>
          <p:cNvCxnSpPr/>
          <p:nvPr/>
        </p:nvCxnSpPr>
        <p:spPr>
          <a:xfrm>
            <a:off x="2000619" y="3396135"/>
            <a:ext cx="5328592" cy="0"/>
          </a:xfrm>
          <a:prstGeom prst="line">
            <a:avLst/>
          </a:prstGeom>
          <a:ln w="9525">
            <a:solidFill>
              <a:srgbClr val="B600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14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58" y="3778180"/>
            <a:ext cx="8167098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944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1192830-ABD7-4AE0-93C8-DB5F9A5160D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222742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CFC3FBF-8D34-4DE5-9AC6-6C20BD4C67D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575097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55588"/>
            <a:ext cx="8229600" cy="117951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9572249-5EC3-414F-A141-509DB4D8646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2105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5345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751375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" t="2316" b="5100"/>
          <a:stretch/>
        </p:blipFill>
        <p:spPr>
          <a:xfrm>
            <a:off x="0" y="-27384"/>
            <a:ext cx="9144000" cy="5466745"/>
          </a:xfrm>
          <a:prstGeom prst="rect">
            <a:avLst/>
          </a:prstGeom>
        </p:spPr>
      </p:pic>
      <p:sp>
        <p:nvSpPr>
          <p:cNvPr id="977" name="object 934"/>
          <p:cNvSpPr txBox="1"/>
          <p:nvPr/>
        </p:nvSpPr>
        <p:spPr>
          <a:xfrm>
            <a:off x="470952" y="6145377"/>
            <a:ext cx="2300848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00" b="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5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5301208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805264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61781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89475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61808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6746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9573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573764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687089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888402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1" Type="http://schemas.openxmlformats.org/officeDocument/2006/relationships/hyperlink" Target="http://www.dane.gov.co/" TargetMode="Externa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hyperlink" Target="https://www.facebook.com/DANEColombia" TargetMode="Externa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s://twitter.com/dane_colombia" TargetMode="External"/><Relationship Id="rId23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9" Type="http://schemas.openxmlformats.org/officeDocument/2006/relationships/hyperlink" Target="http://www.youtube.com/user/danecolombia" TargetMode="Externa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22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15"/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7"/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9"/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21"/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165850"/>
            <a:ext cx="9266238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altLang="es-CO" sz="1600" smtClean="0">
                <a:solidFill>
                  <a:srgbClr val="FFFFFF"/>
                </a:solidFill>
                <a:latin typeface="Calibri" pitchFamily="34" charset="0"/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0605" r:id="rId1"/>
    <p:sldLayoutId id="2147490606" r:id="rId2"/>
    <p:sldLayoutId id="2147490607" r:id="rId3"/>
    <p:sldLayoutId id="2147490608" r:id="rId4"/>
    <p:sldLayoutId id="2147490609" r:id="rId5"/>
    <p:sldLayoutId id="2147490610" r:id="rId6"/>
    <p:sldLayoutId id="2147490611" r:id="rId7"/>
    <p:sldLayoutId id="2147490612" r:id="rId8"/>
    <p:sldLayoutId id="2147490613" r:id="rId9"/>
    <p:sldLayoutId id="2147490614" r:id="rId10"/>
    <p:sldLayoutId id="2147490615" r:id="rId11"/>
    <p:sldLayoutId id="2147490616" r:id="rId12"/>
    <p:sldLayoutId id="2147490617" r:id="rId13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489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0665" r:id="rId1"/>
    <p:sldLayoutId id="2147490666" r:id="rId2"/>
    <p:sldLayoutId id="2147490667" r:id="rId3"/>
    <p:sldLayoutId id="2147490669" r:id="rId4"/>
    <p:sldLayoutId id="2147490670" r:id="rId5"/>
    <p:sldLayoutId id="2147490671" r:id="rId6"/>
    <p:sldLayoutId id="2147490672" r:id="rId7"/>
    <p:sldLayoutId id="2147490673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9144000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467544" y="2204864"/>
            <a:ext cx="8208912" cy="588140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/>
            <a:r>
              <a:rPr lang="en-US" sz="3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MERCADO LABORAL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67544" y="2875002"/>
            <a:ext cx="82089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RIOHACHA</a:t>
            </a:r>
            <a:endParaRPr lang="es-MX" sz="3000" b="1" dirty="0">
              <a:solidFill>
                <a:schemeClr val="bg1"/>
              </a:solidFill>
            </a:endParaRPr>
          </a:p>
        </p:txBody>
      </p:sp>
      <p:sp>
        <p:nvSpPr>
          <p:cNvPr id="8" name="object 9"/>
          <p:cNvSpPr txBox="1"/>
          <p:nvPr/>
        </p:nvSpPr>
        <p:spPr>
          <a:xfrm>
            <a:off x="5940152" y="4653136"/>
            <a:ext cx="259588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 algn="r">
              <a:defRPr sz="1800">
                <a:solidFill>
                  <a:srgbClr val="000000"/>
                </a:solidFill>
              </a:defRPr>
            </a:pPr>
            <a:r>
              <a:rPr lang="es-CO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Marzo 2017</a:t>
            </a:r>
            <a:endParaRPr lang="es-CO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1" name="10 Conector recto"/>
          <p:cNvCxnSpPr/>
          <p:nvPr/>
        </p:nvCxnSpPr>
        <p:spPr>
          <a:xfrm>
            <a:off x="683568" y="2780928"/>
            <a:ext cx="792088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>
            <a:off x="323528" y="4653136"/>
            <a:ext cx="30854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215">
              <a:spcBef>
                <a:spcPts val="2940"/>
              </a:spcBef>
            </a:pPr>
            <a:r>
              <a:rPr lang="es-MX" spc="70" dirty="0" smtClean="0">
                <a:solidFill>
                  <a:schemeClr val="bg1"/>
                </a:solidFill>
                <a:latin typeface="+mj-lt"/>
                <a:cs typeface="Arial"/>
              </a:rPr>
              <a:t>Bogotá, Colombia.</a:t>
            </a:r>
            <a:endParaRPr lang="es-MX" dirty="0">
              <a:solidFill>
                <a:schemeClr val="bg1"/>
              </a:solidFill>
              <a:latin typeface="+mj-lt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35804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30809" y="0"/>
            <a:ext cx="554930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lnSpc>
                <a:spcPct val="100000"/>
              </a:lnSpc>
              <a:buClrTx/>
              <a:buSzTx/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9pPr>
          </a:lstStyle>
          <a:p>
            <a:r>
              <a:rPr lang="es-ES" altLang="es-CO" dirty="0"/>
              <a:t>Contribución a la variación porcentual de la población ocupada, según ramas de actividad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10659" y="5820718"/>
            <a:ext cx="87852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200" dirty="0">
                <a:solidFill>
                  <a:schemeClr val="tx1"/>
                </a:solidFill>
              </a:rPr>
              <a:t>*Otras ramas: Agricultura, ganadería, caza, silvicultura y pesca; explotación de minas y canteras; suministro de electricidad, gas y agua e intermediación financiera.</a:t>
            </a:r>
          </a:p>
        </p:txBody>
      </p:sp>
      <p:sp>
        <p:nvSpPr>
          <p:cNvPr id="39941" name="6 CuadroTexto"/>
          <p:cNvSpPr txBox="1">
            <a:spLocks noChangeArrowheads="1"/>
          </p:cNvSpPr>
          <p:nvPr/>
        </p:nvSpPr>
        <p:spPr bwMode="auto">
          <a:xfrm>
            <a:off x="1152524" y="5546971"/>
            <a:ext cx="14049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 dirty="0">
                <a:solidFill>
                  <a:schemeClr val="tx1"/>
                </a:solidFill>
              </a:rPr>
              <a:t>Fuente: DANE - GEIH </a:t>
            </a:r>
            <a:endParaRPr lang="es-ES" altLang="es-CO" sz="1100" dirty="0">
              <a:solidFill>
                <a:schemeClr val="tx1"/>
              </a:solidFill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4562479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7544" y="1556792"/>
            <a:ext cx="7626350" cy="375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800" b="1" dirty="0">
                <a:solidFill>
                  <a:srgbClr val="FFFFFF"/>
                </a:solidFill>
                <a:latin typeface="+mj-lt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+mj-lt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1911579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/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OCUPADA SEGÚN </a:t>
            </a:r>
          </a:p>
          <a:p>
            <a:pPr algn="r"/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POSICIÓN OCUPACIONAL</a:t>
            </a: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s-CO" sz="20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203440641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72008" y="44624"/>
            <a:ext cx="572412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lnSpc>
                <a:spcPct val="100000"/>
              </a:lnSpc>
              <a:buClrTx/>
              <a:buSzTx/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9pPr>
          </a:lstStyle>
          <a:p>
            <a:r>
              <a:rPr lang="es-ES" altLang="es-CO" dirty="0"/>
              <a:t>Distribución porcentual  y variación de la población ocupada, según posición ocupacional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altLang="es-CO" sz="2200" b="1">
              <a:solidFill>
                <a:schemeClr val="tx1"/>
              </a:solidFill>
            </a:endParaRPr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411293" y="5634037"/>
            <a:ext cx="79930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CO" sz="1200" dirty="0">
                <a:solidFill>
                  <a:schemeClr val="tx1"/>
                </a:solidFill>
              </a:rPr>
              <a:t>Otras posiciones °: Obrero, empleado del gobierno; Empleado doméstico; Patrón o empleador; Trabajador familiar sin remuneración; Trabajadores sin remuneración en empresas de otros hogares; Jornalero o Peón y otro.</a:t>
            </a:r>
          </a:p>
        </p:txBody>
      </p:sp>
      <p:sp>
        <p:nvSpPr>
          <p:cNvPr id="41990" name="7 CuadroTexto"/>
          <p:cNvSpPr txBox="1">
            <a:spLocks noChangeArrowheads="1"/>
          </p:cNvSpPr>
          <p:nvPr/>
        </p:nvSpPr>
        <p:spPr bwMode="auto">
          <a:xfrm>
            <a:off x="899592" y="5301208"/>
            <a:ext cx="1404938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 dirty="0">
                <a:solidFill>
                  <a:schemeClr val="tx1"/>
                </a:solidFill>
              </a:rPr>
              <a:t>Fuente: DANE - GEIH </a:t>
            </a:r>
            <a:endParaRPr lang="es-ES" altLang="es-CO" sz="1100" dirty="0">
              <a:solidFill>
                <a:schemeClr val="tx1"/>
              </a:solidFill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013512479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28710" y="1556792"/>
            <a:ext cx="7808913" cy="355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0" y="7077"/>
            <a:ext cx="604837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lnSpc>
                <a:spcPct val="100000"/>
              </a:lnSpc>
              <a:buClrTx/>
              <a:buSzTx/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9pPr>
          </a:lstStyle>
          <a:p>
            <a:r>
              <a:rPr lang="es-ES" altLang="es-CO" dirty="0"/>
              <a:t>Contribución a la variación  porcentual de la población ocupada, según posición ocupacional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altLang="es-CO" sz="2200" b="1">
              <a:solidFill>
                <a:schemeClr val="tx1"/>
              </a:solidFill>
            </a:endParaRPr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258422" y="5792893"/>
            <a:ext cx="8642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CO" sz="1200" dirty="0">
                <a:solidFill>
                  <a:schemeClr val="tx1"/>
                </a:solidFill>
              </a:rPr>
              <a:t>Otras posiciones ° : Obrero, empleado del gobierno; empleado doméstico; patrón o empleador; trabajador familiar sin remuneración; trabajadores sin remuneración en empresas de otros hogares; jornalero o peón y otro.</a:t>
            </a:r>
          </a:p>
        </p:txBody>
      </p:sp>
      <p:sp>
        <p:nvSpPr>
          <p:cNvPr id="43014" name="7 CuadroTexto"/>
          <p:cNvSpPr txBox="1">
            <a:spLocks noChangeArrowheads="1"/>
          </p:cNvSpPr>
          <p:nvPr/>
        </p:nvSpPr>
        <p:spPr bwMode="auto">
          <a:xfrm>
            <a:off x="1206500" y="5516441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 dirty="0">
                <a:solidFill>
                  <a:schemeClr val="tx1"/>
                </a:solidFill>
              </a:rPr>
              <a:t>Fuente: DANE - GEIH </a:t>
            </a:r>
            <a:endParaRPr lang="es-ES" altLang="es-CO" sz="1100" dirty="0">
              <a:solidFill>
                <a:schemeClr val="tx1"/>
              </a:solidFill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662277621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03648" y="1847258"/>
            <a:ext cx="6061075" cy="330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800" b="1" dirty="0">
                <a:solidFill>
                  <a:srgbClr val="FFFFFF"/>
                </a:solidFill>
                <a:latin typeface="+mj-lt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+mj-lt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1911579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/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INACTIVA </a:t>
            </a:r>
            <a:endParaRPr lang="es-CO" altLang="es-CO" sz="2000" b="1" dirty="0" smtClean="0">
              <a:solidFill>
                <a:srgbClr val="FFFFFF"/>
              </a:solidFill>
              <a:latin typeface="Verdana" pitchFamily="34" charset="0"/>
              <a:sym typeface="Calibri" pitchFamily="34" charset="0"/>
            </a:endParaRPr>
          </a:p>
          <a:p>
            <a:pPr algn="r"/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SEGÚN </a:t>
            </a: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TIPO DE ACTIVIDAD</a:t>
            </a: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s-CO" sz="20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56732998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4507" y="188640"/>
            <a:ext cx="57606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lnSpc>
                <a:spcPct val="100000"/>
              </a:lnSpc>
              <a:buClrTx/>
              <a:buSzTx/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9pPr>
          </a:lstStyle>
          <a:p>
            <a:r>
              <a:rPr lang="es-ES" altLang="es-CO" dirty="0"/>
              <a:t>Distribución porcentual y variación de la población inactiva, según tipo de actividad </a:t>
            </a:r>
          </a:p>
        </p:txBody>
      </p:sp>
      <p:sp>
        <p:nvSpPr>
          <p:cNvPr id="45060" name="6 CuadroTexto"/>
          <p:cNvSpPr txBox="1">
            <a:spLocks noChangeArrowheads="1"/>
          </p:cNvSpPr>
          <p:nvPr/>
        </p:nvSpPr>
        <p:spPr bwMode="auto">
          <a:xfrm>
            <a:off x="1082747" y="5826968"/>
            <a:ext cx="737545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200" dirty="0">
                <a:solidFill>
                  <a:schemeClr val="tx1"/>
                </a:solidFill>
              </a:rPr>
              <a:t>Nota: La categoría “otros” incluye: incapacitado permanente para trabajar, rentista, pensionado, jubilado, personas que no les llama la atención o creen que no vale la pena trabajar.</a:t>
            </a:r>
          </a:p>
        </p:txBody>
      </p:sp>
      <p:sp>
        <p:nvSpPr>
          <p:cNvPr id="45061" name="7 CuadroTexto"/>
          <p:cNvSpPr txBox="1">
            <a:spLocks noChangeArrowheads="1"/>
          </p:cNvSpPr>
          <p:nvPr/>
        </p:nvSpPr>
        <p:spPr bwMode="auto">
          <a:xfrm>
            <a:off x="1116013" y="5517232"/>
            <a:ext cx="14049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</a:rPr>
              <a:t>Fuente: DANE - GEIH </a:t>
            </a:r>
            <a:endParaRPr lang="es-ES" altLang="es-CO" sz="1100">
              <a:solidFill>
                <a:schemeClr val="tx1"/>
              </a:solidFill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531336409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92893" y="1700808"/>
            <a:ext cx="8558213" cy="366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5 CuadroTexto"/>
          <p:cNvSpPr txBox="1">
            <a:spLocks noChangeArrowheads="1"/>
          </p:cNvSpPr>
          <p:nvPr/>
        </p:nvSpPr>
        <p:spPr bwMode="auto">
          <a:xfrm>
            <a:off x="468313" y="6120978"/>
            <a:ext cx="1404937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 dirty="0">
                <a:solidFill>
                  <a:schemeClr val="tx1"/>
                </a:solidFill>
              </a:rPr>
              <a:t>Fuente: DANE - GEIH </a:t>
            </a:r>
            <a:endParaRPr lang="es-ES" altLang="es-CO" sz="1100" dirty="0">
              <a:solidFill>
                <a:schemeClr val="tx1"/>
              </a:solidFill>
            </a:endParaRP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794" y="77723"/>
            <a:ext cx="687546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lnSpc>
                <a:spcPct val="100000"/>
              </a:lnSpc>
              <a:buClrTx/>
              <a:buSzTx/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9pPr>
          </a:lstStyle>
          <a:p>
            <a:r>
              <a:rPr lang="es-CO" altLang="es-CO" sz="1600" dirty="0"/>
              <a:t>Proporción del empleo informal en la población ocupada</a:t>
            </a:r>
          </a:p>
          <a:p>
            <a:r>
              <a:rPr lang="es-CO" altLang="es-CO" sz="1600" dirty="0"/>
              <a:t>Riohacha</a:t>
            </a:r>
          </a:p>
          <a:p>
            <a:r>
              <a:rPr lang="es-ES" altLang="es-CO" sz="1600" dirty="0"/>
              <a:t>Trimestre noviembre - enero </a:t>
            </a:r>
            <a:r>
              <a:rPr lang="es-CO" altLang="es-CO" sz="1600" dirty="0"/>
              <a:t>(2015 – 2017)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167568740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51720" y="1844824"/>
            <a:ext cx="5305425" cy="374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86067077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31640" y="1772816"/>
            <a:ext cx="6530975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294988403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75656" y="4077072"/>
            <a:ext cx="6140450" cy="188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8" name="3 CuadroTexto"/>
          <p:cNvSpPr txBox="1">
            <a:spLocks noChangeArrowheads="1"/>
          </p:cNvSpPr>
          <p:nvPr/>
        </p:nvSpPr>
        <p:spPr bwMode="auto">
          <a:xfrm>
            <a:off x="0" y="0"/>
            <a:ext cx="8353569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lnSpc>
                <a:spcPct val="100000"/>
              </a:lnSpc>
              <a:buClrTx/>
              <a:buSzTx/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9pPr>
          </a:lstStyle>
          <a:p>
            <a:r>
              <a:rPr lang="es-ES" altLang="es-CO" dirty="0"/>
              <a:t>Límites de confianza y error relativo de la población de la fuerza de</a:t>
            </a:r>
          </a:p>
          <a:p>
            <a:r>
              <a:rPr lang="es-ES" altLang="es-CO" dirty="0"/>
              <a:t>trabajo e indicadores de mercado laboral</a:t>
            </a:r>
          </a:p>
          <a:p>
            <a:r>
              <a:rPr lang="es-CO" altLang="es-CO" dirty="0"/>
              <a:t>Riohacha </a:t>
            </a:r>
          </a:p>
          <a:p>
            <a:endParaRPr lang="es-CO" alt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CuadroTexto"/>
          <p:cNvSpPr txBox="1">
            <a:spLocks noChangeArrowheads="1"/>
          </p:cNvSpPr>
          <p:nvPr/>
        </p:nvSpPr>
        <p:spPr bwMode="auto">
          <a:xfrm>
            <a:off x="-36512" y="-64552"/>
            <a:ext cx="6840537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lnSpc>
                <a:spcPct val="100000"/>
              </a:lnSpc>
              <a:buClrTx/>
              <a:buSzTx/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9pPr>
          </a:lstStyle>
          <a:p>
            <a:r>
              <a:rPr lang="es-ES" altLang="es-CO" sz="1800" dirty="0"/>
              <a:t>Tasa global de participación, ocupación y desempleo</a:t>
            </a:r>
          </a:p>
          <a:p>
            <a:r>
              <a:rPr lang="es-ES" altLang="es-CO" sz="1800" dirty="0"/>
              <a:t>Anual</a:t>
            </a:r>
          </a:p>
          <a:p>
            <a:r>
              <a:rPr lang="es-ES" altLang="es-CO" sz="1800" dirty="0"/>
              <a:t>La Guajira </a:t>
            </a:r>
          </a:p>
          <a:p>
            <a:r>
              <a:rPr lang="es-ES" altLang="es-CO" sz="1800" smtClean="0"/>
              <a:t>2008 </a:t>
            </a:r>
            <a:r>
              <a:rPr lang="es-ES" altLang="es-CO" sz="1800" dirty="0"/>
              <a:t>- </a:t>
            </a:r>
            <a:r>
              <a:rPr lang="es-ES" altLang="es-CO" sz="1800" dirty="0" smtClean="0"/>
              <a:t>2016</a:t>
            </a:r>
            <a:endParaRPr lang="es-ES" altLang="es-CO" sz="1800" dirty="0"/>
          </a:p>
          <a:p>
            <a:endParaRPr lang="es-CO" altLang="es-CO" sz="1800" dirty="0"/>
          </a:p>
        </p:txBody>
      </p:sp>
      <p:sp>
        <p:nvSpPr>
          <p:cNvPr id="48131" name="4 CuadroTexto"/>
          <p:cNvSpPr txBox="1">
            <a:spLocks noChangeArrowheads="1"/>
          </p:cNvSpPr>
          <p:nvPr/>
        </p:nvSpPr>
        <p:spPr bwMode="auto">
          <a:xfrm>
            <a:off x="1116013" y="6405835"/>
            <a:ext cx="1403350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</a:rPr>
              <a:t>Fuente: DANE - GEIH </a:t>
            </a:r>
            <a:endParaRPr lang="es-ES" altLang="es-CO" sz="1100">
              <a:solidFill>
                <a:schemeClr val="tx1"/>
              </a:solidFill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540375080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9552" y="1443045"/>
            <a:ext cx="8252117" cy="4536504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424117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/>
          </p:cNvSpPr>
          <p:nvPr/>
        </p:nvSpPr>
        <p:spPr bwMode="auto">
          <a:xfrm>
            <a:off x="979239" y="2514962"/>
            <a:ext cx="776922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 eaLnBrk="1" hangingPunct="1"/>
            <a:r>
              <a:rPr lang="es-ES" altLang="es-CO" sz="3000" b="1" dirty="0" smtClean="0">
                <a:solidFill>
                  <a:schemeClr val="bg1"/>
                </a:solidFill>
                <a:latin typeface="+mn-lt"/>
                <a:sym typeface="Calibri" pitchFamily="34" charset="0"/>
              </a:rPr>
              <a:t>INDICADORES DEL MERCADO LABORAL</a:t>
            </a:r>
            <a:endParaRPr lang="es-ES" altLang="es-CO" sz="3000" b="1" dirty="0">
              <a:solidFill>
                <a:schemeClr val="bg1"/>
              </a:solidFill>
              <a:latin typeface="+mn-lt"/>
              <a:sym typeface="Calibri" pitchFamily="34" charset="0"/>
            </a:endParaRP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1980381" y="3212976"/>
            <a:ext cx="66960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 eaLnBrk="1" hangingPunct="1"/>
            <a:r>
              <a:rPr lang="es-ES" altLang="es-CO" sz="2000" b="1" dirty="0" smtClean="0">
                <a:solidFill>
                  <a:srgbClr val="FFFFFF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libri" pitchFamily="34" charset="0"/>
              </a:rPr>
              <a:t>23 CIUDADES Y ÁREAS METROPOLITANAS</a:t>
            </a:r>
            <a:endParaRPr lang="es-ES" altLang="es-CO" sz="2000" b="1" dirty="0">
              <a:solidFill>
                <a:srgbClr val="FFFFFF"/>
              </a:solidFill>
              <a:latin typeface="Open Sans" pitchFamily="34" charset="0"/>
              <a:ea typeface="Open Sans" pitchFamily="34" charset="0"/>
              <a:cs typeface="Open Sans" pitchFamily="34" charset="0"/>
              <a:sym typeface="Calibri" pitchFamily="34" charset="0"/>
            </a:endParaRP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645024"/>
            <a:ext cx="5256213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</a:endParaRP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libri" pitchFamily="34" charset="0"/>
              </a:rPr>
              <a:t>TRIMESTRE </a:t>
            </a: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  <a:endParaRPr lang="es-ES" altLang="es-CO" sz="2000" b="1" dirty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755576" y="3140968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413857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467544" y="174080"/>
            <a:ext cx="561662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0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Resumen indicadores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0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Riohacha   – Total Nacional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642451447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6919" y="2564904"/>
            <a:ext cx="8129588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altLang="es-CO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2771" name="6 CuadroTexto"/>
          <p:cNvSpPr txBox="1">
            <a:spLocks noChangeArrowheads="1"/>
          </p:cNvSpPr>
          <p:nvPr/>
        </p:nvSpPr>
        <p:spPr bwMode="auto">
          <a:xfrm>
            <a:off x="1043608" y="6069013"/>
            <a:ext cx="520541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900" dirty="0">
                <a:solidFill>
                  <a:schemeClr val="tx1"/>
                </a:solidFill>
                <a:latin typeface="Arial" charset="0"/>
              </a:rPr>
              <a:t>(+) (-): Aumento o disminución de la TD de cada ciudad frente al mismo trimestre del año anterior.</a:t>
            </a:r>
            <a:endParaRPr lang="es-CO" altLang="es-CO" sz="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2772" name="Text Box 3"/>
          <p:cNvSpPr txBox="1">
            <a:spLocks noChangeArrowheads="1"/>
          </p:cNvSpPr>
          <p:nvPr/>
        </p:nvSpPr>
        <p:spPr bwMode="auto">
          <a:xfrm>
            <a:off x="72008" y="44624"/>
            <a:ext cx="608416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0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Indicadores de mercado </a:t>
            </a:r>
            <a:r>
              <a:rPr lang="es-ES" altLang="es-CO" sz="20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laboral </a:t>
            </a:r>
            <a:r>
              <a:rPr lang="es-ES" altLang="es-CO" sz="20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por </a:t>
            </a:r>
            <a:r>
              <a:rPr lang="es-ES" altLang="es-CO" sz="20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ciudad</a:t>
            </a:r>
            <a:endParaRPr lang="es-ES" altLang="es-CO" sz="200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0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Trimestre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0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Noviembre </a:t>
            </a:r>
            <a:r>
              <a:rPr lang="es-ES" altLang="es-CO" sz="20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2016 - enero 2017 </a:t>
            </a:r>
          </a:p>
        </p:txBody>
      </p:sp>
      <p:sp>
        <p:nvSpPr>
          <p:cNvPr id="7" name="6 Rectángulo"/>
          <p:cNvSpPr/>
          <p:nvPr/>
        </p:nvSpPr>
        <p:spPr>
          <a:xfrm>
            <a:off x="1092092" y="2176342"/>
            <a:ext cx="7152315" cy="1905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32774" name="5 CuadroTexto"/>
          <p:cNvSpPr txBox="1">
            <a:spLocks noChangeArrowheads="1"/>
          </p:cNvSpPr>
          <p:nvPr/>
        </p:nvSpPr>
        <p:spPr bwMode="auto">
          <a:xfrm>
            <a:off x="1066520" y="6496744"/>
            <a:ext cx="134524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Fuente: DANE - GEIH </a:t>
            </a:r>
            <a:endParaRPr lang="es-ES" altLang="es-CO" sz="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775" name="6 CuadroTexto"/>
          <p:cNvSpPr txBox="1">
            <a:spLocks noChangeArrowheads="1"/>
          </p:cNvSpPr>
          <p:nvPr/>
        </p:nvSpPr>
        <p:spPr bwMode="auto">
          <a:xfrm>
            <a:off x="1013941" y="6309320"/>
            <a:ext cx="5502275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871538" indent="-414338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409700" indent="-4953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924050" indent="-5524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381250" indent="-5524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838450" indent="-55245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3295650" indent="-55245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752850" indent="-55245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4210050" indent="-55245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es-ES" altLang="es-CO" sz="900" dirty="0">
                <a:solidFill>
                  <a:schemeClr val="tx1"/>
                </a:solidFill>
                <a:latin typeface="Arial" charset="0"/>
                <a:cs typeface="Arial" charset="0"/>
              </a:rPr>
              <a:t> *</a:t>
            </a:r>
            <a:r>
              <a:rPr lang="es-CO" altLang="es-CO" sz="900" dirty="0">
                <a:solidFill>
                  <a:schemeClr val="tx1"/>
                </a:solidFill>
                <a:latin typeface="Arial" charset="0"/>
                <a:cs typeface="Arial" charset="0"/>
              </a:rPr>
              <a:t>El total de las 23 ciudades no incluye San Andrés por tener una distribución de la muestra diferente</a:t>
            </a:r>
            <a:r>
              <a:rPr lang="es-CO" altLang="es-CO" sz="9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.</a:t>
            </a:r>
            <a:endParaRPr lang="es-CO" altLang="es-CO" sz="900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82457334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50816" y="1100461"/>
            <a:ext cx="7309616" cy="4968552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179388" y="981075"/>
            <a:ext cx="1944687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1600" b="1">
              <a:solidFill>
                <a:schemeClr val="tx2"/>
              </a:solidFill>
            </a:endParaRPr>
          </a:p>
        </p:txBody>
      </p:sp>
      <p:sp>
        <p:nvSpPr>
          <p:cNvPr id="33795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33796" name="Text Box 3"/>
          <p:cNvSpPr txBox="1">
            <a:spLocks noChangeArrowheads="1"/>
          </p:cNvSpPr>
          <p:nvPr/>
        </p:nvSpPr>
        <p:spPr bwMode="auto">
          <a:xfrm>
            <a:off x="-36860" y="0"/>
            <a:ext cx="67691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lnSpc>
                <a:spcPct val="100000"/>
              </a:lnSpc>
              <a:buClrTx/>
              <a:buSzTx/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9pPr>
          </a:lstStyle>
          <a:p>
            <a:r>
              <a:rPr lang="es-ES" altLang="es-CO" sz="1800" dirty="0"/>
              <a:t>Tasa global de participación, ocupación y desempleo</a:t>
            </a:r>
          </a:p>
          <a:p>
            <a:r>
              <a:rPr lang="es-ES" altLang="es-CO" sz="1800" dirty="0"/>
              <a:t>Riohacha</a:t>
            </a:r>
          </a:p>
          <a:p>
            <a:r>
              <a:rPr lang="es-ES" altLang="es-CO" sz="1800" dirty="0"/>
              <a:t>Noviembre - enero (2007 – 2017)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128488720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7544" y="1838378"/>
            <a:ext cx="7903841" cy="4074113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33798" name="5 CuadroTexto"/>
          <p:cNvSpPr txBox="1">
            <a:spLocks noChangeArrowheads="1"/>
          </p:cNvSpPr>
          <p:nvPr/>
        </p:nvSpPr>
        <p:spPr bwMode="auto">
          <a:xfrm>
            <a:off x="323528" y="6309320"/>
            <a:ext cx="140335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 dirty="0">
                <a:solidFill>
                  <a:schemeClr val="tx1"/>
                </a:solidFill>
              </a:rPr>
              <a:t>Fuente: DANE - GEIH </a:t>
            </a:r>
            <a:endParaRPr lang="es-ES" altLang="es-CO" sz="11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0" y="44624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lnSpc>
                <a:spcPct val="100000"/>
              </a:lnSpc>
              <a:buClrTx/>
              <a:buSzTx/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9pPr>
          </a:lstStyle>
          <a:p>
            <a:r>
              <a:rPr lang="es-ES" altLang="es-CO" dirty="0"/>
              <a:t>Tasa de desempleo</a:t>
            </a:r>
          </a:p>
          <a:p>
            <a:r>
              <a:rPr lang="es-ES" altLang="es-CO" dirty="0"/>
              <a:t>Riohacha</a:t>
            </a:r>
          </a:p>
          <a:p>
            <a:r>
              <a:rPr lang="es-ES" altLang="es-CO" dirty="0"/>
              <a:t>Trimestres móviles 2013 - 2017 </a:t>
            </a:r>
          </a:p>
        </p:txBody>
      </p:sp>
      <p:sp>
        <p:nvSpPr>
          <p:cNvPr id="34819" name="5 CuadroTexto"/>
          <p:cNvSpPr txBox="1">
            <a:spLocks noChangeArrowheads="1"/>
          </p:cNvSpPr>
          <p:nvPr/>
        </p:nvSpPr>
        <p:spPr bwMode="auto">
          <a:xfrm>
            <a:off x="395536" y="6165304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</a:rPr>
              <a:t>Fuente: DANE - GEIH </a:t>
            </a:r>
            <a:endParaRPr lang="es-ES" altLang="es-CO" sz="1100">
              <a:solidFill>
                <a:schemeClr val="tx1"/>
              </a:solidFill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236076675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98005" y="1628800"/>
            <a:ext cx="7235732" cy="4176464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35843" name="Rectangle 2"/>
          <p:cNvSpPr>
            <a:spLocks noChangeArrowheads="1"/>
          </p:cNvSpPr>
          <p:nvPr/>
        </p:nvSpPr>
        <p:spPr bwMode="auto">
          <a:xfrm>
            <a:off x="179388" y="981075"/>
            <a:ext cx="1944687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1600" b="1">
              <a:solidFill>
                <a:schemeClr val="tx2"/>
              </a:solidFill>
            </a:endParaRPr>
          </a:p>
        </p:txBody>
      </p:sp>
      <p:sp>
        <p:nvSpPr>
          <p:cNvPr id="35844" name="Rectangle 4"/>
          <p:cNvSpPr txBox="1">
            <a:spLocks noChangeArrowheads="1"/>
          </p:cNvSpPr>
          <p:nvPr/>
        </p:nvSpPr>
        <p:spPr bwMode="auto">
          <a:xfrm>
            <a:off x="23529" y="-4536"/>
            <a:ext cx="5628591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lnSpc>
                <a:spcPct val="100000"/>
              </a:lnSpc>
              <a:buClrTx/>
              <a:buSzTx/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9pPr>
          </a:lstStyle>
          <a:p>
            <a:r>
              <a:rPr lang="es-ES" altLang="es-CO" dirty="0"/>
              <a:t>Población ocupada, desocupada e inactiva </a:t>
            </a:r>
          </a:p>
          <a:p>
            <a:r>
              <a:rPr lang="es-ES" altLang="es-CO" dirty="0"/>
              <a:t>Riohacha</a:t>
            </a:r>
          </a:p>
          <a:p>
            <a:r>
              <a:rPr lang="es-ES" altLang="es-CO" dirty="0"/>
              <a:t>Noviembre – enero (2015 – 2017) </a:t>
            </a:r>
          </a:p>
          <a:p>
            <a:r>
              <a:rPr lang="es-ES" altLang="es-CO" dirty="0"/>
              <a:t/>
            </a:r>
            <a:br>
              <a:rPr lang="es-ES" altLang="es-CO" dirty="0"/>
            </a:br>
            <a:endParaRPr lang="es-ES" altLang="es-CO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413827951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65906" y="2348880"/>
            <a:ext cx="8612188" cy="2448173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800" b="1" dirty="0">
                <a:solidFill>
                  <a:srgbClr val="FFFFFF"/>
                </a:solidFill>
                <a:latin typeface="+mj-lt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+mj-lt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1911579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/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OCUPADA SEGÚN </a:t>
            </a:r>
          </a:p>
          <a:p>
            <a:pPr algn="r"/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RAMA DE ACTIVIDAD</a:t>
            </a: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s-CO" sz="20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171815627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107950" y="0"/>
            <a:ext cx="525613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lnSpc>
                <a:spcPct val="100000"/>
              </a:lnSpc>
              <a:buClrTx/>
              <a:buSzTx/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9pPr>
          </a:lstStyle>
          <a:p>
            <a:r>
              <a:rPr lang="es-ES" altLang="es-CO" dirty="0"/>
              <a:t>Distribución porcentual y variación  de la población ocupada, según ramas de actividad </a:t>
            </a: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107950" y="5725119"/>
            <a:ext cx="87137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200" dirty="0">
                <a:solidFill>
                  <a:schemeClr val="tx1"/>
                </a:solidFill>
              </a:rPr>
              <a:t>*Otras ramas: Agricultura, ganadería, caza, silvicultura y pesca; explotación de minas y canteras;  suministro de electricidad, gas y agua; intermediación financiera. </a:t>
            </a: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200" dirty="0">
                <a:solidFill>
                  <a:schemeClr val="tx1"/>
                </a:solidFill>
              </a:rPr>
              <a:t>Nota: La suma de las participaciones puede diferir de 100%  por la no inclusión de la categoría ”no informa” y por efecto de decimales.</a:t>
            </a:r>
            <a:r>
              <a:rPr lang="es-ES" altLang="es-CO" sz="1200" dirty="0">
                <a:solidFill>
                  <a:schemeClr val="tx1"/>
                </a:solidFill>
              </a:rPr>
              <a:t> </a:t>
            </a:r>
            <a:r>
              <a:rPr lang="es-CO" altLang="es-CO" sz="1200" dirty="0">
                <a:solidFill>
                  <a:schemeClr val="tx1"/>
                </a:solidFill>
              </a:rPr>
              <a:t>    </a:t>
            </a:r>
            <a:endParaRPr lang="es-ES" altLang="es-CO" sz="1200" dirty="0">
              <a:solidFill>
                <a:schemeClr val="tx1"/>
              </a:solidFill>
            </a:endParaRPr>
          </a:p>
        </p:txBody>
      </p:sp>
      <p:sp>
        <p:nvSpPr>
          <p:cNvPr id="38917" name="6 CuadroTexto"/>
          <p:cNvSpPr txBox="1">
            <a:spLocks noChangeArrowheads="1"/>
          </p:cNvSpPr>
          <p:nvPr/>
        </p:nvSpPr>
        <p:spPr bwMode="auto">
          <a:xfrm>
            <a:off x="1239008" y="5385473"/>
            <a:ext cx="14049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 dirty="0">
                <a:solidFill>
                  <a:schemeClr val="tx1"/>
                </a:solidFill>
              </a:rPr>
              <a:t>Fuente: DANE - GEIH </a:t>
            </a:r>
            <a:endParaRPr lang="es-ES" altLang="es-CO" sz="1100" dirty="0">
              <a:solidFill>
                <a:schemeClr val="tx1"/>
              </a:solidFill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826414198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80268" y="1556792"/>
            <a:ext cx="7383463" cy="3600400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lantill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6602</TotalTime>
  <Words>526</Words>
  <Application>Microsoft Office PowerPoint</Application>
  <PresentationFormat>Presentación en pantalla (4:3)</PresentationFormat>
  <Paragraphs>84</Paragraphs>
  <Slides>19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19</vt:i4>
      </vt:variant>
    </vt:vector>
  </HeadingPairs>
  <TitlesOfParts>
    <vt:vector size="21" baseType="lpstr">
      <vt:lpstr>1_Presentacion_dane2013_marzo4</vt:lpstr>
      <vt:lpstr>Plantilla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lcastanedap</dc:creator>
  <cp:lastModifiedBy>Andres Felipe Virguez Clavijo</cp:lastModifiedBy>
  <cp:revision>283</cp:revision>
  <cp:lastPrinted>2016-11-25T15:07:29Z</cp:lastPrinted>
  <dcterms:created xsi:type="dcterms:W3CDTF">2012-08-22T15:55:17Z</dcterms:created>
  <dcterms:modified xsi:type="dcterms:W3CDTF">2017-03-14T21:35:30Z</dcterms:modified>
</cp:coreProperties>
</file>