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  <p:sldMasterId id="2147483684" r:id="rId2"/>
    <p:sldMasterId id="2147483696" r:id="rId3"/>
    <p:sldMasterId id="2147483709" r:id="rId4"/>
    <p:sldMasterId id="2147484981" r:id="rId5"/>
  </p:sldMasterIdLst>
  <p:notesMasterIdLst>
    <p:notesMasterId r:id="rId26"/>
  </p:notesMasterIdLst>
  <p:handoutMasterIdLst>
    <p:handoutMasterId r:id="rId27"/>
  </p:handoutMasterIdLst>
  <p:sldIdLst>
    <p:sldId id="331" r:id="rId6"/>
    <p:sldId id="332" r:id="rId7"/>
    <p:sldId id="326" r:id="rId8"/>
    <p:sldId id="328" r:id="rId9"/>
    <p:sldId id="286" r:id="rId10"/>
    <p:sldId id="329" r:id="rId11"/>
    <p:sldId id="288" r:id="rId12"/>
    <p:sldId id="333" r:id="rId13"/>
    <p:sldId id="334" r:id="rId14"/>
    <p:sldId id="290" r:id="rId15"/>
    <p:sldId id="291" r:id="rId16"/>
    <p:sldId id="335" r:id="rId17"/>
    <p:sldId id="292" r:id="rId18"/>
    <p:sldId id="293" r:id="rId19"/>
    <p:sldId id="336" r:id="rId20"/>
    <p:sldId id="296" r:id="rId21"/>
    <p:sldId id="330" r:id="rId22"/>
    <p:sldId id="325" r:id="rId23"/>
    <p:sldId id="313" r:id="rId24"/>
    <p:sldId id="337" r:id="rId25"/>
  </p:sldIdLst>
  <p:sldSz cx="9144000" cy="6858000" type="screen4x3"/>
  <p:notesSz cx="6980238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312" y="-9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A63F1F2-760F-4912-B91C-7A623AD2095D}" type="datetimeFigureOut">
              <a:rPr lang="es-CO"/>
              <a:pPr>
                <a:defRPr/>
              </a:pPr>
              <a:t>14/02/2017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EA00F15-7944-49AC-A46D-E3D5980EF32E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28272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4463" y="0"/>
            <a:ext cx="3024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9FFC8303-7A04-4BBF-BC23-D4C7E1F3BD8F}" type="datetimeFigureOut">
              <a:rPr lang="es-ES"/>
              <a:pPr>
                <a:defRPr/>
              </a:pPr>
              <a:t>14/02/2017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343400"/>
            <a:ext cx="558323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8737DB77-79A0-4A3B-A1FD-1337001D79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21432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97F8BEB-9066-453F-A3BB-C7C74126566C}" type="slidenum">
              <a:rPr lang="es-ES" altLang="es-CO"/>
              <a:pPr algn="r" eaLnBrk="1" hangingPunct="1">
                <a:spcBef>
                  <a:spcPct val="0"/>
                </a:spcBef>
              </a:pPr>
              <a:t>10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DC0873B-ECB7-4EA4-B72C-830F92DD1CDD}" type="slidenum">
              <a:rPr lang="es-ES" altLang="es-CO"/>
              <a:pPr algn="r" eaLnBrk="1" hangingPunct="1">
                <a:spcBef>
                  <a:spcPct val="0"/>
                </a:spcBef>
              </a:pPr>
              <a:t>11</a:t>
            </a:fld>
            <a:endParaRPr lang="es-ES" altLang="es-CO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A86B278-DEB4-44AC-98E2-B6288C295628}" type="slidenum">
              <a:rPr lang="es-ES" altLang="es-CO"/>
              <a:pPr algn="r" eaLnBrk="1" hangingPunct="1">
                <a:spcBef>
                  <a:spcPct val="0"/>
                </a:spcBef>
              </a:pPr>
              <a:t>13</a:t>
            </a:fld>
            <a:endParaRPr lang="es-ES" altLang="es-CO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86AA353-76A3-4CA3-A56F-520CD99ED167}" type="slidenum">
              <a:rPr lang="es-ES" altLang="es-CO"/>
              <a:pPr algn="r" eaLnBrk="1" hangingPunct="1">
                <a:spcBef>
                  <a:spcPct val="0"/>
                </a:spcBef>
              </a:pPr>
              <a:t>14</a:t>
            </a:fld>
            <a:endParaRPr lang="es-ES" altLang="es-CO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331285F-D228-434B-870A-82678E05CC4F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28184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60874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730361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23369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76254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812E37C-5201-4080-8294-815E9081A10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729072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B38645E-42CC-4A9C-AAC6-132E3052BB8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435848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1389DA5-697E-4DA8-B920-F85484552FD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83408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9D0E962-6399-44F7-AA9E-0B744FC63A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676528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DD784FE-912A-4723-8880-CDFE99AA250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530012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C8452AD-8183-4F16-99BD-64425B44C90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81047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345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3E16810-3164-4B2B-8705-54A7293561C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087059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4004907-21A3-4FC4-8E7C-D8034DF5AC3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420563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5CE2A00-7951-4A58-9547-82EC6325460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198570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B4D090A-806B-4F95-8475-93C9036722C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850199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B1BAC5D-F191-495D-9B29-C06DBB954FA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375800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192830-ABD7-4AE0-93C8-DB5F9A5160D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22742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625407-EF36-424F-B827-C48181F91A3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830541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592DD5D-3787-4F6D-8597-86A7D0CDB26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262656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9572249-5EC3-414F-A141-509DB4D8646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210533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4394CA8-DB13-4BEB-B99E-D4FDC29694C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10889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94755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18F1E6F-0168-4DC6-AF9E-088BFD75B9B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388250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FC3FBF-8D34-4DE5-9AC6-6C20BD4C67D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575097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03C4B264-C32F-4CC2-B2B8-713B1F924B9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835334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21D382E-44A2-4CB8-A8AE-7826D5DB661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015695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CB69C63-9F72-4B9A-84DE-88A056F5471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527522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4A4F86F-3C5B-4A74-B2BE-FF4E2937012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092243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51375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707469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516980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90013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180888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792701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71225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39123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82247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515420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934940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98674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51179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9442760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0098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674679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0258082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743706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6190453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0132076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097541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62022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4273452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544647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4883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9573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73764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87089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88402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hyperlink" Target="http://www.dane.gov.co/" TargetMode="Externa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s://www.facebook.com/DANEColombia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twitter.com/dane_colombia" TargetMode="Externa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hyperlink" Target="http://www.youtube.com/user/dane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9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5"/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7"/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9"/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21"/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0605" r:id="rId1"/>
    <p:sldLayoutId id="2147490606" r:id="rId2"/>
    <p:sldLayoutId id="2147490607" r:id="rId3"/>
    <p:sldLayoutId id="2147490608" r:id="rId4"/>
    <p:sldLayoutId id="2147490609" r:id="rId5"/>
    <p:sldLayoutId id="2147490610" r:id="rId6"/>
    <p:sldLayoutId id="2147490611" r:id="rId7"/>
    <p:sldLayoutId id="2147490612" r:id="rId8"/>
    <p:sldLayoutId id="2147490613" r:id="rId9"/>
    <p:sldLayoutId id="2147490614" r:id="rId10"/>
    <p:sldLayoutId id="2147490615" r:id="rId11"/>
    <p:sldLayoutId id="2147490616" r:id="rId12"/>
    <p:sldLayoutId id="2147490617" r:id="rId13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 hangingPunct="0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F3BDC794-0E68-45F3-A6EF-C12ACBF4360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640" r:id="rId1"/>
    <p:sldLayoutId id="2147490641" r:id="rId2"/>
    <p:sldLayoutId id="2147490642" r:id="rId3"/>
    <p:sldLayoutId id="2147490643" r:id="rId4"/>
    <p:sldLayoutId id="2147490644" r:id="rId5"/>
    <p:sldLayoutId id="2147490645" r:id="rId6"/>
    <p:sldLayoutId id="2147490646" r:id="rId7"/>
    <p:sldLayoutId id="2147490647" r:id="rId8"/>
    <p:sldLayoutId id="2147490648" r:id="rId9"/>
    <p:sldLayoutId id="2147490649" r:id="rId10"/>
    <p:sldLayoutId id="214749065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 hangingPunct="0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9DC25C1D-A255-4084-BD01-1FAFD040C0B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3077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78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651" r:id="rId1"/>
    <p:sldLayoutId id="2147490652" r:id="rId2"/>
    <p:sldLayoutId id="2147490653" r:id="rId3"/>
    <p:sldLayoutId id="2147490654" r:id="rId4"/>
    <p:sldLayoutId id="2147490655" r:id="rId5"/>
    <p:sldLayoutId id="2147490656" r:id="rId6"/>
    <p:sldLayoutId id="2147490657" r:id="rId7"/>
    <p:sldLayoutId id="2147490658" r:id="rId8"/>
    <p:sldLayoutId id="2147490659" r:id="rId9"/>
    <p:sldLayoutId id="2147490660" r:id="rId10"/>
    <p:sldLayoutId id="2147490661" r:id="rId11"/>
    <p:sldLayoutId id="2147490662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4099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0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1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2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3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4107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8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618" r:id="rId1"/>
    <p:sldLayoutId id="2147490619" r:id="rId2"/>
    <p:sldLayoutId id="2147490620" r:id="rId3"/>
    <p:sldLayoutId id="2147490621" r:id="rId4"/>
    <p:sldLayoutId id="2147490622" r:id="rId5"/>
    <p:sldLayoutId id="2147490623" r:id="rId6"/>
    <p:sldLayoutId id="2147490624" r:id="rId7"/>
    <p:sldLayoutId id="2147490625" r:id="rId8"/>
    <p:sldLayoutId id="2147490626" r:id="rId9"/>
    <p:sldLayoutId id="2147490627" r:id="rId10"/>
    <p:sldLayoutId id="214749062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629" r:id="rId1"/>
    <p:sldLayoutId id="2147490630" r:id="rId2"/>
    <p:sldLayoutId id="2147490631" r:id="rId3"/>
    <p:sldLayoutId id="2147490632" r:id="rId4"/>
    <p:sldLayoutId id="2147490633" r:id="rId5"/>
    <p:sldLayoutId id="2147490634" r:id="rId6"/>
    <p:sldLayoutId id="2147490635" r:id="rId7"/>
    <p:sldLayoutId id="2147490636" r:id="rId8"/>
    <p:sldLayoutId id="2147490637" r:id="rId9"/>
    <p:sldLayoutId id="2147490638" r:id="rId10"/>
    <p:sldLayoutId id="214749063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Riohacha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febrero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258888" y="520700"/>
            <a:ext cx="68754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Distribución porcentual y variación  de la población ocupada, según ramas de actividad 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107950" y="5229225"/>
            <a:ext cx="87137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>
                <a:solidFill>
                  <a:schemeClr val="tx1"/>
                </a:solidFill>
              </a:rPr>
              <a:t>*Otras ramas: Agricultura, ganadería, caza, silvicultura y pesca; explotación de minas y canteras;  suministro de electricidad, gas y agua; intermediación financiera. 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200">
                <a:solidFill>
                  <a:schemeClr val="tx1"/>
                </a:solidFill>
              </a:rPr>
              <a:t>Nota: La suma de las participaciones puede diferir de 100%  por la no inclusión de la categoría ”no informa” y por efecto de decimales.</a:t>
            </a:r>
            <a:r>
              <a:rPr lang="es-ES" altLang="es-CO" sz="1200">
                <a:solidFill>
                  <a:schemeClr val="tx1"/>
                </a:solidFill>
              </a:rPr>
              <a:t> </a:t>
            </a:r>
            <a:r>
              <a:rPr lang="es-CO" altLang="es-CO" sz="1200">
                <a:solidFill>
                  <a:schemeClr val="tx1"/>
                </a:solidFill>
              </a:rPr>
              <a:t>    </a:t>
            </a:r>
            <a:endParaRPr lang="es-ES" altLang="es-CO" sz="1200">
              <a:solidFill>
                <a:schemeClr val="tx1"/>
              </a:solidFill>
            </a:endParaRPr>
          </a:p>
        </p:txBody>
      </p:sp>
      <p:sp>
        <p:nvSpPr>
          <p:cNvPr id="38917" name="6 CuadroTexto"/>
          <p:cNvSpPr txBox="1">
            <a:spLocks noChangeArrowheads="1"/>
          </p:cNvSpPr>
          <p:nvPr/>
        </p:nvSpPr>
        <p:spPr bwMode="auto">
          <a:xfrm>
            <a:off x="1258888" y="4941888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</a:rPr>
              <a:t>Fuente: DANE - GEIH </a:t>
            </a:r>
            <a:endParaRPr lang="es-ES" altLang="es-CO" sz="1100">
              <a:solidFill>
                <a:schemeClr val="tx1"/>
              </a:solidFill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25" y="1557338"/>
            <a:ext cx="7383463" cy="336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152525" y="330200"/>
            <a:ext cx="6480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Contribución a la variación porcentual de la población ocupada, según ramas de actividad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4763" y="5373688"/>
            <a:ext cx="8785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>
                <a:solidFill>
                  <a:schemeClr val="tx1"/>
                </a:solidFill>
              </a:rPr>
              <a:t>*Otras ramas: Agricultura, ganadería, caza, silvicultura y pesca; explotación de minas y canteras; suministro de electricidad, gas y agua e intermediación financiera.</a:t>
            </a:r>
          </a:p>
        </p:txBody>
      </p:sp>
      <p:sp>
        <p:nvSpPr>
          <p:cNvPr id="39941" name="6 CuadroTexto"/>
          <p:cNvSpPr txBox="1">
            <a:spLocks noChangeArrowheads="1"/>
          </p:cNvSpPr>
          <p:nvPr/>
        </p:nvSpPr>
        <p:spPr bwMode="auto">
          <a:xfrm>
            <a:off x="1258888" y="5072063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</a:rPr>
              <a:t>Fuente: DANE - GEIH </a:t>
            </a:r>
            <a:endParaRPr lang="es-ES" altLang="es-CO" sz="1100">
              <a:solidFill>
                <a:schemeClr val="tx1"/>
              </a:solidFill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1306513"/>
            <a:ext cx="7626350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SEGÚN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POSICIÓN OCUPACIONAL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52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b="1"/>
              <a:t>Trimestre</a:t>
            </a:r>
          </a:p>
          <a:p>
            <a:pPr algn="r" eaLnBrk="1" hangingPunct="1">
              <a:buFont typeface="Wingdings" pitchFamily="2" charset="2"/>
              <a:buNone/>
            </a:pPr>
            <a:r>
              <a:rPr lang="es-ES" altLang="es-CO" sz="2400"/>
              <a:t>Octubre - diciembre 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000125" y="498475"/>
            <a:ext cx="69850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posición ocupacional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200" b="1">
              <a:solidFill>
                <a:schemeClr val="tx1"/>
              </a:solidFill>
            </a:endParaRP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517525" y="5445125"/>
            <a:ext cx="7993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CO" sz="1200">
                <a:solidFill>
                  <a:schemeClr val="tx1"/>
                </a:solidFill>
              </a:rPr>
              <a:t>Otras posiciones °: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  <p:sp>
        <p:nvSpPr>
          <p:cNvPr id="41990" name="7 CuadroTexto"/>
          <p:cNvSpPr txBox="1">
            <a:spLocks noChangeArrowheads="1"/>
          </p:cNvSpPr>
          <p:nvPr/>
        </p:nvSpPr>
        <p:spPr bwMode="auto">
          <a:xfrm>
            <a:off x="1114425" y="5202238"/>
            <a:ext cx="1404938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</a:rPr>
              <a:t>Fuente: DANE - GEIH </a:t>
            </a:r>
            <a:endParaRPr lang="es-ES" altLang="es-CO" sz="1100">
              <a:solidFill>
                <a:schemeClr val="tx1"/>
              </a:solidFill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1557338"/>
            <a:ext cx="7808913" cy="355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403350" y="476250"/>
            <a:ext cx="60483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Contribución a la variación  porcentual de la población ocupada, según posición ocupacional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200" b="1">
              <a:solidFill>
                <a:schemeClr val="tx1"/>
              </a:solidFill>
            </a:endParaRP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250825" y="5300663"/>
            <a:ext cx="8642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CO" sz="1200">
                <a:solidFill>
                  <a:schemeClr val="tx1"/>
                </a:solidFill>
              </a:rPr>
              <a:t>Otras posiciones °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  <p:sp>
        <p:nvSpPr>
          <p:cNvPr id="43014" name="7 CuadroTexto"/>
          <p:cNvSpPr txBox="1">
            <a:spLocks noChangeArrowheads="1"/>
          </p:cNvSpPr>
          <p:nvPr/>
        </p:nvSpPr>
        <p:spPr bwMode="auto">
          <a:xfrm>
            <a:off x="1271588" y="4895850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</a:rPr>
              <a:t>Fuente: DANE - GEIH </a:t>
            </a:r>
            <a:endParaRPr lang="es-ES" altLang="es-CO" sz="1100">
              <a:solidFill>
                <a:schemeClr val="tx1"/>
              </a:solidFill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575" y="1412875"/>
            <a:ext cx="6061075" cy="3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TIPO DE ACTIVIDAD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2400" b="1">
              <a:solidFill>
                <a:srgbClr val="FFFFFF"/>
              </a:solidFill>
              <a:latin typeface="Verdana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52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b="1"/>
              <a:t>Trimestre</a:t>
            </a:r>
          </a:p>
          <a:p>
            <a:pPr algn="r" eaLnBrk="1" hangingPunct="1">
              <a:buFont typeface="Wingdings" pitchFamily="2" charset="2"/>
              <a:buNone/>
            </a:pPr>
            <a:r>
              <a:rPr lang="es-ES" altLang="es-CO" sz="2400"/>
              <a:t>Octubre - diciembre 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809625" y="520700"/>
            <a:ext cx="69484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 según tipo de actividad </a:t>
            </a:r>
          </a:p>
        </p:txBody>
      </p:sp>
      <p:sp>
        <p:nvSpPr>
          <p:cNvPr id="45060" name="6 CuadroTexto"/>
          <p:cNvSpPr txBox="1">
            <a:spLocks noChangeArrowheads="1"/>
          </p:cNvSpPr>
          <p:nvPr/>
        </p:nvSpPr>
        <p:spPr bwMode="auto">
          <a:xfrm>
            <a:off x="323850" y="5438775"/>
            <a:ext cx="8496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>
                <a:solidFill>
                  <a:schemeClr val="tx1"/>
                </a:solidFill>
              </a:rPr>
              <a:t>Nota: La categoría “otros” incluye: incapacitado permanente para trabajar, rentista, pensionado, jubilado, personas que no les llama la atención o creen que no vale la pena trabajar.</a:t>
            </a:r>
          </a:p>
        </p:txBody>
      </p:sp>
      <p:sp>
        <p:nvSpPr>
          <p:cNvPr id="45061" name="7 CuadroTexto"/>
          <p:cNvSpPr txBox="1">
            <a:spLocks noChangeArrowheads="1"/>
          </p:cNvSpPr>
          <p:nvPr/>
        </p:nvSpPr>
        <p:spPr bwMode="auto">
          <a:xfrm>
            <a:off x="1116013" y="5176838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</a:rPr>
              <a:t>Fuente: DANE - GEIH </a:t>
            </a:r>
            <a:endParaRPr lang="es-ES" altLang="es-CO" sz="1100">
              <a:solidFill>
                <a:schemeClr val="tx1"/>
              </a:solidFill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12875"/>
            <a:ext cx="8558213" cy="366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468313" y="5445125"/>
            <a:ext cx="14049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</a:rPr>
              <a:t>Fuente: DANE - GEIH </a:t>
            </a:r>
            <a:endParaRPr lang="es-ES" altLang="es-CO" sz="1100">
              <a:solidFill>
                <a:schemeClr val="tx1"/>
              </a:solidFill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354138" y="476250"/>
            <a:ext cx="6875462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Riohacha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octubre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- diciembre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(2015 – 2016)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916113"/>
            <a:ext cx="5305425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613" y="1557338"/>
            <a:ext cx="653097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3" y="3789363"/>
            <a:ext cx="6140450" cy="188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3 CuadroTexto"/>
          <p:cNvSpPr txBox="1">
            <a:spLocks noChangeArrowheads="1"/>
          </p:cNvSpPr>
          <p:nvPr/>
        </p:nvSpPr>
        <p:spPr bwMode="auto">
          <a:xfrm>
            <a:off x="971550" y="333375"/>
            <a:ext cx="728980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2000" b="1">
                <a:solidFill>
                  <a:srgbClr val="CC0066"/>
                </a:solidFill>
              </a:rPr>
              <a:t>Riohacha </a:t>
            </a:r>
            <a:endParaRPr lang="es-CO" altLang="es-CO" sz="2000" i="1">
              <a:solidFill>
                <a:srgbClr val="CC0066"/>
              </a:solidFill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2000">
              <a:solidFill>
                <a:srgbClr val="CC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1258888" y="333375"/>
            <a:ext cx="684053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La Guajira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2007 - 2015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2400">
              <a:solidFill>
                <a:srgbClr val="CC0066"/>
              </a:solidFill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116013" y="5757863"/>
            <a:ext cx="140335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</a:rPr>
              <a:t>Fuente: DANE - GEIH </a:t>
            </a:r>
            <a:endParaRPr lang="es-ES" altLang="es-CO" sz="1100">
              <a:solidFill>
                <a:schemeClr val="tx1"/>
              </a:solidFill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13" y="1804988"/>
            <a:ext cx="72771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b="1"/>
              <a:t>Trimestre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/>
              <a:t>Octubre - diciembre 2016 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Riohacha </a:t>
            </a:r>
            <a:r>
              <a:rPr lang="es-ES" altLang="es-CO" sz="1600" b="1">
                <a:solidFill>
                  <a:srgbClr val="CC0066"/>
                </a:solidFill>
              </a:rPr>
              <a:t>  </a:t>
            </a: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– Total Nacional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20938"/>
            <a:ext cx="8129588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2771" name="6 CuadroTexto"/>
          <p:cNvSpPr txBox="1">
            <a:spLocks noChangeArrowheads="1"/>
          </p:cNvSpPr>
          <p:nvPr/>
        </p:nvSpPr>
        <p:spPr bwMode="auto">
          <a:xfrm>
            <a:off x="3663950" y="5949280"/>
            <a:ext cx="520541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900" dirty="0">
                <a:solidFill>
                  <a:schemeClr val="tx1"/>
                </a:solidFill>
                <a:latin typeface="Arial" charset="0"/>
              </a:rPr>
              <a:t>(+) (-): Aumento o disminución de la TD de cada ciudad frente al mismo trimestre del año anterior.</a:t>
            </a:r>
            <a:endParaRPr lang="es-CO" altLang="es-CO" sz="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-180528" y="2663044"/>
            <a:ext cx="277336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800" b="1">
                <a:solidFill>
                  <a:srgbClr val="CC0066"/>
                </a:solidFill>
                <a:latin typeface="Arial Narrow" pitchFamily="34" charset="0"/>
              </a:rPr>
              <a:t>Indicadores de mercado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800" b="1">
                <a:solidFill>
                  <a:srgbClr val="CC0066"/>
                </a:solidFill>
                <a:latin typeface="Arial Narrow" pitchFamily="34" charset="0"/>
              </a:rPr>
              <a:t>laboral por ciudad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1800" b="1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800" b="1">
                <a:solidFill>
                  <a:srgbClr val="CC0066"/>
                </a:solidFill>
                <a:latin typeface="Arial Narrow" pitchFamily="34" charset="0"/>
              </a:rPr>
              <a:t>Trimestre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800" b="1">
                <a:solidFill>
                  <a:srgbClr val="CC0066"/>
                </a:solidFill>
                <a:latin typeface="Arial Narrow" pitchFamily="34" charset="0"/>
              </a:rPr>
              <a:t>Octubre - diciembre 2016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411413" y="1628775"/>
            <a:ext cx="6545262" cy="1905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32774" name="5 CuadroTexto"/>
          <p:cNvSpPr txBox="1">
            <a:spLocks noChangeArrowheads="1"/>
          </p:cNvSpPr>
          <p:nvPr/>
        </p:nvSpPr>
        <p:spPr bwMode="auto">
          <a:xfrm>
            <a:off x="3707904" y="6476330"/>
            <a:ext cx="14033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dirty="0">
                <a:solidFill>
                  <a:schemeClr val="tx1"/>
                </a:solidFill>
              </a:rPr>
              <a:t>Fuente: DANE - GEIH </a:t>
            </a:r>
            <a:endParaRPr lang="es-ES" altLang="es-CO" sz="1100" dirty="0">
              <a:solidFill>
                <a:schemeClr val="tx1"/>
              </a:solidFill>
            </a:endParaRPr>
          </a:p>
        </p:txBody>
      </p:sp>
      <p:sp>
        <p:nvSpPr>
          <p:cNvPr id="32775" name="6 CuadroTexto"/>
          <p:cNvSpPr txBox="1">
            <a:spLocks noChangeArrowheads="1"/>
          </p:cNvSpPr>
          <p:nvPr/>
        </p:nvSpPr>
        <p:spPr bwMode="auto">
          <a:xfrm>
            <a:off x="3635896" y="6181055"/>
            <a:ext cx="5502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871538" indent="-414338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409700" indent="-4953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924050" indent="-5524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381250" indent="-5524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8384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32956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7528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42100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ES" altLang="es-CO" sz="900" dirty="0">
                <a:solidFill>
                  <a:schemeClr val="tx1"/>
                </a:solidFill>
                <a:latin typeface="Arial" charset="0"/>
                <a:cs typeface="Arial" charset="0"/>
              </a:rPr>
              <a:t> *</a:t>
            </a:r>
            <a:r>
              <a:rPr lang="es-CO" altLang="es-CO" sz="900" dirty="0">
                <a:solidFill>
                  <a:schemeClr val="tx1"/>
                </a:solidFill>
                <a:latin typeface="Arial" charset="0"/>
                <a:cs typeface="Arial" charset="0"/>
              </a:rPr>
              <a:t>El total de las 23 ciudades no incluye San Andrés por tener una distribución de la muestra diferente.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CO" altLang="es-CO" sz="900" dirty="0">
                <a:solidFill>
                  <a:schemeClr val="tx1"/>
                </a:solidFill>
                <a:latin typeface="Arial" charset="0"/>
                <a:cs typeface="Arial" charset="0"/>
              </a:rPr>
              <a:t>  Los resultados presentados para San Andrés corresponden al período julio - diciembre 2016.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275" y="476250"/>
            <a:ext cx="6510338" cy="542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1600" b="1">
              <a:solidFill>
                <a:schemeClr val="tx2"/>
              </a:solidFill>
            </a:endParaRPr>
          </a:p>
        </p:txBody>
      </p:sp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1331913" y="450850"/>
            <a:ext cx="6769100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Riohacha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Octubre - diciembre (2007 – 2016)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1690688"/>
            <a:ext cx="8266113" cy="426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5 CuadroTexto"/>
          <p:cNvSpPr txBox="1">
            <a:spLocks noChangeArrowheads="1"/>
          </p:cNvSpPr>
          <p:nvPr/>
        </p:nvSpPr>
        <p:spPr bwMode="auto">
          <a:xfrm>
            <a:off x="468313" y="5805488"/>
            <a:ext cx="14033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</a:rPr>
              <a:t>Fuente: DANE - GEIH </a:t>
            </a:r>
            <a:endParaRPr lang="es-ES" altLang="es-CO" sz="11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992188" y="3333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Riohacha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Trimestres móviles 2012 - 2016 </a:t>
            </a: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755650" y="56149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</a:rPr>
              <a:t>Fuente: DANE - GEIH </a:t>
            </a:r>
            <a:endParaRPr lang="es-ES" altLang="es-CO" sz="1100">
              <a:solidFill>
                <a:schemeClr val="tx1"/>
              </a:solidFill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38" y="1666875"/>
            <a:ext cx="6837362" cy="394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5843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1600" b="1">
              <a:solidFill>
                <a:schemeClr val="tx2"/>
              </a:solidFill>
            </a:endParaRPr>
          </a:p>
        </p:txBody>
      </p:sp>
      <p:sp>
        <p:nvSpPr>
          <p:cNvPr id="35844" name="Rectangle 4"/>
          <p:cNvSpPr txBox="1">
            <a:spLocks noChangeArrowheads="1"/>
          </p:cNvSpPr>
          <p:nvPr/>
        </p:nvSpPr>
        <p:spPr bwMode="auto">
          <a:xfrm>
            <a:off x="881063" y="814388"/>
            <a:ext cx="738187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ts val="28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Población ocupada, desocupada e inactiva </a:t>
            </a:r>
          </a:p>
          <a:p>
            <a:pPr algn="ctr" eaLnBrk="1" hangingPunct="1">
              <a:lnSpc>
                <a:spcPts val="28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Riohacha</a:t>
            </a:r>
          </a:p>
          <a:p>
            <a:pPr algn="ctr" eaLnBrk="1" hangingPunct="1">
              <a:lnSpc>
                <a:spcPts val="28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Octubre - diciembre (2015 – 2016) </a:t>
            </a:r>
          </a:p>
          <a:p>
            <a:pPr algn="ctr" eaLnBrk="1" hangingPunct="1">
              <a:lnSpc>
                <a:spcPts val="28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</a:br>
            <a:endParaRPr lang="es-ES" altLang="es-CO" sz="2200" b="1">
              <a:solidFill>
                <a:srgbClr val="CC0066"/>
              </a:solidFill>
              <a:latin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2492375"/>
            <a:ext cx="8612188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b="1"/>
              <a:t>Trimestre</a:t>
            </a:r>
          </a:p>
          <a:p>
            <a:pPr algn="r" eaLnBrk="1" hangingPunct="1">
              <a:buFont typeface="Wingdings" pitchFamily="2" charset="2"/>
              <a:buNone/>
            </a:pPr>
            <a:r>
              <a:rPr lang="es-ES" altLang="es-CO" sz="2400"/>
              <a:t>Octubre - diciembre 2016 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6450</TotalTime>
  <Words>528</Words>
  <Application>Microsoft Office PowerPoint</Application>
  <PresentationFormat>Presentación en pantalla (4:3)</PresentationFormat>
  <Paragraphs>82</Paragraphs>
  <Slides>20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5_Default - Default</vt:lpstr>
      <vt:lpstr>4_Default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Andres Felipe Virguez Clavijo</cp:lastModifiedBy>
  <cp:revision>266</cp:revision>
  <cp:lastPrinted>2016-11-25T15:07:29Z</cp:lastPrinted>
  <dcterms:created xsi:type="dcterms:W3CDTF">2012-08-22T15:55:17Z</dcterms:created>
  <dcterms:modified xsi:type="dcterms:W3CDTF">2017-02-14T18:12:44Z</dcterms:modified>
</cp:coreProperties>
</file>