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2" r:id="rId2"/>
    <p:sldMasterId id="2147483684" r:id="rId3"/>
    <p:sldMasterId id="2147483696" r:id="rId4"/>
    <p:sldMasterId id="2147483709" r:id="rId5"/>
  </p:sldMasterIdLst>
  <p:notesMasterIdLst>
    <p:notesMasterId r:id="rId26"/>
  </p:notesMasterIdLst>
  <p:handoutMasterIdLst>
    <p:handoutMasterId r:id="rId27"/>
  </p:handoutMasterIdLst>
  <p:sldIdLst>
    <p:sldId id="722" r:id="rId6"/>
    <p:sldId id="723" r:id="rId7"/>
    <p:sldId id="705" r:id="rId8"/>
    <p:sldId id="704" r:id="rId9"/>
    <p:sldId id="706" r:id="rId10"/>
    <p:sldId id="707" r:id="rId11"/>
    <p:sldId id="708" r:id="rId12"/>
    <p:sldId id="724" r:id="rId13"/>
    <p:sldId id="725" r:id="rId14"/>
    <p:sldId id="711" r:id="rId15"/>
    <p:sldId id="712" r:id="rId16"/>
    <p:sldId id="726" r:id="rId17"/>
    <p:sldId id="714" r:id="rId18"/>
    <p:sldId id="715" r:id="rId19"/>
    <p:sldId id="727" r:id="rId20"/>
    <p:sldId id="717" r:id="rId21"/>
    <p:sldId id="718" r:id="rId22"/>
    <p:sldId id="721" r:id="rId23"/>
    <p:sldId id="719" r:id="rId24"/>
    <p:sldId id="728" r:id="rId25"/>
  </p:sldIdLst>
  <p:sldSz cx="9144000" cy="6858000" type="screen4x3"/>
  <p:notesSz cx="6980238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00" autoAdjust="0"/>
    <p:restoredTop sz="86323" autoAdjust="0"/>
  </p:normalViewPr>
  <p:slideViewPr>
    <p:cSldViewPr>
      <p:cViewPr varScale="1">
        <p:scale>
          <a:sx n="117" d="100"/>
          <a:sy n="117" d="100"/>
        </p:scale>
        <p:origin x="-16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22BC7839-E02E-4587-814F-0CDFE96ADEE1}" type="datetimeFigureOut">
              <a:rPr lang="es-ES"/>
              <a:pPr>
                <a:defRPr/>
              </a:pPr>
              <a:t>08/02/2017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21393F7E-2760-429A-B4EF-249BC82B2F8E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42573640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FCB22DD2-3795-4313-AB77-AF3617F15243}" type="datetimeFigureOut">
              <a:rPr lang="es-ES"/>
              <a:pPr>
                <a:defRPr/>
              </a:pPr>
              <a:t>08/02/2017</a:t>
            </a:fld>
            <a:endParaRPr lang="es-E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024" y="4343400"/>
            <a:ext cx="558419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C3BEF2F5-CC1F-47B4-B29D-26518CDCD5D0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1275343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34FE910A-E5CE-4E40-8504-242237A8511F}" type="slidenum">
              <a:rPr lang="es-ES" altLang="es-CO" smtClean="0"/>
              <a:pPr/>
              <a:t>11</a:t>
            </a:fld>
            <a:endParaRPr lang="es-ES" altLang="es-CO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4FED48E3-59DB-4A38-8E3A-DDB6308C3611}" type="slidenum">
              <a:rPr lang="es-ES" altLang="es-CO" smtClean="0"/>
              <a:pPr/>
              <a:t>14</a:t>
            </a:fld>
            <a:endParaRPr lang="es-ES" altLang="es-CO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7965E5DE-98E1-45D2-993B-7E5D95DDBB47}" type="slidenum">
              <a:rPr lang="es-ES" altLang="es-CO" sz="1200"/>
              <a:pPr algn="r"/>
              <a:t>16</a:t>
            </a:fld>
            <a:endParaRPr lang="es-ES" altLang="es-CO" sz="120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50707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0BE95749-B18F-48AD-8B15-F6545525851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301446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146F9B6-332C-4B1C-A417-2B8BAEABCAD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896816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D46E72D-9A02-4765-ABDA-A8E01BA62A5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841847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4AE9EDF-7B99-48A9-BF56-2A5D4E918FD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1423424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0C5F7E77-3B45-46FD-8520-7CFF6EE3F6F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8843368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68F41ED9-066D-4270-B385-48357BD91C8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621122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29760F8-9C99-4721-BC33-59E24BED878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3179878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C148E3BD-1BEF-4A57-B8F8-87E86AD6D6E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781246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9A5C0772-5919-48A3-B9B7-43CA2879A7E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1337073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57148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14476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73196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2841276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61365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740879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047967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45032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2402578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031631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738980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95894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133105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D7CE1138-D3F0-4A7B-9BF3-C585A72B57C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6603398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E4C1C563-B877-4133-BD6C-2B4F1E83B9A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368735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95E0797-4E8C-489B-9E62-624BA688DA1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1398712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E54FD5B-64EA-48D2-A9D9-682AA4604DD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12846988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D6FE0A0-31E0-4616-8F4A-71EE76AA2E4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65659850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371CD5A4-8F1E-442F-A8B6-968FC4B4A0C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0847599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E6D893E-0E1D-4F37-8947-AD974EE528A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97474296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89A2AF5-F7B7-4458-A208-CF2DD163819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14116246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E7CEDEFA-B040-4C54-B8A9-071CA9E35DE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780179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635862A-1CCA-420E-BC59-5894BDBF066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21903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9857857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0524E62-15AF-4454-A8A6-73AE32DC2ED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2562263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560310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0759308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6736482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2342435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9976964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737954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0076688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950140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861390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5024881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25506524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1531177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57121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23576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87583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99255D8-FB3C-4F20-9FBE-F8ECB99CF61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182762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EC1803F-5231-463D-B2E8-AADEB00E603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661370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3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7269" r:id="rId1"/>
    <p:sldLayoutId id="2147487270" r:id="rId2"/>
    <p:sldLayoutId id="2147487271" r:id="rId3"/>
    <p:sldLayoutId id="2147487272" r:id="rId4"/>
    <p:sldLayoutId id="2147487273" r:id="rId5"/>
    <p:sldLayoutId id="2147487274" r:id="rId6"/>
    <p:sldLayoutId id="2147487275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E952BE8C-3C83-4EE2-A535-000397C0BBF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298" r:id="rId1"/>
    <p:sldLayoutId id="2147487299" r:id="rId2"/>
    <p:sldLayoutId id="2147487300" r:id="rId3"/>
    <p:sldLayoutId id="2147487301" r:id="rId4"/>
    <p:sldLayoutId id="2147487302" r:id="rId5"/>
    <p:sldLayoutId id="2147487303" r:id="rId6"/>
    <p:sldLayoutId id="2147487304" r:id="rId7"/>
    <p:sldLayoutId id="2147487305" r:id="rId8"/>
    <p:sldLayoutId id="2147487306" r:id="rId9"/>
    <p:sldLayoutId id="2147487307" r:id="rId10"/>
    <p:sldLayoutId id="214748730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276" r:id="rId1"/>
    <p:sldLayoutId id="2147487277" r:id="rId2"/>
    <p:sldLayoutId id="2147487278" r:id="rId3"/>
    <p:sldLayoutId id="2147487279" r:id="rId4"/>
    <p:sldLayoutId id="2147487280" r:id="rId5"/>
    <p:sldLayoutId id="2147487281" r:id="rId6"/>
    <p:sldLayoutId id="2147487282" r:id="rId7"/>
    <p:sldLayoutId id="2147487283" r:id="rId8"/>
    <p:sldLayoutId id="2147487284" r:id="rId9"/>
    <p:sldLayoutId id="2147487285" r:id="rId10"/>
    <p:sldLayoutId id="214748728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51DFC337-10C6-4431-A726-95AF741CBF2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309" r:id="rId1"/>
    <p:sldLayoutId id="2147487310" r:id="rId2"/>
    <p:sldLayoutId id="2147487311" r:id="rId3"/>
    <p:sldLayoutId id="2147487312" r:id="rId4"/>
    <p:sldLayoutId id="2147487313" r:id="rId5"/>
    <p:sldLayoutId id="2147487314" r:id="rId6"/>
    <p:sldLayoutId id="2147487315" r:id="rId7"/>
    <p:sldLayoutId id="2147487316" r:id="rId8"/>
    <p:sldLayoutId id="2147487317" r:id="rId9"/>
    <p:sldLayoutId id="2147487318" r:id="rId10"/>
    <p:sldLayoutId id="2147487319" r:id="rId11"/>
    <p:sldLayoutId id="2147487320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287" r:id="rId1"/>
    <p:sldLayoutId id="2147487288" r:id="rId2"/>
    <p:sldLayoutId id="2147487289" r:id="rId3"/>
    <p:sldLayoutId id="2147487290" r:id="rId4"/>
    <p:sldLayoutId id="2147487291" r:id="rId5"/>
    <p:sldLayoutId id="2147487292" r:id="rId6"/>
    <p:sldLayoutId id="2147487293" r:id="rId7"/>
    <p:sldLayoutId id="2147487294" r:id="rId8"/>
    <p:sldLayoutId id="2147487295" r:id="rId9"/>
    <p:sldLayoutId id="2147487296" r:id="rId10"/>
    <p:sldLayoutId id="2147487297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dirty="0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dirty="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4086225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Tunja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 2016</a:t>
            </a:r>
          </a:p>
          <a:p>
            <a:pPr eaLnBrk="1" hangingPunct="1">
              <a:defRPr/>
            </a:pPr>
            <a:endParaRPr lang="es-ES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febrero de 2017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1225550" y="404813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38915" name="5 CuadroTexto"/>
          <p:cNvSpPr txBox="1">
            <a:spLocks noChangeArrowheads="1"/>
          </p:cNvSpPr>
          <p:nvPr/>
        </p:nvSpPr>
        <p:spPr bwMode="auto">
          <a:xfrm>
            <a:off x="666750" y="5300663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-36513" y="5516563"/>
            <a:ext cx="9251951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1200">
                <a:latin typeface="Arial Narrow" pitchFamily="34" charset="0"/>
                <a:cs typeface="Calibri" pitchFamily="34" charset="0"/>
              </a:rPr>
              <a:t>*Otras ramas: Agricultura, ganadería, caza, silvicultura y pesca; explotación de minas y canteras; suministro de electricidad, gas y agua e intermediación financiera </a:t>
            </a:r>
          </a:p>
          <a:p>
            <a:r>
              <a:rPr lang="es-CO" altLang="es-CO" sz="1200">
                <a:latin typeface="Arial Narrow" pitchFamily="34" charset="0"/>
                <a:cs typeface="Calibri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200">
                <a:latin typeface="Arial Narrow" pitchFamily="34" charset="0"/>
                <a:cs typeface="Calibri" pitchFamily="34" charset="0"/>
              </a:rPr>
              <a:t>  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41599119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11188" y="1174750"/>
            <a:ext cx="7849244" cy="4125913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3"/>
          <p:cNvSpPr txBox="1">
            <a:spLocks noChangeArrowheads="1"/>
          </p:cNvSpPr>
          <p:nvPr/>
        </p:nvSpPr>
        <p:spPr bwMode="auto">
          <a:xfrm>
            <a:off x="1728788" y="404813"/>
            <a:ext cx="60833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Contribución a la variación de la población ocupada, </a:t>
            </a:r>
          </a:p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según ramas de actividad</a:t>
            </a:r>
          </a:p>
        </p:txBody>
      </p:sp>
      <p:sp>
        <p:nvSpPr>
          <p:cNvPr id="39939" name="Text Box 4"/>
          <p:cNvSpPr txBox="1">
            <a:spLocks noChangeArrowheads="1"/>
          </p:cNvSpPr>
          <p:nvPr/>
        </p:nvSpPr>
        <p:spPr bwMode="auto">
          <a:xfrm>
            <a:off x="682625" y="5237163"/>
            <a:ext cx="78501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200">
                <a:latin typeface="Times New Roman" pitchFamily="18" charset="0"/>
                <a:cs typeface="Calibri" pitchFamily="34" charset="0"/>
              </a:rPr>
              <a:t>*</a:t>
            </a:r>
            <a:r>
              <a:rPr lang="es-ES" altLang="es-CO" sz="1200">
                <a:cs typeface="Calibri" pitchFamily="34" charset="0"/>
              </a:rPr>
              <a:t>Otras ramas: Agricultura, ganadería, caza, silvicultura y pesca; explotación de minas y canteras; suministro de electricidad, gas y agua e intermediación financiera.</a:t>
            </a:r>
          </a:p>
        </p:txBody>
      </p:sp>
      <p:sp>
        <p:nvSpPr>
          <p:cNvPr id="39940" name="5 CuadroTexto"/>
          <p:cNvSpPr txBox="1">
            <a:spLocks noChangeArrowheads="1"/>
          </p:cNvSpPr>
          <p:nvPr/>
        </p:nvSpPr>
        <p:spPr bwMode="auto">
          <a:xfrm>
            <a:off x="885825" y="5033963"/>
            <a:ext cx="13716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>
                <a:cs typeface="Calibri" pitchFamily="34" charset="0"/>
              </a:rPr>
              <a:t>Fuente: DANE - GEIH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29042848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95375" y="1484313"/>
            <a:ext cx="6677025" cy="352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pic>
        <p:nvPicPr>
          <p:cNvPr id="4096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64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0965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/>
              <a:t>Octubre </a:t>
            </a:r>
            <a:r>
              <a:rPr lang="es-ES" altLang="es-CO" sz="2400" dirty="0"/>
              <a:t>– </a:t>
            </a:r>
            <a:r>
              <a:rPr lang="es-ES" altLang="es-CO" sz="2400" dirty="0" smtClean="0"/>
              <a:t>diciembre </a:t>
            </a:r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3"/>
          <p:cNvSpPr txBox="1">
            <a:spLocks noChangeArrowheads="1"/>
          </p:cNvSpPr>
          <p:nvPr/>
        </p:nvSpPr>
        <p:spPr bwMode="auto">
          <a:xfrm>
            <a:off x="1295400" y="476672"/>
            <a:ext cx="6840538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41987" name="5 CuadroTexto"/>
          <p:cNvSpPr txBox="1">
            <a:spLocks noChangeArrowheads="1"/>
          </p:cNvSpPr>
          <p:nvPr/>
        </p:nvSpPr>
        <p:spPr bwMode="auto">
          <a:xfrm>
            <a:off x="873125" y="4970463"/>
            <a:ext cx="1611313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900113" y="5343525"/>
            <a:ext cx="7739062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CO" altLang="es-CO" sz="1200" dirty="0">
                <a:latin typeface="Arial Narrow" pitchFamily="34" charset="0"/>
                <a:cs typeface="Calibri" pitchFamily="34" charset="0"/>
              </a:rPr>
              <a:t>Otras posiciones º :  Obrero, empleado del gobierno; Empleado doméstico; Patrón o empleador; Trabajador familiar sin remuneración; Trabajador sin remuneración en empresas de otros hogares; Jornalero o Peón  y Otros.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911843381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27088" y="1246609"/>
            <a:ext cx="7566025" cy="3695279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3"/>
          <p:cNvSpPr txBox="1">
            <a:spLocks noChangeArrowheads="1"/>
          </p:cNvSpPr>
          <p:nvPr/>
        </p:nvSpPr>
        <p:spPr bwMode="auto">
          <a:xfrm>
            <a:off x="1763713" y="692150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Contribución a la variación de la población ocupada, </a:t>
            </a:r>
          </a:p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según posición ocupacional</a:t>
            </a:r>
          </a:p>
        </p:txBody>
      </p:sp>
      <p:sp>
        <p:nvSpPr>
          <p:cNvPr id="43011" name="Text Box 4"/>
          <p:cNvSpPr txBox="1">
            <a:spLocks noChangeArrowheads="1"/>
          </p:cNvSpPr>
          <p:nvPr/>
        </p:nvSpPr>
        <p:spPr bwMode="auto">
          <a:xfrm>
            <a:off x="1022350" y="586105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altLang="es-CO" sz="2200" b="1">
              <a:cs typeface="Calibri" pitchFamily="34" charset="0"/>
            </a:endParaRPr>
          </a:p>
        </p:txBody>
      </p:sp>
      <p:sp>
        <p:nvSpPr>
          <p:cNvPr id="43012" name="8 CuadroTexto"/>
          <p:cNvSpPr txBox="1">
            <a:spLocks noChangeArrowheads="1"/>
          </p:cNvSpPr>
          <p:nvPr/>
        </p:nvSpPr>
        <p:spPr bwMode="auto">
          <a:xfrm>
            <a:off x="1187450" y="4922838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200">
                <a:cs typeface="Calibri" pitchFamily="34" charset="0"/>
              </a:rPr>
              <a:t>Fuente: DANE - GEIH</a:t>
            </a:r>
            <a:endParaRPr lang="es-ES" altLang="es-CO" sz="1200">
              <a:cs typeface="Calibri" pitchFamily="34" charset="0"/>
            </a:endParaRPr>
          </a:p>
        </p:txBody>
      </p:sp>
      <p:sp>
        <p:nvSpPr>
          <p:cNvPr id="43013" name="Text Box 4"/>
          <p:cNvSpPr txBox="1">
            <a:spLocks noChangeArrowheads="1"/>
          </p:cNvSpPr>
          <p:nvPr/>
        </p:nvSpPr>
        <p:spPr bwMode="auto">
          <a:xfrm>
            <a:off x="1114425" y="5218113"/>
            <a:ext cx="7705725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CO" altLang="es-CO" sz="1200">
                <a:latin typeface="Arial Narrow" pitchFamily="34" charset="0"/>
                <a:cs typeface="Calibri" pitchFamily="34" charset="0"/>
              </a:rPr>
              <a:t>Otras posiciones º :  Obrero, empleado del gobierno; Empleado doméstico; Patrón o empleador; Trabajador familiar sin remuneración; Trabajador sin remuneración en empresas de otros hogares; Jornalero o Peón  y Otros.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54384470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19188" y="1624013"/>
            <a:ext cx="6975475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/>
              <a:t>Octubre </a:t>
            </a:r>
            <a:r>
              <a:rPr lang="es-ES" altLang="es-CO" sz="2400" dirty="0"/>
              <a:t>– </a:t>
            </a:r>
            <a:r>
              <a:rPr lang="es-ES" altLang="es-CO" sz="2400" dirty="0" smtClean="0"/>
              <a:t>diciembre </a:t>
            </a:r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3"/>
          <p:cNvSpPr txBox="1">
            <a:spLocks noChangeArrowheads="1"/>
          </p:cNvSpPr>
          <p:nvPr/>
        </p:nvSpPr>
        <p:spPr bwMode="auto">
          <a:xfrm>
            <a:off x="1156937" y="476672"/>
            <a:ext cx="68754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Distribución porcentual y variación de la población inactiva,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 según tipo de actividad </a:t>
            </a:r>
          </a:p>
        </p:txBody>
      </p:sp>
      <p:sp>
        <p:nvSpPr>
          <p:cNvPr id="45059" name="5 CuadroTexto"/>
          <p:cNvSpPr txBox="1">
            <a:spLocks noChangeArrowheads="1"/>
          </p:cNvSpPr>
          <p:nvPr/>
        </p:nvSpPr>
        <p:spPr bwMode="auto">
          <a:xfrm>
            <a:off x="1276350" y="5099958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>
                <a:cs typeface="Calibri" pitchFamily="34" charset="0"/>
              </a:rPr>
              <a:t>Fuente: DANE - GEIH </a:t>
            </a:r>
            <a:endParaRPr lang="es-ES" altLang="es-CO" sz="1100" dirty="0">
              <a:cs typeface="Calibri" pitchFamily="34" charset="0"/>
            </a:endParaRP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467545" y="5343302"/>
            <a:ext cx="8136706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200" dirty="0">
                <a:latin typeface="Arial Narrow" pitchFamily="34" charset="0"/>
                <a:cs typeface="Calibri" pitchFamily="34" charset="0"/>
              </a:rPr>
              <a:t>Nota: La categoría “otros” incluye: incapacitado permanente para trabajar, rentista, pensionado, jubilado, personas que no les llama la atención o creen que no vale la pena trabajar.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28223457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71600" y="1349881"/>
            <a:ext cx="7060800" cy="3750077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5 CuadroTexto"/>
          <p:cNvSpPr txBox="1">
            <a:spLocks noChangeArrowheads="1"/>
          </p:cNvSpPr>
          <p:nvPr/>
        </p:nvSpPr>
        <p:spPr bwMode="auto">
          <a:xfrm>
            <a:off x="2087563" y="5573713"/>
            <a:ext cx="1404937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1133475" y="836613"/>
            <a:ext cx="68754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>
              <a:buFont typeface="Arial" charset="0"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Proporción del empleo informal en la población ocupada</a:t>
            </a:r>
          </a:p>
          <a:p>
            <a:pPr algn="ctr">
              <a:buFont typeface="Arial" charset="0"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Tunja</a:t>
            </a:r>
          </a:p>
          <a:p>
            <a:pPr algn="ctr">
              <a:buFont typeface="Arial" charset="0"/>
              <a:buNone/>
            </a:pP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Trimestre octubre – diciembre (2015 </a:t>
            </a: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– 2016)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127085764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51038" y="2060575"/>
            <a:ext cx="5305425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>
              <a:cs typeface="Calibri" pitchFamily="34" charset="0"/>
            </a:endParaRPr>
          </a:p>
        </p:txBody>
      </p:sp>
      <p:sp>
        <p:nvSpPr>
          <p:cNvPr id="47107" name="5 CuadroTexto"/>
          <p:cNvSpPr txBox="1">
            <a:spLocks noChangeArrowheads="1"/>
          </p:cNvSpPr>
          <p:nvPr/>
        </p:nvSpPr>
        <p:spPr bwMode="auto">
          <a:xfrm>
            <a:off x="827584" y="319087"/>
            <a:ext cx="7289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cs typeface="Calibri" pitchFamily="34" charset="0"/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cs typeface="Calibri" pitchFamily="34" charset="0"/>
              </a:rPr>
              <a:t>trabajo e indicadores de mercado laboral</a:t>
            </a:r>
          </a:p>
          <a:p>
            <a:pPr algn="ctr" eaLnBrk="1" hangingPunct="1"/>
            <a:r>
              <a:rPr lang="es-CO" altLang="es-CO" sz="2000" b="1">
                <a:solidFill>
                  <a:srgbClr val="CC0066"/>
                </a:solidFill>
                <a:cs typeface="Calibri" pitchFamily="34" charset="0"/>
              </a:rPr>
              <a:t>Tunja</a:t>
            </a:r>
            <a:endParaRPr lang="es-CO" altLang="es-CO" sz="2000" i="1">
              <a:solidFill>
                <a:srgbClr val="CC0066"/>
              </a:solidFill>
              <a:cs typeface="Calibri" pitchFamily="34" charset="0"/>
            </a:endParaRPr>
          </a:p>
          <a:p>
            <a:pPr algn="ctr" eaLnBrk="1" hangingPunct="1"/>
            <a:endParaRPr lang="es-CO" altLang="es-CO" sz="2000">
              <a:solidFill>
                <a:srgbClr val="CC0066"/>
              </a:solidFill>
              <a:cs typeface="Calibri" pitchFamily="34" charset="0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415920464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31640" y="1412776"/>
            <a:ext cx="6541789" cy="2007502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046302031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59632" y="3645024"/>
            <a:ext cx="6587579" cy="2016224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Tasa global de participación, ocupación y desempleo</a:t>
            </a:r>
          </a:p>
          <a:p>
            <a:pPr algn="ctr" eaLnBrk="1" hangingPunct="1"/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Boyacá</a:t>
            </a:r>
          </a:p>
          <a:p>
            <a:pPr algn="ctr" eaLnBrk="1" hangingPunct="1"/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sym typeface="Calibri" pitchFamily="34" charset="0"/>
              </a:rPr>
              <a:t>Anual</a:t>
            </a:r>
          </a:p>
          <a:p>
            <a:pPr algn="ctr" eaLnBrk="1" hangingPunct="1"/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sym typeface="Calibri" pitchFamily="34" charset="0"/>
              </a:rPr>
              <a:t> 2007 - 2015</a:t>
            </a:r>
            <a:endParaRPr lang="es-CO" altLang="es-CO" sz="2400" b="1" dirty="0">
              <a:solidFill>
                <a:srgbClr val="CC0066"/>
              </a:solidFill>
              <a:latin typeface="Arial Narrow" pitchFamily="34" charset="0"/>
              <a:sym typeface="Calibri" pitchFamily="34" charset="0"/>
            </a:endParaRPr>
          </a:p>
        </p:txBody>
      </p:sp>
      <p:sp>
        <p:nvSpPr>
          <p:cNvPr id="48131" name="4 CuadroTexto"/>
          <p:cNvSpPr txBox="1">
            <a:spLocks noChangeArrowheads="1"/>
          </p:cNvSpPr>
          <p:nvPr/>
        </p:nvSpPr>
        <p:spPr bwMode="auto">
          <a:xfrm>
            <a:off x="1042988" y="5695950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094000951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60438" y="1903035"/>
            <a:ext cx="7296150" cy="3851653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/>
              <a:t>Octubre </a:t>
            </a:r>
            <a:r>
              <a:rPr lang="es-ES" altLang="es-CO" sz="2400" dirty="0"/>
              <a:t>– </a:t>
            </a:r>
            <a:r>
              <a:rPr lang="es-ES" altLang="es-CO" sz="2400" dirty="0" smtClean="0"/>
              <a:t>diciembre </a:t>
            </a:r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412750" y="8699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Resumen indicadores</a:t>
            </a:r>
          </a:p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Tunja</a:t>
            </a:r>
            <a:r>
              <a:rPr lang="es-ES" altLang="es-CO" sz="1600" b="1">
                <a:solidFill>
                  <a:srgbClr val="CC0066"/>
                </a:solidFill>
                <a:cs typeface="Calibri" pitchFamily="34" charset="0"/>
              </a:rPr>
              <a:t>  </a:t>
            </a:r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– Total Nacional</a:t>
            </a:r>
          </a:p>
        </p:txBody>
      </p:sp>
      <p:sp>
        <p:nvSpPr>
          <p:cNvPr id="31747" name="5 CuadroTexto"/>
          <p:cNvSpPr txBox="1">
            <a:spLocks noChangeArrowheads="1"/>
          </p:cNvSpPr>
          <p:nvPr/>
        </p:nvSpPr>
        <p:spPr bwMode="auto">
          <a:xfrm>
            <a:off x="539750" y="4822825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038359961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2425" y="2349500"/>
            <a:ext cx="8601075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n-U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2772" name="Text Box 3"/>
          <p:cNvSpPr txBox="1">
            <a:spLocks noChangeArrowheads="1"/>
          </p:cNvSpPr>
          <p:nvPr/>
        </p:nvSpPr>
        <p:spPr bwMode="auto">
          <a:xfrm>
            <a:off x="179388" y="2408238"/>
            <a:ext cx="273685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Indicadores de mercado laboral por ciudad</a:t>
            </a:r>
          </a:p>
          <a:p>
            <a:pPr algn="ctr"/>
            <a:endParaRPr lang="es-ES" altLang="es-CO" sz="1100" b="1" dirty="0">
              <a:solidFill>
                <a:srgbClr val="CC0066"/>
              </a:solidFill>
              <a:latin typeface="Arial Narrow" pitchFamily="34" charset="0"/>
              <a:cs typeface="Calibri" pitchFamily="34" charset="0"/>
            </a:endParaRPr>
          </a:p>
          <a:p>
            <a:pPr algn="ctr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Trimestre</a:t>
            </a:r>
          </a:p>
          <a:p>
            <a:pPr algn="ctr"/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Octubre – diciembre 2016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  <a:cs typeface="Calibri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203848" y="4221088"/>
            <a:ext cx="5904234" cy="20796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43792492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348038" y="306388"/>
            <a:ext cx="5729287" cy="5832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3"/>
          <p:cNvSpPr txBox="1">
            <a:spLocks noChangeArrowheads="1"/>
          </p:cNvSpPr>
          <p:nvPr/>
        </p:nvSpPr>
        <p:spPr bwMode="auto">
          <a:xfrm>
            <a:off x="1441450" y="2505075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331913" y="404664"/>
            <a:ext cx="6408737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Tasa global de participación, ocupación y desempleo</a:t>
            </a:r>
          </a:p>
          <a:p>
            <a:pPr algn="ctr" eaLnBrk="1" hangingPunct="1">
              <a:buFont typeface="Arial" charset="0"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Tunja</a:t>
            </a:r>
            <a:endParaRPr lang="es-ES" altLang="es-CO" sz="1600" b="1" dirty="0">
              <a:solidFill>
                <a:srgbClr val="CC0066"/>
              </a:solidFill>
              <a:cs typeface="Calibri" pitchFamily="34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Octubre – diciembre (2007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– 2016)</a:t>
            </a:r>
          </a:p>
        </p:txBody>
      </p:sp>
      <p:sp>
        <p:nvSpPr>
          <p:cNvPr id="33796" name="5 CuadroTexto"/>
          <p:cNvSpPr txBox="1">
            <a:spLocks noChangeArrowheads="1"/>
          </p:cNvSpPr>
          <p:nvPr/>
        </p:nvSpPr>
        <p:spPr bwMode="auto">
          <a:xfrm>
            <a:off x="1824502" y="5631656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>
                <a:cs typeface="Calibri" pitchFamily="34" charset="0"/>
              </a:rPr>
              <a:t>Fuente: DANE - GEIH </a:t>
            </a:r>
            <a:endParaRPr lang="es-ES" altLang="es-CO" sz="1100" dirty="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46109040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09441" y="1628279"/>
            <a:ext cx="7967015" cy="3960961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992188" y="332656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Tasa de desempleo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Tunja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Trimestres móviles 2012 - 2016 </a:t>
            </a:r>
          </a:p>
        </p:txBody>
      </p:sp>
      <p:sp>
        <p:nvSpPr>
          <p:cNvPr id="34819" name="5 CuadroTexto"/>
          <p:cNvSpPr txBox="1">
            <a:spLocks noChangeArrowheads="1"/>
          </p:cNvSpPr>
          <p:nvPr/>
        </p:nvSpPr>
        <p:spPr bwMode="auto">
          <a:xfrm>
            <a:off x="1982895" y="5635625"/>
            <a:ext cx="14049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523119261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992188" y="1362075"/>
            <a:ext cx="7399337" cy="4270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2052414" y="620688"/>
            <a:ext cx="4895850" cy="101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Tunja</a:t>
            </a:r>
            <a:endParaRPr lang="es-ES" altLang="es-CO" sz="1600" b="1" dirty="0">
              <a:solidFill>
                <a:srgbClr val="CC0066"/>
              </a:solidFill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Octubre – diciembre </a:t>
            </a: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(2015 – 2016)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/>
            </a:r>
            <a:b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30536231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8475" y="2205038"/>
            <a:ext cx="8197850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/>
              <a:t>Octubre </a:t>
            </a:r>
            <a:r>
              <a:rPr lang="es-ES" altLang="es-CO" sz="2400" dirty="0"/>
              <a:t>– </a:t>
            </a:r>
            <a:r>
              <a:rPr lang="es-ES" altLang="es-CO" sz="2400" dirty="0" smtClean="0"/>
              <a:t>diciembre </a:t>
            </a:r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12094</TotalTime>
  <Words>462</Words>
  <Application>Microsoft Office PowerPoint</Application>
  <PresentationFormat>Presentación en pantalla (4:3)</PresentationFormat>
  <Paragraphs>77</Paragraphs>
  <Slides>20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1_Presentacion_dane2013_marzo4</vt:lpstr>
      <vt:lpstr>3_Default - Default</vt:lpstr>
      <vt:lpstr>4_Default - Default</vt:lpstr>
      <vt:lpstr>5_Default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Arles Daniel Mayor Pachon</cp:lastModifiedBy>
  <cp:revision>1008</cp:revision>
  <cp:lastPrinted>2016-08-31T14:05:09Z</cp:lastPrinted>
  <dcterms:created xsi:type="dcterms:W3CDTF">2012-08-27T13:39:03Z</dcterms:created>
  <dcterms:modified xsi:type="dcterms:W3CDTF">2017-02-08T15:05:05Z</dcterms:modified>
</cp:coreProperties>
</file>