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72" r:id="rId2"/>
    <p:sldMasterId id="2147483685" r:id="rId3"/>
    <p:sldMasterId id="2147483697" r:id="rId4"/>
  </p:sldMasterIdLst>
  <p:notesMasterIdLst>
    <p:notesMasterId r:id="rId25"/>
  </p:notesMasterIdLst>
  <p:handoutMasterIdLst>
    <p:handoutMasterId r:id="rId26"/>
  </p:handoutMasterIdLst>
  <p:sldIdLst>
    <p:sldId id="731" r:id="rId5"/>
    <p:sldId id="725" r:id="rId6"/>
    <p:sldId id="705" r:id="rId7"/>
    <p:sldId id="722" r:id="rId8"/>
    <p:sldId id="706" r:id="rId9"/>
    <p:sldId id="707" r:id="rId10"/>
    <p:sldId id="708" r:id="rId11"/>
    <p:sldId id="726" r:id="rId12"/>
    <p:sldId id="728" r:id="rId13"/>
    <p:sldId id="711" r:id="rId14"/>
    <p:sldId id="712" r:id="rId15"/>
    <p:sldId id="727" r:id="rId16"/>
    <p:sldId id="714" r:id="rId17"/>
    <p:sldId id="715" r:id="rId18"/>
    <p:sldId id="729" r:id="rId19"/>
    <p:sldId id="717" r:id="rId20"/>
    <p:sldId id="718" r:id="rId21"/>
    <p:sldId id="721" r:id="rId22"/>
    <p:sldId id="719" r:id="rId23"/>
    <p:sldId id="730" r:id="rId24"/>
  </p:sldIdLst>
  <p:sldSz cx="9144000" cy="6858000" type="screen4x3"/>
  <p:notesSz cx="6980238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0000"/>
    <a:srgbClr val="B6014C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29" autoAdjust="0"/>
    <p:restoredTop sz="86323" autoAdjust="0"/>
  </p:normalViewPr>
  <p:slideViewPr>
    <p:cSldViewPr>
      <p:cViewPr varScale="1">
        <p:scale>
          <a:sx n="117" d="100"/>
          <a:sy n="117" d="100"/>
        </p:scale>
        <p:origin x="-169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880"/>
        <p:guide pos="21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188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4463" y="0"/>
            <a:ext cx="3024187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4BC87CD4-FC1A-47EB-8CDE-86011BC65ED8}" type="datetimeFigureOut">
              <a:rPr lang="es-ES"/>
              <a:pPr>
                <a:defRPr/>
              </a:pPr>
              <a:t>08/02/2017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3024188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4463" y="8685213"/>
            <a:ext cx="3024187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3889F60D-1FE7-4091-B0C2-2EBF19408016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3208029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188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4463" y="0"/>
            <a:ext cx="3024187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BA7A59A5-D193-443E-8918-11B092EB1678}" type="datetimeFigureOut">
              <a:rPr lang="es-ES"/>
              <a:pPr>
                <a:defRPr/>
              </a:pPr>
              <a:t>08/02/2017</a:t>
            </a:fld>
            <a:endParaRPr lang="es-ES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3325" y="685800"/>
            <a:ext cx="4573588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343400"/>
            <a:ext cx="5583238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3024188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4463" y="8685213"/>
            <a:ext cx="3024187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A8CCF5D6-D5B1-4E27-8A20-DE5B3FEA2997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19052349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79A1CB31-6408-46AB-A7A9-132DB8CF739A}" type="slidenum">
              <a:rPr lang="es-ES" altLang="es-CO" smtClean="0"/>
              <a:pPr/>
              <a:t>11</a:t>
            </a:fld>
            <a:endParaRPr lang="es-ES" altLang="es-CO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87724911-0497-4AA3-A83B-28FBDBCA81BD}" type="slidenum">
              <a:rPr lang="es-ES" altLang="es-CO" smtClean="0"/>
              <a:pPr/>
              <a:t>14</a:t>
            </a:fld>
            <a:endParaRPr lang="es-ES" altLang="es-CO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 txBox="1">
            <a:spLocks noGrp="1" noChangeArrowheads="1"/>
          </p:cNvSpPr>
          <p:nvPr/>
        </p:nvSpPr>
        <p:spPr bwMode="auto">
          <a:xfrm>
            <a:off x="3954463" y="8685213"/>
            <a:ext cx="3024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5D662DE5-DDBC-4576-B63A-9DAFEA1B23F4}" type="slidenum">
              <a:rPr lang="es-ES" altLang="es-CO" sz="1200"/>
              <a:pPr algn="r"/>
              <a:t>16</a:t>
            </a:fld>
            <a:endParaRPr lang="es-ES" altLang="es-CO" sz="120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437515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F62DE770-A394-4EEF-AC71-F260B0BDCAE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063138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927C1994-9357-4CCB-967C-8F00592B563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0330527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82688127-DBE3-499A-9D48-93CF6C8BB15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394732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C760C56F-1928-408A-B368-5FD33E6D6D3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3986202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EFF6A23A-48F3-4CBC-827D-3DFAD0DEC17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272126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81076D0F-CE92-48D7-9040-6E3C5A2C694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8914313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9F2F1A66-7BCB-45DA-AABA-C867368157A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3607843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83930F49-599C-4ED0-837F-662C9D92C03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4528931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521A1DD2-46AA-41CA-9E05-2A353630D14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2574992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23963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44594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938194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848500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6628393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442846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229761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169821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14911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7572057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79621360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35875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9211388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243656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1D020FD1-02E3-40A3-848E-E0180E48039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7323341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8F541B84-1B14-4DCD-B81B-1D59214DFF8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257906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8053E3D4-58DE-4A7C-B1FC-225CE35909F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8842711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C78A3F03-F557-49A1-8AE3-387E5ADE76D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083484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5026E8B6-6E2F-4AA2-B266-9DA1D3D4B4B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65047676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4B108D41-F25F-4258-8CAD-415087FC0FF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86989588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ED398A51-8331-4962-8A8C-0D035436B6CC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5348336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E6ACF7A6-529E-42DE-A192-F9188B90C94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7181296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6686DAC4-2ADD-4F34-9470-1424BB190E3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285912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6727809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0D86F7E2-6029-4BDD-8D32-5ACFCFAB2D1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77434410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A911156F-E3D5-453C-8846-66D02BCCE55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700002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01777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72975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429475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3EBE18E3-1761-47EB-A1D0-2477D17E31D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944942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F06925CD-7BCB-4ADA-9A0C-E185DA96AFF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086100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6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1.xml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image" Target="../media/image9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image" Target="../media/image9.png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4.xml"/><Relationship Id="rId17" Type="http://schemas.openxmlformats.org/officeDocument/2006/relationships/image" Target="../media/image7.png"/><Relationship Id="rId2" Type="http://schemas.openxmlformats.org/officeDocument/2006/relationships/slideLayout" Target="../slideLayouts/slideLayout32.xml"/><Relationship Id="rId16" Type="http://schemas.openxmlformats.org/officeDocument/2006/relationships/image" Target="../media/image12.jpeg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image" Target="../media/image11.png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image" Target="../media/image10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sz="1600" smtClean="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8148" r:id="rId1"/>
    <p:sldLayoutId id="2147488149" r:id="rId2"/>
    <p:sldLayoutId id="2147488150" r:id="rId3"/>
    <p:sldLayoutId id="2147488151" r:id="rId4"/>
    <p:sldLayoutId id="2147488152" r:id="rId5"/>
    <p:sldLayoutId id="2147488153" r:id="rId6"/>
    <p:sldLayoutId id="2147488154" r:id="rId7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1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sym typeface="Calibri" pitchFamily="34" charset="0"/>
              </a:defRPr>
            </a:lvl1pPr>
          </a:lstStyle>
          <a:p>
            <a:pPr>
              <a:defRPr/>
            </a:pPr>
            <a:fld id="{B15557C7-FAF4-4652-9498-0122C76A382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2053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54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166" r:id="rId1"/>
    <p:sldLayoutId id="2147488167" r:id="rId2"/>
    <p:sldLayoutId id="2147488168" r:id="rId3"/>
    <p:sldLayoutId id="2147488169" r:id="rId4"/>
    <p:sldLayoutId id="2147488170" r:id="rId5"/>
    <p:sldLayoutId id="2147488171" r:id="rId6"/>
    <p:sldLayoutId id="2147488172" r:id="rId7"/>
    <p:sldLayoutId id="2147488173" r:id="rId8"/>
    <p:sldLayoutId id="2147488174" r:id="rId9"/>
    <p:sldLayoutId id="2147488175" r:id="rId10"/>
    <p:sldLayoutId id="2147488176" r:id="rId11"/>
    <p:sldLayoutId id="2147488177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3075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3078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3079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3080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3076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77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155" r:id="rId1"/>
    <p:sldLayoutId id="2147488156" r:id="rId2"/>
    <p:sldLayoutId id="2147488157" r:id="rId3"/>
    <p:sldLayoutId id="2147488158" r:id="rId4"/>
    <p:sldLayoutId id="2147488159" r:id="rId5"/>
    <p:sldLayoutId id="2147488160" r:id="rId6"/>
    <p:sldLayoutId id="2147488161" r:id="rId7"/>
    <p:sldLayoutId id="2147488162" r:id="rId8"/>
    <p:sldLayoutId id="2147488163" r:id="rId9"/>
    <p:sldLayoutId id="2147488164" r:id="rId10"/>
    <p:sldLayoutId id="214748816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4099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0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1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4105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6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sym typeface="Calibri" pitchFamily="34" charset="0"/>
              </a:defRPr>
            </a:lvl1pPr>
          </a:lstStyle>
          <a:p>
            <a:pPr>
              <a:defRPr/>
            </a:pPr>
            <a:fld id="{7A31CE62-EDDE-4C64-83A4-DCD119FC2CF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8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9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178" r:id="rId1"/>
    <p:sldLayoutId id="2147488179" r:id="rId2"/>
    <p:sldLayoutId id="2147488180" r:id="rId3"/>
    <p:sldLayoutId id="2147488181" r:id="rId4"/>
    <p:sldLayoutId id="2147488182" r:id="rId5"/>
    <p:sldLayoutId id="2147488183" r:id="rId6"/>
    <p:sldLayoutId id="2147488184" r:id="rId7"/>
    <p:sldLayoutId id="2147488185" r:id="rId8"/>
    <p:sldLayoutId id="2147488186" r:id="rId9"/>
    <p:sldLayoutId id="2147488187" r:id="rId10"/>
    <p:sldLayoutId id="2147488188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8675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9213"/>
            <a:ext cx="4086225" cy="227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Montería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2016</a:t>
            </a:r>
          </a:p>
          <a:p>
            <a:pPr eaLnBrk="1" hangingPunct="1">
              <a:defRPr/>
            </a:pPr>
            <a:endParaRPr lang="es-ES" sz="28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febrero de 2017</a:t>
            </a: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3"/>
          <p:cNvSpPr txBox="1">
            <a:spLocks noChangeArrowheads="1"/>
          </p:cNvSpPr>
          <p:nvPr/>
        </p:nvSpPr>
        <p:spPr bwMode="auto">
          <a:xfrm>
            <a:off x="1250950" y="450850"/>
            <a:ext cx="687705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ocupada, según ramas de actividad </a:t>
            </a:r>
          </a:p>
        </p:txBody>
      </p:sp>
      <p:sp>
        <p:nvSpPr>
          <p:cNvPr id="37891" name="5 CuadroTexto"/>
          <p:cNvSpPr txBox="1">
            <a:spLocks noChangeArrowheads="1"/>
          </p:cNvSpPr>
          <p:nvPr/>
        </p:nvSpPr>
        <p:spPr bwMode="auto">
          <a:xfrm>
            <a:off x="666750" y="5085184"/>
            <a:ext cx="1404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251519" y="5373216"/>
            <a:ext cx="869784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just"/>
            <a:r>
              <a:rPr lang="es-ES" altLang="es-CO" sz="1100" dirty="0">
                <a:latin typeface="+mn-lt"/>
              </a:rPr>
              <a:t>*Otras ramas: Agricultura, ganadería, caza, silvicultura y pesca; explotación de minas y </a:t>
            </a:r>
            <a:r>
              <a:rPr lang="es-ES" altLang="es-CO" sz="1100" dirty="0" smtClean="0">
                <a:latin typeface="+mn-lt"/>
              </a:rPr>
              <a:t>canteras; </a:t>
            </a:r>
            <a:r>
              <a:rPr lang="es-ES" altLang="es-CO" sz="1100" dirty="0">
                <a:latin typeface="+mn-lt"/>
              </a:rPr>
              <a:t>suministro de electricidad, gas y agua e intermediación financiera </a:t>
            </a:r>
          </a:p>
          <a:p>
            <a:pPr algn="just"/>
            <a:r>
              <a:rPr lang="es-CO" altLang="es-CO" sz="1100" dirty="0">
                <a:latin typeface="+mn-lt"/>
              </a:rPr>
              <a:t>Nota: La suma de las participaciones puede diferir de 100%  por la no inclusión de la categoría “no informa” y por efecto de decimales.</a:t>
            </a:r>
            <a:r>
              <a:rPr lang="es-ES" altLang="es-CO" sz="1100" dirty="0">
                <a:latin typeface="+mn-lt"/>
              </a:rPr>
              <a:t>  </a:t>
            </a:r>
          </a:p>
          <a:p>
            <a:pPr algn="just"/>
            <a:endParaRPr lang="es-ES" altLang="es-CO" sz="1100" dirty="0">
              <a:latin typeface="+mn-lt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693996975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2113" y="1340768"/>
            <a:ext cx="8194675" cy="351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1728788" y="512763"/>
            <a:ext cx="608330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</a:rPr>
              <a:t>según ramas de actividad</a:t>
            </a: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394716" y="5627688"/>
            <a:ext cx="871378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100" dirty="0">
                <a:latin typeface="+mn-lt"/>
              </a:rPr>
              <a:t>*Otras ramas: Agricultura, ganadería, caza, silvicultura y pesca; explotación de minas y </a:t>
            </a:r>
            <a:r>
              <a:rPr lang="es-ES" altLang="es-CO" sz="1100" dirty="0" smtClean="0">
                <a:latin typeface="+mn-lt"/>
              </a:rPr>
              <a:t>canteras; </a:t>
            </a:r>
            <a:r>
              <a:rPr lang="es-ES" altLang="es-CO" sz="1100" dirty="0">
                <a:latin typeface="+mn-lt"/>
              </a:rPr>
              <a:t>suministro de electricidad, gas y agua e intermediación financiera. 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855691384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27050" y="1556792"/>
            <a:ext cx="7705725" cy="345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8" name="5 CuadroTexto"/>
          <p:cNvSpPr txBox="1">
            <a:spLocks noChangeArrowheads="1"/>
          </p:cNvSpPr>
          <p:nvPr/>
        </p:nvSpPr>
        <p:spPr bwMode="auto">
          <a:xfrm>
            <a:off x="885825" y="5254625"/>
            <a:ext cx="1371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/>
              <a:t>Fuente: DANE - GEIH</a:t>
            </a:r>
            <a:endParaRPr lang="es-ES" altLang="es-CO" sz="110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eaLnBrk="1"/>
            <a:endParaRPr lang="es-CO" altLang="es-CO">
              <a:solidFill>
                <a:srgbClr val="FFFFFF"/>
              </a:solidFill>
              <a:sym typeface="Calibri" pitchFamily="34" charset="0"/>
            </a:endParaRPr>
          </a:p>
        </p:txBody>
      </p:sp>
      <p:pic>
        <p:nvPicPr>
          <p:cNvPr id="39939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9940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</a:rPr>
              <a:t>POBLACIÓN OCUPADA SEGÚN</a:t>
            </a:r>
          </a:p>
          <a:p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</a:rPr>
              <a:t>POSICIÓN OCUPACIONAL</a:t>
            </a: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39941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chemeClr val="tx2"/>
              </a:solidFill>
              <a:latin typeface="Arial Narrow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</a:rPr>
              <a:t>Octubre </a:t>
            </a:r>
            <a:r>
              <a:rPr lang="es-ES" altLang="es-CO" sz="2400" dirty="0">
                <a:solidFill>
                  <a:srgbClr val="000000"/>
                </a:solidFill>
              </a:rPr>
              <a:t>– </a:t>
            </a:r>
            <a:r>
              <a:rPr lang="es-ES" altLang="es-CO" sz="2400" dirty="0" smtClean="0">
                <a:solidFill>
                  <a:srgbClr val="000000"/>
                </a:solidFill>
              </a:rPr>
              <a:t>diciembre </a:t>
            </a:r>
            <a:r>
              <a:rPr lang="es-ES" altLang="es-CO" sz="2400" dirty="0">
                <a:solidFill>
                  <a:srgbClr val="000000"/>
                </a:solidFill>
              </a:rPr>
              <a:t>2016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403792347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0825" y="1412875"/>
            <a:ext cx="8424863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1312863" y="522288"/>
            <a:ext cx="6840537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40964" name="5 CuadroTexto"/>
          <p:cNvSpPr txBox="1">
            <a:spLocks noChangeArrowheads="1"/>
          </p:cNvSpPr>
          <p:nvPr/>
        </p:nvSpPr>
        <p:spPr bwMode="auto">
          <a:xfrm>
            <a:off x="611188" y="5072063"/>
            <a:ext cx="14049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/>
              <a:t>Fuente: DANE - GEIH </a:t>
            </a:r>
            <a:endParaRPr lang="es-ES" altLang="es-CO" sz="1100"/>
          </a:p>
        </p:txBody>
      </p:sp>
      <p:sp>
        <p:nvSpPr>
          <p:cNvPr id="40965" name="Text Box 4"/>
          <p:cNvSpPr txBox="1">
            <a:spLocks noChangeArrowheads="1"/>
          </p:cNvSpPr>
          <p:nvPr/>
        </p:nvSpPr>
        <p:spPr bwMode="auto">
          <a:xfrm>
            <a:off x="250825" y="5365750"/>
            <a:ext cx="8785225" cy="68480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 typeface="Arial" charset="0"/>
              <a:buNone/>
            </a:pPr>
            <a:r>
              <a:rPr lang="es-ES" altLang="es-CO" sz="1100" dirty="0">
                <a:latin typeface="+mn-lt"/>
              </a:rPr>
              <a:t>^Obrero, empleado particular incluye al Jornalero o Peón.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ES" altLang="es-CO" sz="1100" dirty="0">
                <a:latin typeface="+mn-lt"/>
              </a:rPr>
              <a:t>*Trabajador sin remuneración incluye a los trabajadores familiares sin remuneración y a los trabajadores sin remuneración en empresas de otros hogares.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1763713" y="711200"/>
            <a:ext cx="60483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</a:rPr>
              <a:t>según posición ocupacional</a:t>
            </a: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 altLang="es-CO" sz="2200" b="1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858115241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85800" y="1543050"/>
            <a:ext cx="7572375" cy="364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0" name="Text Box 4"/>
          <p:cNvSpPr txBox="1">
            <a:spLocks noChangeArrowheads="1"/>
          </p:cNvSpPr>
          <p:nvPr/>
        </p:nvSpPr>
        <p:spPr bwMode="auto">
          <a:xfrm>
            <a:off x="467544" y="5395913"/>
            <a:ext cx="8424936" cy="68480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es-ES" altLang="es-CO" sz="1100" dirty="0">
                <a:latin typeface="+mn-lt"/>
              </a:rPr>
              <a:t>^Obrero, empleado particular incluye al Jornalero o Peón.</a:t>
            </a:r>
          </a:p>
          <a:p>
            <a:pPr eaLnBrk="1" hangingPunct="1">
              <a:spcBef>
                <a:spcPct val="50000"/>
              </a:spcBef>
            </a:pPr>
            <a:r>
              <a:rPr lang="es-ES" altLang="es-CO" sz="1100" dirty="0">
                <a:latin typeface="+mn-lt"/>
              </a:rPr>
              <a:t>*Trabajador sin remuneración incluye a los trabajadores familiares sin remuneración y a los trabajadores sin remuneración en empresas de otros hogares</a:t>
            </a:r>
            <a:r>
              <a:rPr lang="es-ES" altLang="es-CO" sz="1100" dirty="0">
                <a:latin typeface="Arial Narrow" pitchFamily="34" charset="0"/>
              </a:rPr>
              <a:t>.</a:t>
            </a:r>
          </a:p>
        </p:txBody>
      </p:sp>
      <p:sp>
        <p:nvSpPr>
          <p:cNvPr id="41991" name="5 CuadroTexto"/>
          <p:cNvSpPr txBox="1">
            <a:spLocks noChangeArrowheads="1"/>
          </p:cNvSpPr>
          <p:nvPr/>
        </p:nvSpPr>
        <p:spPr bwMode="auto">
          <a:xfrm>
            <a:off x="611188" y="5157788"/>
            <a:ext cx="1404937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/>
              <a:t>Fuente: DANE - GEIH </a:t>
            </a:r>
            <a:endParaRPr lang="es-ES" altLang="es-CO" sz="110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eaLnBrk="1"/>
            <a:endParaRPr lang="es-CO" altLang="es-CO">
              <a:solidFill>
                <a:srgbClr val="FFFFFF"/>
              </a:solidFill>
              <a:sym typeface="Calibri" pitchFamily="34" charset="0"/>
            </a:endParaRPr>
          </a:p>
        </p:txBody>
      </p:sp>
      <p:pic>
        <p:nvPicPr>
          <p:cNvPr id="4301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3012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</a:rPr>
              <a:t>POBLACIÓN INACTIVA 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</a:rPr>
              <a:t>TIPO DE ACTIVIDAD</a:t>
            </a:r>
          </a:p>
          <a:p>
            <a:endParaRPr lang="es-CO" altLang="es-CO" sz="2400" b="1">
              <a:solidFill>
                <a:srgbClr val="FFFFFF"/>
              </a:solidFill>
              <a:latin typeface="Verdana" pitchFamily="34" charset="0"/>
            </a:endParaRP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43013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chemeClr val="tx2"/>
              </a:solidFill>
              <a:latin typeface="Arial Narrow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</a:rPr>
              <a:t>Octubre - diciembre </a:t>
            </a:r>
            <a:r>
              <a:rPr lang="es-ES" altLang="es-CO" sz="2400" dirty="0">
                <a:solidFill>
                  <a:srgbClr val="000000"/>
                </a:solidFill>
              </a:rPr>
              <a:t>2016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s-E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1133475" y="512763"/>
            <a:ext cx="68754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inactiva,</a:t>
            </a:r>
          </a:p>
          <a:p>
            <a:pPr algn="ctr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</a:rPr>
              <a:t> según tipo de actividad </a:t>
            </a:r>
          </a:p>
        </p:txBody>
      </p:sp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539750" y="5535613"/>
            <a:ext cx="828040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buFont typeface="Arial" charset="0"/>
              <a:buNone/>
            </a:pPr>
            <a:r>
              <a:rPr lang="es-ES" altLang="es-CO" sz="1100" dirty="0">
                <a:latin typeface="+mn-lt"/>
              </a:rPr>
              <a:t>Nota: La categoría “otros” incluye: incapacitado permanente para trabajar, rentista, pensionado, jubilado, personas que no les llama la atención o creen que no vale la pena trabajar</a:t>
            </a:r>
            <a:r>
              <a:rPr lang="es-ES" altLang="es-CO" sz="1100" dirty="0">
                <a:latin typeface="Arial Narrow" pitchFamily="34" charset="0"/>
              </a:rPr>
              <a:t>. 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654796352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7850" y="1282700"/>
            <a:ext cx="7916863" cy="394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8" name="5 CuadroTexto"/>
          <p:cNvSpPr txBox="1">
            <a:spLocks noChangeArrowheads="1"/>
          </p:cNvSpPr>
          <p:nvPr/>
        </p:nvSpPr>
        <p:spPr bwMode="auto">
          <a:xfrm>
            <a:off x="539750" y="5229225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/>
              <a:t>Fuente: DANE - GEIH </a:t>
            </a:r>
            <a:endParaRPr lang="es-ES" altLang="es-CO" sz="110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5 CuadroTexto"/>
          <p:cNvSpPr txBox="1">
            <a:spLocks noChangeArrowheads="1"/>
          </p:cNvSpPr>
          <p:nvPr/>
        </p:nvSpPr>
        <p:spPr bwMode="auto">
          <a:xfrm>
            <a:off x="2051050" y="5661025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/>
              <a:t>Fuente: DANE - GEIH </a:t>
            </a:r>
            <a:endParaRPr lang="es-ES" altLang="es-CO" sz="1100"/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1158875" y="549275"/>
            <a:ext cx="68754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>
              <a:buFont typeface="Arial" charset="0"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</a:rPr>
              <a:t>Proporción del empleo informal en la población ocupada </a:t>
            </a:r>
          </a:p>
          <a:p>
            <a:pPr algn="ctr">
              <a:buFont typeface="Arial" charset="0"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</a:rPr>
              <a:t>Total 13 ciudades y áreas metropolitanas y Montería</a:t>
            </a:r>
          </a:p>
          <a:p>
            <a:pPr algn="ctr">
              <a:buFont typeface="Arial" charset="0"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</a:rPr>
              <a:t>Trimestre </a:t>
            </a:r>
            <a:r>
              <a:rPr lang="es-CO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octubre - diciembre (</a:t>
            </a: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</a:rPr>
              <a:t>2015 – 2016)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407609674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68475" y="2205038"/>
            <a:ext cx="5395913" cy="3459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46083" name="5 CuadroTexto"/>
          <p:cNvSpPr txBox="1">
            <a:spLocks noChangeArrowheads="1"/>
          </p:cNvSpPr>
          <p:nvPr/>
        </p:nvSpPr>
        <p:spPr bwMode="auto">
          <a:xfrm>
            <a:off x="684213" y="504825"/>
            <a:ext cx="7289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</a:rPr>
              <a:t>trabajo e indicadores de mercado laboral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</a:rPr>
              <a:t>Montería</a:t>
            </a:r>
            <a:endParaRPr lang="es-CO" altLang="es-CO" sz="2000" i="1">
              <a:solidFill>
                <a:srgbClr val="CC0066"/>
              </a:solidFill>
            </a:endParaRPr>
          </a:p>
          <a:p>
            <a:pPr algn="ctr" eaLnBrk="1" hangingPunct="1"/>
            <a:endParaRPr lang="es-CO" altLang="es-CO" sz="2000">
              <a:solidFill>
                <a:srgbClr val="CC0066"/>
              </a:solidFill>
            </a:endParaRP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4164576590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2788" y="1557338"/>
            <a:ext cx="7427912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750360796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55650" y="3933825"/>
            <a:ext cx="7416800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 CuadroTexto"/>
          <p:cNvSpPr txBox="1">
            <a:spLocks noChangeArrowheads="1"/>
          </p:cNvSpPr>
          <p:nvPr/>
        </p:nvSpPr>
        <p:spPr bwMode="auto">
          <a:xfrm>
            <a:off x="684213" y="333375"/>
            <a:ext cx="7848600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/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</a:rPr>
              <a:t>Córdoba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</a:rPr>
              <a:t>Anual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</a:rPr>
              <a:t> 2007 - 2015</a:t>
            </a:r>
          </a:p>
          <a:p>
            <a:pPr algn="ctr" eaLnBrk="1" hangingPunct="1"/>
            <a:endParaRPr lang="es-CO" altLang="es-CO" sz="2400">
              <a:solidFill>
                <a:srgbClr val="CC0066"/>
              </a:solidFill>
            </a:endParaRPr>
          </a:p>
        </p:txBody>
      </p:sp>
      <p:sp>
        <p:nvSpPr>
          <p:cNvPr id="47107" name="4 CuadroTexto"/>
          <p:cNvSpPr txBox="1">
            <a:spLocks noChangeArrowheads="1"/>
          </p:cNvSpPr>
          <p:nvPr/>
        </p:nvSpPr>
        <p:spPr bwMode="auto">
          <a:xfrm>
            <a:off x="1042988" y="5695950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/>
              <a:t>Fuente: DANE - GEIH </a:t>
            </a:r>
            <a:endParaRPr lang="es-ES" altLang="es-CO" sz="1100"/>
          </a:p>
        </p:txBody>
      </p:sp>
      <p:pic>
        <p:nvPicPr>
          <p:cNvPr id="2" name="1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438" y="1779588"/>
            <a:ext cx="7296150" cy="389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eaLnBrk="1"/>
            <a:endParaRPr lang="es-CO" altLang="es-CO">
              <a:solidFill>
                <a:srgbClr val="FFFFFF"/>
              </a:solidFill>
              <a:sym typeface="Calibri" pitchFamily="34" charset="0"/>
            </a:endParaRPr>
          </a:p>
        </p:txBody>
      </p:sp>
      <p:pic>
        <p:nvPicPr>
          <p:cNvPr id="29699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9700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 eaLnBrk="1" hangingPunct="1"/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  <a:sym typeface="Calibri" pitchFamily="34" charset="0"/>
              </a:rPr>
              <a:t>Indicadores</a:t>
            </a:r>
            <a:r>
              <a:rPr lang="es-ES" altLang="es-CO" sz="3200" b="1">
                <a:solidFill>
                  <a:schemeClr val="tx2"/>
                </a:solidFill>
                <a:latin typeface="Arial Narrow" pitchFamily="34" charset="0"/>
                <a:sym typeface="Calibri" pitchFamily="34" charset="0"/>
              </a:rPr>
              <a:t> </a:t>
            </a:r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29701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 eaLnBrk="1" hangingPunct="1"/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29702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chemeClr val="tx2"/>
              </a:solidFill>
              <a:latin typeface="Arial Narrow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</a:rPr>
              <a:t>Octubre - diciembre </a:t>
            </a:r>
            <a:r>
              <a:rPr lang="es-ES" altLang="es-CO" sz="2400" dirty="0">
                <a:solidFill>
                  <a:srgbClr val="000000"/>
                </a:solidFill>
              </a:rPr>
              <a:t>2016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1"/>
          <p:cNvSpPr>
            <a:spLocks/>
          </p:cNvSpPr>
          <p:nvPr/>
        </p:nvSpPr>
        <p:spPr bwMode="auto">
          <a:xfrm>
            <a:off x="0" y="763588"/>
            <a:ext cx="4643438" cy="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eaLnBrk="1"/>
            <a:endParaRPr lang="es-CO" altLang="es-CO">
              <a:solidFill>
                <a:srgbClr val="FFFFFF"/>
              </a:solidFill>
              <a:sym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</a:rPr>
              <a:t>Resumen indicadores</a:t>
            </a:r>
          </a:p>
          <a:p>
            <a:pPr algn="ctr" eaLnBrk="1" hangingPunct="1"/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</a:rPr>
              <a:t>Montería</a:t>
            </a:r>
            <a:r>
              <a:rPr lang="es-ES" altLang="es-CO" sz="1600" b="1">
                <a:solidFill>
                  <a:srgbClr val="CC0066"/>
                </a:solidFill>
              </a:rPr>
              <a:t>  </a:t>
            </a:r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</a:rPr>
              <a:t>– Total Nacional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129063622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62013" y="2205038"/>
            <a:ext cx="7643812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31748" name="Text Box 3"/>
          <p:cNvSpPr txBox="1">
            <a:spLocks noChangeArrowheads="1"/>
          </p:cNvSpPr>
          <p:nvPr/>
        </p:nvSpPr>
        <p:spPr bwMode="auto">
          <a:xfrm>
            <a:off x="35496" y="2408238"/>
            <a:ext cx="273685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Indicadores de mercado laboral por ciudad</a:t>
            </a:r>
          </a:p>
          <a:p>
            <a:pPr algn="ctr"/>
            <a:endParaRPr lang="es-ES" altLang="es-CO" sz="11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Trimestre</a:t>
            </a:r>
          </a:p>
          <a:p>
            <a:pPr algn="ctr"/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</a:rPr>
              <a:t>Octubre  – diciembre </a:t>
            </a:r>
            <a:r>
              <a:rPr lang="es-ES" altLang="es-CO" sz="1600" b="1" dirty="0">
                <a:solidFill>
                  <a:srgbClr val="CC0066"/>
                </a:solidFill>
                <a:latin typeface="Arial Narrow" pitchFamily="34" charset="0"/>
              </a:rPr>
              <a:t>2016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19303292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736850" y="288925"/>
            <a:ext cx="6227763" cy="5724525"/>
          </a:xfrm>
          <a:prstGeom prst="rect">
            <a:avLst/>
          </a:prstGeom>
        </p:spPr>
      </p:pic>
      <p:sp>
        <p:nvSpPr>
          <p:cNvPr id="4" name="3 Rectángulo"/>
          <p:cNvSpPr/>
          <p:nvPr/>
        </p:nvSpPr>
        <p:spPr>
          <a:xfrm>
            <a:off x="2627785" y="3742556"/>
            <a:ext cx="6336704" cy="1905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1441450" y="2667000"/>
            <a:ext cx="392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32772" name="Text Box 3"/>
          <p:cNvSpPr txBox="1">
            <a:spLocks noChangeArrowheads="1"/>
          </p:cNvSpPr>
          <p:nvPr/>
        </p:nvSpPr>
        <p:spPr bwMode="auto">
          <a:xfrm>
            <a:off x="1357313" y="728663"/>
            <a:ext cx="6408737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buFont typeface="Arial" charset="0"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Montería</a:t>
            </a:r>
            <a:endParaRPr lang="es-ES" altLang="es-CO" sz="1600" b="1" dirty="0">
              <a:solidFill>
                <a:srgbClr val="CC0066"/>
              </a:solidFill>
            </a:endParaRPr>
          </a:p>
          <a:p>
            <a:pPr algn="ctr" eaLnBrk="1" hangingPunct="1">
              <a:buFont typeface="Arial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Octubre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diciembre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(2007 – 2016)</a:t>
            </a:r>
          </a:p>
        </p:txBody>
      </p:sp>
      <p:sp>
        <p:nvSpPr>
          <p:cNvPr id="32773" name="5 CuadroTexto"/>
          <p:cNvSpPr txBox="1">
            <a:spLocks noChangeArrowheads="1"/>
          </p:cNvSpPr>
          <p:nvPr/>
        </p:nvSpPr>
        <p:spPr bwMode="auto">
          <a:xfrm>
            <a:off x="752475" y="5614988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/>
              <a:t>Fuente: DANE - GEIH </a:t>
            </a:r>
            <a:endParaRPr lang="es-ES" altLang="es-CO" sz="110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987789775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34988" y="1914748"/>
            <a:ext cx="8140700" cy="374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3"/>
          <p:cNvSpPr txBox="1">
            <a:spLocks noChangeArrowheads="1"/>
          </p:cNvSpPr>
          <p:nvPr/>
        </p:nvSpPr>
        <p:spPr bwMode="auto">
          <a:xfrm>
            <a:off x="992188" y="549275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</a:rPr>
              <a:t>Tasa de desempleo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</a:rPr>
              <a:t>Montería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</a:rPr>
              <a:t>Trimestres móviles  2012 - 2016 </a:t>
            </a:r>
          </a:p>
        </p:txBody>
      </p:sp>
      <p:sp>
        <p:nvSpPr>
          <p:cNvPr id="33795" name="5 CuadroTexto"/>
          <p:cNvSpPr txBox="1">
            <a:spLocks noChangeArrowheads="1"/>
          </p:cNvSpPr>
          <p:nvPr/>
        </p:nvSpPr>
        <p:spPr bwMode="auto">
          <a:xfrm>
            <a:off x="1511300" y="5589588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/>
              <a:t>Fuente: DANE - GEIH </a:t>
            </a:r>
            <a:endParaRPr lang="es-ES" altLang="es-CO" sz="110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134406687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38275" y="1465263"/>
            <a:ext cx="6267450" cy="392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1908175" y="620713"/>
            <a:ext cx="4895850" cy="101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Montería</a:t>
            </a:r>
            <a:endParaRPr lang="es-ES" altLang="es-CO" sz="1600" b="1" dirty="0">
              <a:solidFill>
                <a:srgbClr val="CC0066"/>
              </a:solidFill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 Octubre - diciembre  (2015 </a:t>
            </a:r>
            <a:r>
              <a:rPr lang="es-ES" sz="22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– </a:t>
            </a: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2016)</a:t>
            </a:r>
            <a:r>
              <a:rPr lang="es-ES" sz="22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/>
            </a:r>
            <a:br>
              <a:rPr lang="es-ES" sz="22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/>
            </a:r>
            <a:b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</a:b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197186207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84150" y="2636838"/>
            <a:ext cx="8724900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eaLnBrk="1"/>
            <a:endParaRPr lang="es-CO" altLang="es-CO">
              <a:solidFill>
                <a:srgbClr val="FFFFFF"/>
              </a:solidFill>
              <a:sym typeface="Calibri" pitchFamily="34" charset="0"/>
            </a:endParaRPr>
          </a:p>
        </p:txBody>
      </p:sp>
      <p:pic>
        <p:nvPicPr>
          <p:cNvPr id="3584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5844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eaLnBrk="1" hangingPunct="1"/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</a:rPr>
              <a:t>COMPORTAMIENTO DEL MERCADO LABORAL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sym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eaLnBrk="1"/>
            <a:endParaRPr lang="es-CO" altLang="es-CO">
              <a:solidFill>
                <a:srgbClr val="FFFFFF"/>
              </a:solidFill>
              <a:sym typeface="Calibri" pitchFamily="34" charset="0"/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</a:rPr>
              <a:t>POBLACIÓN OCUPADA </a:t>
            </a:r>
          </a:p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</a:rPr>
              <a:t>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</a:rPr>
              <a:t>RAMA DE ACTIVIDAD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sym typeface="Calibri" pitchFamily="34" charset="0"/>
            </a:endParaRPr>
          </a:p>
        </p:txBody>
      </p:sp>
      <p:sp>
        <p:nvSpPr>
          <p:cNvPr id="36869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chemeClr val="tx2"/>
              </a:solidFill>
              <a:latin typeface="Arial Narrow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</a:rPr>
              <a:t>Octubre </a:t>
            </a:r>
            <a:r>
              <a:rPr lang="es-ES" altLang="es-CO" sz="2400" dirty="0">
                <a:solidFill>
                  <a:srgbClr val="000000"/>
                </a:solidFill>
              </a:rPr>
              <a:t>– </a:t>
            </a:r>
            <a:r>
              <a:rPr lang="es-ES" altLang="es-CO" sz="2400" dirty="0" smtClean="0">
                <a:solidFill>
                  <a:srgbClr val="000000"/>
                </a:solidFill>
              </a:rPr>
              <a:t>diciembre </a:t>
            </a:r>
            <a:r>
              <a:rPr lang="es-ES" altLang="es-CO" sz="2400" dirty="0">
                <a:solidFill>
                  <a:srgbClr val="000000"/>
                </a:solidFill>
              </a:rPr>
              <a:t>2016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Presentacion_dane2013_marzo4</Template>
  <TotalTime>12703</TotalTime>
  <Words>457</Words>
  <Application>Microsoft Office PowerPoint</Application>
  <PresentationFormat>Presentación en pantalla (4:3)</PresentationFormat>
  <Paragraphs>78</Paragraphs>
  <Slides>20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4</vt:i4>
      </vt:variant>
      <vt:variant>
        <vt:lpstr>Títulos de diapositiva</vt:lpstr>
      </vt:variant>
      <vt:variant>
        <vt:i4>20</vt:i4>
      </vt:variant>
    </vt:vector>
  </HeadingPairs>
  <TitlesOfParts>
    <vt:vector size="24" baseType="lpstr">
      <vt:lpstr>1_Presentacion_dane2013_marzo4</vt:lpstr>
      <vt:lpstr>5_Default - Default</vt:lpstr>
      <vt:lpstr>6_Default - Default</vt:lpstr>
      <vt:lpstr>3_Default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Arles Daniel Mayor Pachon</cp:lastModifiedBy>
  <cp:revision>1039</cp:revision>
  <cp:lastPrinted>2016-07-25T14:36:50Z</cp:lastPrinted>
  <dcterms:created xsi:type="dcterms:W3CDTF">2012-08-27T13:39:03Z</dcterms:created>
  <dcterms:modified xsi:type="dcterms:W3CDTF">2017-02-08T15:08:20Z</dcterms:modified>
</cp:coreProperties>
</file>