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83" r:id="rId2"/>
    <p:sldMasterId id="2147483795" r:id="rId3"/>
    <p:sldMasterId id="2147483807" r:id="rId4"/>
    <p:sldMasterId id="2147484104" r:id="rId5"/>
  </p:sldMasterIdLst>
  <p:notesMasterIdLst>
    <p:notesMasterId r:id="rId22"/>
  </p:notesMasterIdLst>
  <p:handoutMasterIdLst>
    <p:handoutMasterId r:id="rId23"/>
  </p:handoutMasterIdLst>
  <p:sldIdLst>
    <p:sldId id="323" r:id="rId6"/>
    <p:sldId id="324" r:id="rId7"/>
    <p:sldId id="317" r:id="rId8"/>
    <p:sldId id="332" r:id="rId9"/>
    <p:sldId id="305" r:id="rId10"/>
    <p:sldId id="316" r:id="rId11"/>
    <p:sldId id="330" r:id="rId12"/>
    <p:sldId id="327" r:id="rId13"/>
    <p:sldId id="308" r:id="rId14"/>
    <p:sldId id="309" r:id="rId15"/>
    <p:sldId id="328" r:id="rId16"/>
    <p:sldId id="311" r:id="rId17"/>
    <p:sldId id="312" r:id="rId18"/>
    <p:sldId id="329" r:id="rId19"/>
    <p:sldId id="314" r:id="rId20"/>
    <p:sldId id="331" r:id="rId21"/>
  </p:sldIdLst>
  <p:sldSz cx="9144000" cy="6858000" type="screen4x3"/>
  <p:notesSz cx="9144000" cy="69802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49"/>
    <a:srgbClr val="990033"/>
    <a:srgbClr val="A50021"/>
    <a:srgbClr val="60002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69" autoAdjust="0"/>
  </p:normalViewPr>
  <p:slideViewPr>
    <p:cSldViewPr>
      <p:cViewPr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A033D8-E231-412F-93C7-B018DA59F4D2}" type="datetimeFigureOut">
              <a:rPr lang="es-CO"/>
              <a:pPr>
                <a:defRPr/>
              </a:pPr>
              <a:t>20/02/2017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68A462-857A-4733-9C90-59D06AEAC72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8517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8974E9-362F-4884-9F00-894FE78099FA}" type="datetimeFigureOut">
              <a:rPr lang="es-CO"/>
              <a:pPr>
                <a:defRPr/>
              </a:pPr>
              <a:t>20/02/2017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27338" y="523875"/>
            <a:ext cx="34893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FBE0896-F4CF-4E98-B0DF-912A82B9432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858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8925" y="523875"/>
            <a:ext cx="3486150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smtClean="0"/>
              <a:t>FALTA</a:t>
            </a:r>
          </a:p>
          <a:p>
            <a:endParaRPr lang="es-CO" altLang="es-CO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6B6403-3BEE-41E9-98DD-51084FB7904A}" type="slidenum">
              <a:rPr lang="es-ES" altLang="es-CO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s-ES" altLang="es-CO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8925" y="523875"/>
            <a:ext cx="3486150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74FEDE7-E064-4739-92D0-CB6C4F760EA9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B3ABD4-40FA-46D5-8FA8-92DBD7687FCD}" type="slidenum">
              <a:rPr lang="es-ES" altLang="es-CO"/>
              <a:pPr algn="r" eaLnBrk="1" hangingPunct="1">
                <a:spcBef>
                  <a:spcPct val="0"/>
                </a:spcBef>
              </a:pPr>
              <a:t>10</a:t>
            </a:fld>
            <a:endParaRPr lang="es-ES" altLang="es-CO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9F8A336-9AC1-4410-BF97-484F55ECB181}" type="slidenum">
              <a:rPr lang="es-ES" altLang="es-CO"/>
              <a:pPr algn="r" eaLnBrk="1" hangingPunct="1">
                <a:spcBef>
                  <a:spcPct val="0"/>
                </a:spcBef>
              </a:pPr>
              <a:t>12</a:t>
            </a:fld>
            <a:endParaRPr lang="es-ES" altLang="es-CO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554AA6-E753-4F66-B9FC-1C9D436A488B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9AFA20-C3CF-4824-A70C-5163197CD8D9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603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677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71737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82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36216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83312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C3C2A6-B367-41ED-BC2A-CD598249CB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80842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AE9BD5-1613-4905-9614-EE13BE43406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8986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09B030-E622-4BFF-A118-BED39A0B31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35443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1975AF-7D4F-4BD7-A7B2-FA244DA454D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1481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3F5F4-60FF-4246-9EF3-CB6A8323BE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42906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969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4802FC-A81C-4D35-B148-46E5F519A5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66346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CFD556-2B4B-41F0-9CAB-DE382C237AE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71058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377855-CB78-4B1B-B7A1-9C53BB6B0D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82684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51335C-39A4-4F6D-A853-D8A20538AA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1255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ABF56D-ED6D-4BF2-8EF6-633575D755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1354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C922F3-4A0D-418A-95DB-3171EEC1279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19913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026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1748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4243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322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0893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3467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7764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4725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03099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157776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79943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30897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B390F36-61D6-43BF-9AD4-15122418C8D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693618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D2DDEF-5F2E-4E6B-B0FE-18B7E6D131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727736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787A2A-CCD0-42CA-9044-02CF2D9D694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0243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80273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02DEE9-6399-4D8A-85A5-7D5BD57A7B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72303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A11937-CC44-4F48-AF52-1289BCF7A6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250690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747C16-CBD9-4DE4-AF72-22003A4E22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429855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BE4CE9-6C96-43AE-AADA-96CEA51D6B6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413038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26E4D3-CD81-4213-A958-542BF0AEC61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723382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59008E-95E2-4799-81B8-154BBFC3AC2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724370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396EEF-8B54-4975-8DC7-663A53AC7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18168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2DFA29-8A2E-4E4D-8B92-F0AB2BFF879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981583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06408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578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0192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21262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396244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75740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15550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1694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0634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45373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408737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1483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046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52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117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276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735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www.facebook.com/DANEColombia" TargetMode="Externa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twitter.com/dane_colombia" TargetMode="External"/><Relationship Id="rId20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hyperlink" Target="http://www.dane.gov.co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6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20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87" r:id="rId1"/>
    <p:sldLayoutId id="2147485288" r:id="rId2"/>
    <p:sldLayoutId id="2147485289" r:id="rId3"/>
    <p:sldLayoutId id="2147485290" r:id="rId4"/>
    <p:sldLayoutId id="2147485291" r:id="rId5"/>
    <p:sldLayoutId id="2147485292" r:id="rId6"/>
    <p:sldLayoutId id="2147485293" r:id="rId7"/>
    <p:sldLayoutId id="2147485294" r:id="rId8"/>
    <p:sldLayoutId id="2147485295" r:id="rId9"/>
    <p:sldLayoutId id="2147485296" r:id="rId10"/>
    <p:sldLayoutId id="2147485297" r:id="rId11"/>
    <p:sldLayoutId id="2147485298" r:id="rId12"/>
    <p:sldLayoutId id="2147485299" r:id="rId13"/>
    <p:sldLayoutId id="2147485300" r:id="rId1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 hangingPunct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44E9B895-45CB-4197-821E-27D8BD69C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3" r:id="rId1"/>
    <p:sldLayoutId id="2147485324" r:id="rId2"/>
    <p:sldLayoutId id="2147485325" r:id="rId3"/>
    <p:sldLayoutId id="2147485326" r:id="rId4"/>
    <p:sldLayoutId id="2147485327" r:id="rId5"/>
    <p:sldLayoutId id="2147485328" r:id="rId6"/>
    <p:sldLayoutId id="2147485329" r:id="rId7"/>
    <p:sldLayoutId id="2147485330" r:id="rId8"/>
    <p:sldLayoutId id="2147485331" r:id="rId9"/>
    <p:sldLayoutId id="2147485332" r:id="rId10"/>
    <p:sldLayoutId id="21474853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1" r:id="rId1"/>
    <p:sldLayoutId id="2147485302" r:id="rId2"/>
    <p:sldLayoutId id="2147485303" r:id="rId3"/>
    <p:sldLayoutId id="2147485304" r:id="rId4"/>
    <p:sldLayoutId id="2147485305" r:id="rId5"/>
    <p:sldLayoutId id="2147485306" r:id="rId6"/>
    <p:sldLayoutId id="2147485307" r:id="rId7"/>
    <p:sldLayoutId id="2147485308" r:id="rId8"/>
    <p:sldLayoutId id="2147485309" r:id="rId9"/>
    <p:sldLayoutId id="2147485310" r:id="rId10"/>
    <p:sldLayoutId id="21474853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1271914-CC96-46E4-B308-303448EE02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4" r:id="rId1"/>
    <p:sldLayoutId id="2147485335" r:id="rId2"/>
    <p:sldLayoutId id="2147485336" r:id="rId3"/>
    <p:sldLayoutId id="2147485337" r:id="rId4"/>
    <p:sldLayoutId id="2147485338" r:id="rId5"/>
    <p:sldLayoutId id="2147485339" r:id="rId6"/>
    <p:sldLayoutId id="2147485340" r:id="rId7"/>
    <p:sldLayoutId id="2147485341" r:id="rId8"/>
    <p:sldLayoutId id="2147485342" r:id="rId9"/>
    <p:sldLayoutId id="2147485343" r:id="rId10"/>
    <p:sldLayoutId id="2147485344" r:id="rId11"/>
    <p:sldLayoutId id="214748534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2" r:id="rId1"/>
    <p:sldLayoutId id="2147485313" r:id="rId2"/>
    <p:sldLayoutId id="2147485314" r:id="rId3"/>
    <p:sldLayoutId id="2147485315" r:id="rId4"/>
    <p:sldLayoutId id="2147485316" r:id="rId5"/>
    <p:sldLayoutId id="2147485317" r:id="rId6"/>
    <p:sldLayoutId id="2147485318" r:id="rId7"/>
    <p:sldLayoutId id="2147485319" r:id="rId8"/>
    <p:sldLayoutId id="2147485320" r:id="rId9"/>
    <p:sldLayoutId id="2147485321" r:id="rId10"/>
    <p:sldLayoutId id="214748532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San Andrés 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42988" y="325438"/>
            <a:ext cx="66976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Contribución a la variación de la población ocupada,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según ramas de actividad</a:t>
            </a:r>
          </a:p>
        </p:txBody>
      </p:sp>
      <p:sp>
        <p:nvSpPr>
          <p:cNvPr id="38916" name="5 CuadroTexto"/>
          <p:cNvSpPr txBox="1">
            <a:spLocks noChangeArrowheads="1"/>
          </p:cNvSpPr>
          <p:nvPr/>
        </p:nvSpPr>
        <p:spPr bwMode="auto">
          <a:xfrm>
            <a:off x="685800" y="5235575"/>
            <a:ext cx="1403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685800" y="5495925"/>
            <a:ext cx="777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7081198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28407" y="1121828"/>
            <a:ext cx="6267930" cy="411374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993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419475" y="3746500"/>
            <a:ext cx="52562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Julio - diciembre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85800" y="5300663"/>
            <a:ext cx="7646988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</a:t>
            </a:r>
            <a:r>
              <a:rPr lang="es-ES" altLang="es-CO" sz="11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familiar sin remuneración, trabajador </a:t>
            </a: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sin remuneración en empresas de otros hogares y otro.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1493838" y="325438"/>
            <a:ext cx="6838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0965" name="5 CuadroTexto"/>
          <p:cNvSpPr txBox="1">
            <a:spLocks noChangeArrowheads="1"/>
          </p:cNvSpPr>
          <p:nvPr/>
        </p:nvSpPr>
        <p:spPr bwMode="auto">
          <a:xfrm>
            <a:off x="685800" y="50577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482784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1713" y="1124744"/>
            <a:ext cx="7026671" cy="388357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900113" y="325438"/>
            <a:ext cx="7416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Contribución a la variación de la población ocupada,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según posición ocupacional</a:t>
            </a:r>
          </a:p>
        </p:txBody>
      </p:sp>
      <p:sp>
        <p:nvSpPr>
          <p:cNvPr id="41989" name="5 CuadroTexto"/>
          <p:cNvSpPr txBox="1">
            <a:spLocks noChangeArrowheads="1"/>
          </p:cNvSpPr>
          <p:nvPr/>
        </p:nvSpPr>
        <p:spPr bwMode="auto">
          <a:xfrm>
            <a:off x="684213" y="4878388"/>
            <a:ext cx="14065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684213" y="5157788"/>
            <a:ext cx="7773987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familiar sin remuneración, trabajador sin remuneración en empresas de otros hogares y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137217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87475" y="1250323"/>
            <a:ext cx="6280869" cy="364686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301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2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Julio - diciembre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222250"/>
            <a:ext cx="7775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inactiva,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 según 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5800" y="5434013"/>
            <a:ext cx="8207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</a:t>
            </a:r>
          </a:p>
        </p:txBody>
      </p:sp>
      <p:sp>
        <p:nvSpPr>
          <p:cNvPr id="44037" name="5 CuadroTexto"/>
          <p:cNvSpPr txBox="1">
            <a:spLocks noChangeArrowheads="1"/>
          </p:cNvSpPr>
          <p:nvPr/>
        </p:nvSpPr>
        <p:spPr bwMode="auto">
          <a:xfrm>
            <a:off x="685800" y="520223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4279610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042988"/>
            <a:ext cx="6237287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>
                <a:latin typeface="Arial Narrow" pitchFamily="34" charset="0"/>
              </a:rPr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>
                <a:latin typeface="Arial Narrow" pitchFamily="34" charset="0"/>
              </a:rPr>
              <a:t>Julio - diciembre 2016</a:t>
            </a:r>
            <a:endParaRPr lang="es-ES" altLang="es-CO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219745" y="2254250"/>
            <a:ext cx="25923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Indicadores de mercado 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Octubre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s-CO" altLang="es-CO" sz="240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843213" y="5513388"/>
            <a:ext cx="6192837" cy="2000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1750" name="7 Rectángulo"/>
          <p:cNvSpPr>
            <a:spLocks noChangeArrowheads="1"/>
          </p:cNvSpPr>
          <p:nvPr/>
        </p:nvSpPr>
        <p:spPr bwMode="auto">
          <a:xfrm>
            <a:off x="3635896" y="6069013"/>
            <a:ext cx="54001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800" dirty="0">
                <a:solidFill>
                  <a:schemeClr val="tx1"/>
                </a:solidFill>
                <a:latin typeface="Arial" pitchFamily="34" charset="0"/>
              </a:rPr>
              <a:t>*El total de las 23 ciudades no incluye San Andrés por tener una distribución de la muestra diferente. </a:t>
            </a:r>
            <a:endParaRPr lang="es-CO" altLang="es-CO" sz="800" dirty="0" smtClean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800" dirty="0" smtClean="0">
                <a:solidFill>
                  <a:schemeClr val="tx1"/>
                </a:solidFill>
                <a:latin typeface="Arial" pitchFamily="34" charset="0"/>
              </a:rPr>
              <a:t>Los </a:t>
            </a:r>
            <a:r>
              <a:rPr lang="es-CO" altLang="es-CO" sz="800" dirty="0">
                <a:solidFill>
                  <a:schemeClr val="tx1"/>
                </a:solidFill>
                <a:latin typeface="Arial" pitchFamily="34" charset="0"/>
              </a:rPr>
              <a:t>resultados presentados para San Andrés corresponden al período </a:t>
            </a:r>
            <a:r>
              <a:rPr lang="es-CO" altLang="es-CO" sz="800" dirty="0" smtClean="0">
                <a:solidFill>
                  <a:schemeClr val="tx1"/>
                </a:solidFill>
                <a:latin typeface="Arial" pitchFamily="34" charset="0"/>
              </a:rPr>
              <a:t>julio - diciembre 2016</a:t>
            </a:r>
            <a:endParaRPr lang="es-CO" altLang="es-CO" sz="80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754685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33688" y="285750"/>
            <a:ext cx="6286500" cy="5764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254125" y="260350"/>
            <a:ext cx="6769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Julio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diciembre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2013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6549049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2038" y="1412875"/>
            <a:ext cx="7153275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9 CuadroTexto"/>
          <p:cNvSpPr txBox="1">
            <a:spLocks noChangeArrowheads="1"/>
          </p:cNvSpPr>
          <p:nvPr/>
        </p:nvSpPr>
        <p:spPr bwMode="auto">
          <a:xfrm>
            <a:off x="1254125" y="56610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284288" y="404813"/>
            <a:ext cx="6769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Julio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diciembre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2015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3795" name="9 CuadroTexto"/>
          <p:cNvSpPr txBox="1">
            <a:spLocks noChangeArrowheads="1"/>
          </p:cNvSpPr>
          <p:nvPr/>
        </p:nvSpPr>
        <p:spPr bwMode="auto">
          <a:xfrm>
            <a:off x="1547813" y="54911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175723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923008"/>
            <a:ext cx="60737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4820" name="Rectangle 4"/>
          <p:cNvSpPr txBox="1">
            <a:spLocks noChangeArrowheads="1"/>
          </p:cNvSpPr>
          <p:nvPr/>
        </p:nvSpPr>
        <p:spPr bwMode="auto">
          <a:xfrm>
            <a:off x="1065213" y="836613"/>
            <a:ext cx="7380287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Población ocupada, desocupada e inactiva </a:t>
            </a:r>
            <a:b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</a:b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 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2015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</a:b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</a:br>
            <a:endParaRPr lang="es-ES" altLang="es-CO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525011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2400" y="2060575"/>
            <a:ext cx="8840788" cy="2405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584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4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Julio - diciembre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133475" y="325438"/>
            <a:ext cx="6877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5229200"/>
            <a:ext cx="7324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La suma de las participaciones puede diferir de 100% por la no inclusión de la categoría “no informa” y por efecto de decimales.</a:t>
            </a:r>
            <a:endParaRPr lang="es-ES" altLang="es-CO" sz="12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7893" name="5 CuadroTexto"/>
          <p:cNvSpPr txBox="1">
            <a:spLocks noChangeArrowheads="1"/>
          </p:cNvSpPr>
          <p:nvPr/>
        </p:nvSpPr>
        <p:spPr bwMode="auto">
          <a:xfrm>
            <a:off x="685800" y="496885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6691326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7763" y="1096548"/>
            <a:ext cx="6520581" cy="391360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5583</TotalTime>
  <Words>453</Words>
  <Application>Microsoft Office PowerPoint</Application>
  <PresentationFormat>Presentación en pantalla (4:3)</PresentationFormat>
  <Paragraphs>69</Paragraphs>
  <Slides>16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mcpuellog</dc:creator>
  <cp:lastModifiedBy>Andres Francisco Mejia Bocanegra</cp:lastModifiedBy>
  <cp:revision>360</cp:revision>
  <cp:lastPrinted>2017-02-20T13:58:39Z</cp:lastPrinted>
  <dcterms:created xsi:type="dcterms:W3CDTF">2011-05-26T20:52:06Z</dcterms:created>
  <dcterms:modified xsi:type="dcterms:W3CDTF">2017-02-20T14:12:44Z</dcterms:modified>
</cp:coreProperties>
</file>