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  <p:sldMasterId id="2147483687" r:id="rId2"/>
    <p:sldMasterId id="2147483699" r:id="rId3"/>
    <p:sldMasterId id="2147483711" r:id="rId4"/>
    <p:sldMasterId id="2147483790" r:id="rId5"/>
  </p:sldMasterIdLst>
  <p:notesMasterIdLst>
    <p:notesMasterId r:id="rId26"/>
  </p:notesMasterIdLst>
  <p:handoutMasterIdLst>
    <p:handoutMasterId r:id="rId27"/>
  </p:handoutMasterIdLst>
  <p:sldIdLst>
    <p:sldId id="314" r:id="rId6"/>
    <p:sldId id="315" r:id="rId7"/>
    <p:sldId id="312" r:id="rId8"/>
    <p:sldId id="282" r:id="rId9"/>
    <p:sldId id="322" r:id="rId10"/>
    <p:sldId id="283" r:id="rId11"/>
    <p:sldId id="285" r:id="rId12"/>
    <p:sldId id="317" r:id="rId13"/>
    <p:sldId id="318" r:id="rId14"/>
    <p:sldId id="287" r:id="rId15"/>
    <p:sldId id="288" r:id="rId16"/>
    <p:sldId id="319" r:id="rId17"/>
    <p:sldId id="289" r:id="rId18"/>
    <p:sldId id="290" r:id="rId19"/>
    <p:sldId id="320" r:id="rId20"/>
    <p:sldId id="293" r:id="rId21"/>
    <p:sldId id="311" r:id="rId22"/>
    <p:sldId id="313" r:id="rId23"/>
    <p:sldId id="301" r:id="rId24"/>
    <p:sldId id="321" r:id="rId25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44" autoAdjust="0"/>
  </p:normalViewPr>
  <p:slideViewPr>
    <p:cSldViewPr>
      <p:cViewPr>
        <p:scale>
          <a:sx n="60" d="100"/>
          <a:sy n="60" d="100"/>
        </p:scale>
        <p:origin x="-1572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1791815-DE0C-45BD-BF34-AAA9EC0D6918}" type="datetimeFigureOut">
              <a:rPr lang="es-CO"/>
              <a:pPr>
                <a:defRPr/>
              </a:pPr>
              <a:t>14/02/2017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DE3E409-3D2E-4D7D-AF58-11B31BF96D2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63771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D71958C7-AEF8-4B31-884C-E6C557DDA1C7}" type="datetimeFigureOut">
              <a:rPr lang="es-ES"/>
              <a:pPr>
                <a:defRPr/>
              </a:pPr>
              <a:t>14/02/2017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024D2FA3-2900-4EA5-AD4B-F795A70625B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55390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6A73D90-060C-4519-AF76-2345D89E4C31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8EF87B3-1C0D-48D5-8926-4CE71E6A0711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F94BAE9-94BF-4A6E-B295-1337C1ACBCE9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BA4CB4C-3810-43EA-8083-1762D9BEA3BC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494E8B2-FA1D-478F-ADB8-88FCAEF20E66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0177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579FAA3-DECB-4285-83DA-6D6DADC4556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17856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08F7F74-7578-4AF1-AF3C-AFEE1081A05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50530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FD1DC18-BB7F-4F56-81CD-79C5CD8174D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49209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E1A4D3C-8169-4599-93C7-BB4C836BC1F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70721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36BF2CA-F515-4780-9DB9-416335950FC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371546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E3F3563-39D3-4670-A589-3F8956E29DB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93084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57C6F57-8950-4427-8342-3E1A612B127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86960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C8D2B9E-5011-43A4-B7E7-3404D34A907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537866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91E81A4-D3BD-4AA2-A57C-77D47A2D63D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67321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4B8139E-97FC-465B-A7C4-EC943676619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59408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97499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F88F194-F7A8-47AF-808E-BD1B396B07C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231408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91476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46088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342719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483870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69310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34340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39924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5560639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81222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06770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46663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59947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7D931E94-6080-4E8F-9248-ACDE3281AA8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778263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8C2A9BC-E9D7-4A06-820E-55B71ACE8E4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035275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3F6967C-B833-421D-BF15-F476126E438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595467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0E41A59C-9B57-41FD-BDCD-55A716725E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879093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B39732-5D3B-43C4-AD87-E4EF972DFE4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631939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0D02AF46-D539-40E9-A836-83BFB30A3E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048456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0A27C298-0AAC-4E58-B4A7-DDFFD052B88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580060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7D32819-99AE-42D0-B107-09886D141FF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76246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89965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01449D7-765B-404B-82FD-0D6EC605157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380493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D967D-3CD4-4945-B9A5-B2C71F27DED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857156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A8EB78C-E2D1-4BA9-A777-EDCA9A63B38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720776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07693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358862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923010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8800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48647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57521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464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357447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66886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720635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3022612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625396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07094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9196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5668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7233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43949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www.facebook.com/DANEColombia" TargetMode="Externa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17" Type="http://schemas.openxmlformats.org/officeDocument/2006/relationships/hyperlink" Target="http://www.dane.gov.co/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twitter.com/dane_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youtube.com/user/danecolombia" TargetMode="External"/><Relationship Id="rId10" Type="http://schemas.openxmlformats.org/officeDocument/2006/relationships/theme" Target="../theme/theme1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1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2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3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7"/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906" r:id="rId1"/>
    <p:sldLayoutId id="2147487907" r:id="rId2"/>
    <p:sldLayoutId id="2147487908" r:id="rId3"/>
    <p:sldLayoutId id="2147487909" r:id="rId4"/>
    <p:sldLayoutId id="2147487910" r:id="rId5"/>
    <p:sldLayoutId id="2147487911" r:id="rId6"/>
    <p:sldLayoutId id="2147487912" r:id="rId7"/>
    <p:sldLayoutId id="2147487913" r:id="rId8"/>
    <p:sldLayoutId id="2147487914" r:id="rId9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 hangingPunct="0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A729D78B-7A66-423C-8B8C-D063E4C56F3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937" r:id="rId1"/>
    <p:sldLayoutId id="2147487938" r:id="rId2"/>
    <p:sldLayoutId id="2147487939" r:id="rId3"/>
    <p:sldLayoutId id="2147487940" r:id="rId4"/>
    <p:sldLayoutId id="2147487941" r:id="rId5"/>
    <p:sldLayoutId id="2147487942" r:id="rId6"/>
    <p:sldLayoutId id="2147487943" r:id="rId7"/>
    <p:sldLayoutId id="2147487944" r:id="rId8"/>
    <p:sldLayoutId id="2147487945" r:id="rId9"/>
    <p:sldLayoutId id="2147487946" r:id="rId10"/>
    <p:sldLayoutId id="214748794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915" r:id="rId1"/>
    <p:sldLayoutId id="2147487916" r:id="rId2"/>
    <p:sldLayoutId id="2147487917" r:id="rId3"/>
    <p:sldLayoutId id="2147487918" r:id="rId4"/>
    <p:sldLayoutId id="2147487919" r:id="rId5"/>
    <p:sldLayoutId id="2147487920" r:id="rId6"/>
    <p:sldLayoutId id="2147487921" r:id="rId7"/>
    <p:sldLayoutId id="2147487922" r:id="rId8"/>
    <p:sldLayoutId id="2147487923" r:id="rId9"/>
    <p:sldLayoutId id="2147487924" r:id="rId10"/>
    <p:sldLayoutId id="214748792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 hangingPunct="0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CB15DC0E-8F33-4D5D-ABDD-586DA87F5D0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948" r:id="rId1"/>
    <p:sldLayoutId id="2147487949" r:id="rId2"/>
    <p:sldLayoutId id="2147487950" r:id="rId3"/>
    <p:sldLayoutId id="2147487951" r:id="rId4"/>
    <p:sldLayoutId id="2147487952" r:id="rId5"/>
    <p:sldLayoutId id="2147487953" r:id="rId6"/>
    <p:sldLayoutId id="2147487954" r:id="rId7"/>
    <p:sldLayoutId id="2147487955" r:id="rId8"/>
    <p:sldLayoutId id="2147487956" r:id="rId9"/>
    <p:sldLayoutId id="2147487957" r:id="rId10"/>
    <p:sldLayoutId id="2147487958" r:id="rId11"/>
    <p:sldLayoutId id="2147487959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926" r:id="rId1"/>
    <p:sldLayoutId id="2147487927" r:id="rId2"/>
    <p:sldLayoutId id="2147487928" r:id="rId3"/>
    <p:sldLayoutId id="2147487929" r:id="rId4"/>
    <p:sldLayoutId id="2147487930" r:id="rId5"/>
    <p:sldLayoutId id="2147487931" r:id="rId6"/>
    <p:sldLayoutId id="2147487932" r:id="rId7"/>
    <p:sldLayoutId id="2147487933" r:id="rId8"/>
    <p:sldLayoutId id="2147487934" r:id="rId9"/>
    <p:sldLayoutId id="2147487935" r:id="rId10"/>
    <p:sldLayoutId id="214748793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970338"/>
            <a:ext cx="5184775" cy="212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Cali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DC, febrero de 2017</a:t>
            </a: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* El área metropolitana de Cali incluye a Yumbo.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404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685800" y="476250"/>
            <a:ext cx="74152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250825" y="5229225"/>
            <a:ext cx="83534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 dirty="0">
                <a:solidFill>
                  <a:schemeClr val="tx1"/>
                </a:solidFill>
                <a:cs typeface="Arial" charset="0"/>
              </a:rPr>
              <a:t>Otras ramas*: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200" dirty="0">
                <a:solidFill>
                  <a:schemeClr val="tx1"/>
                </a:solidFill>
                <a:cs typeface="Arial" charset="0"/>
              </a:rPr>
              <a:t>Nota: La categoría  “No informa” no se incluye en la gráfica. Por esta razón la suma de las participaciones puede diferir de 100%.   </a:t>
            </a:r>
            <a:r>
              <a:rPr lang="es-CO" altLang="es-CO" sz="1800" dirty="0">
                <a:solidFill>
                  <a:schemeClr val="tx1"/>
                </a:solidFill>
                <a:cs typeface="Arial" charset="0"/>
              </a:rPr>
              <a:t>  </a:t>
            </a:r>
            <a:endParaRPr lang="es-ES" altLang="es-CO" sz="12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38917" name="6 CuadroTexto"/>
          <p:cNvSpPr txBox="1">
            <a:spLocks noChangeArrowheads="1"/>
          </p:cNvSpPr>
          <p:nvPr/>
        </p:nvSpPr>
        <p:spPr bwMode="auto">
          <a:xfrm>
            <a:off x="1258888" y="50387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3394027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4213" y="1412875"/>
            <a:ext cx="7773987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366838" y="404664"/>
            <a:ext cx="64087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Contribución a la variación porcentual de la población ocupada, según ramas de actividad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95288" y="5492750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*</a:t>
            </a:r>
            <a:r>
              <a:rPr lang="es-ES" altLang="es-CO" sz="1200">
                <a:solidFill>
                  <a:schemeClr val="tx1"/>
                </a:solidFill>
                <a:cs typeface="Arial" charset="0"/>
              </a:rPr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39941" name="6 CuadroTexto"/>
          <p:cNvSpPr txBox="1">
            <a:spLocks noChangeArrowheads="1"/>
          </p:cNvSpPr>
          <p:nvPr/>
        </p:nvSpPr>
        <p:spPr bwMode="auto">
          <a:xfrm>
            <a:off x="1204913" y="5300663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0652304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5577" y="1412776"/>
            <a:ext cx="7301348" cy="374441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852936"/>
            <a:ext cx="7416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</a:rPr>
              <a:t>POBLACIÓN OCUPADA SEGÚN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</a:rPr>
              <a:t>POSICIÓN </a:t>
            </a:r>
            <a:r>
              <a:rPr lang="es-CO" altLang="es-CO" sz="2400" b="1" dirty="0" smtClean="0">
                <a:solidFill>
                  <a:srgbClr val="FFFFFF"/>
                </a:solidFill>
                <a:latin typeface="Verdana" pitchFamily="34" charset="0"/>
              </a:rPr>
              <a:t>OCUPACIONAL</a:t>
            </a:r>
            <a:endParaRPr lang="es-ES" altLang="es-CO" sz="2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b="1" dirty="0"/>
              <a:t>Trimestre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dirty="0" smtClean="0"/>
              <a:t>Octubre </a:t>
            </a:r>
            <a:r>
              <a:rPr lang="es-ES" altLang="es-CO" sz="2400" dirty="0"/>
              <a:t>- </a:t>
            </a:r>
            <a:r>
              <a:rPr lang="es-ES" altLang="es-CO" sz="2400" dirty="0" smtClean="0"/>
              <a:t>diciembre </a:t>
            </a:r>
            <a:r>
              <a:rPr lang="es-ES" altLang="es-CO" sz="2400" dirty="0"/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971550" y="330200"/>
            <a:ext cx="6840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468313" y="5374957"/>
            <a:ext cx="81359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charset="0"/>
              <a:buNone/>
            </a:pPr>
            <a:r>
              <a:rPr lang="es-ES" altLang="es-CO" sz="1200" dirty="0" smtClean="0">
                <a:solidFill>
                  <a:schemeClr val="tx1"/>
                </a:solidFill>
                <a:cs typeface="Arial" charset="0"/>
              </a:rPr>
              <a:t>^ </a:t>
            </a:r>
            <a:r>
              <a:rPr lang="es-ES" altLang="es-CO" sz="1200" dirty="0">
                <a:solidFill>
                  <a:schemeClr val="tx1"/>
                </a:solidFill>
                <a:cs typeface="Arial" charset="0"/>
              </a:rPr>
              <a:t>Jornalero y peón está incluido en la categoría Obrero, empleado particular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es-ES" altLang="es-CO" sz="1200" dirty="0" smtClean="0">
                <a:solidFill>
                  <a:schemeClr val="tx1"/>
                </a:solidFill>
                <a:cs typeface="Arial" charset="0"/>
              </a:rPr>
              <a:t>* </a:t>
            </a:r>
            <a:r>
              <a:rPr lang="es-ES" altLang="es-CO" sz="1200" dirty="0">
                <a:solidFill>
                  <a:schemeClr val="tx1"/>
                </a:solidFill>
                <a:cs typeface="Arial" charset="0"/>
              </a:rPr>
              <a:t>Trabajador sin remuneración incluye a los trabajadores familiares sin remuneración y a los trabajadores sin remuneración en empresas de otros hogares.</a:t>
            </a:r>
          </a:p>
        </p:txBody>
      </p:sp>
      <p:sp>
        <p:nvSpPr>
          <p:cNvPr id="41990" name="8 CuadroTexto"/>
          <p:cNvSpPr txBox="1">
            <a:spLocks noChangeArrowheads="1"/>
          </p:cNvSpPr>
          <p:nvPr/>
        </p:nvSpPr>
        <p:spPr bwMode="auto">
          <a:xfrm>
            <a:off x="1144588" y="50387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20093156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8825" y="1092200"/>
            <a:ext cx="7624763" cy="384896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690688" y="330200"/>
            <a:ext cx="59769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Contribución a la variación porcentual  de la población ocupada, según 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3013" name="Text Box 6"/>
          <p:cNvSpPr txBox="1">
            <a:spLocks noChangeArrowheads="1"/>
          </p:cNvSpPr>
          <p:nvPr/>
        </p:nvSpPr>
        <p:spPr bwMode="auto">
          <a:xfrm>
            <a:off x="749300" y="5229225"/>
            <a:ext cx="735171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charset="0"/>
              <a:buNone/>
            </a:pPr>
            <a:r>
              <a:rPr lang="es-ES" altLang="es-CO" sz="1200" dirty="0" smtClean="0">
                <a:solidFill>
                  <a:schemeClr val="tx1"/>
                </a:solidFill>
                <a:cs typeface="Arial" charset="0"/>
              </a:rPr>
              <a:t>^ </a:t>
            </a:r>
            <a:r>
              <a:rPr lang="es-ES" altLang="es-CO" sz="1200" dirty="0">
                <a:solidFill>
                  <a:schemeClr val="tx1"/>
                </a:solidFill>
                <a:cs typeface="Arial" charset="0"/>
              </a:rPr>
              <a:t>Jornalero y peón está incluido en la categoría obrero, empleado particular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200" dirty="0" smtClean="0">
                <a:solidFill>
                  <a:schemeClr val="tx1"/>
                </a:solidFill>
                <a:cs typeface="Arial" charset="0"/>
              </a:rPr>
              <a:t>* Trabajador </a:t>
            </a:r>
            <a:r>
              <a:rPr lang="es-ES" altLang="es-CO" sz="1200" dirty="0">
                <a:solidFill>
                  <a:schemeClr val="tx1"/>
                </a:solidFill>
                <a:cs typeface="Arial" charset="0"/>
              </a:rPr>
              <a:t>sin remuneración incluye a los trabajadores familiares sin remuneración y a los trabajadores sin remuneración en empresas de otros hogares</a:t>
            </a:r>
          </a:p>
        </p:txBody>
      </p:sp>
      <p:sp>
        <p:nvSpPr>
          <p:cNvPr id="43014" name="8 CuadroTexto"/>
          <p:cNvSpPr txBox="1">
            <a:spLocks noChangeArrowheads="1"/>
          </p:cNvSpPr>
          <p:nvPr/>
        </p:nvSpPr>
        <p:spPr bwMode="auto">
          <a:xfrm>
            <a:off x="1206500" y="4797425"/>
            <a:ext cx="1404938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9564947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90563" y="1412776"/>
            <a:ext cx="7762875" cy="345132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852936"/>
            <a:ext cx="76327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</a:rPr>
              <a:t>POBLACIÓN INACTIVA SEGÚN </a:t>
            </a:r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</a:rPr>
              <a:t>TIPO DE </a:t>
            </a:r>
            <a:r>
              <a:rPr lang="es-CO" altLang="es-CO" sz="2400" b="1" dirty="0" smtClean="0">
                <a:solidFill>
                  <a:srgbClr val="FFFFFF"/>
                </a:solidFill>
                <a:latin typeface="Verdana" pitchFamily="34" charset="0"/>
              </a:rPr>
              <a:t>ACTIVIDAD</a:t>
            </a:r>
            <a:endParaRPr lang="es-ES" altLang="es-CO" sz="2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b="1" dirty="0"/>
              <a:t>Trimestre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dirty="0" smtClean="0"/>
              <a:t>Octubre </a:t>
            </a:r>
            <a:r>
              <a:rPr lang="es-ES" altLang="es-CO" sz="2400" dirty="0"/>
              <a:t>- </a:t>
            </a:r>
            <a:r>
              <a:rPr lang="es-ES" altLang="es-CO" sz="2400" dirty="0" smtClean="0"/>
              <a:t>diciembre </a:t>
            </a:r>
            <a:r>
              <a:rPr lang="es-ES" altLang="es-CO" sz="2400" dirty="0"/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189037" y="512762"/>
            <a:ext cx="676592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inactiva, según tipo de actividad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79388" y="5516563"/>
            <a:ext cx="79581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  <a:cs typeface="Arial" charset="0"/>
              </a:rPr>
              <a:t>Nota: La categoría “otros” incluye: Incapacitado permanente para trabajar, rentista, pensionado, jubilado, personas que no les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  <a:cs typeface="Arial" charset="0"/>
              </a:rPr>
              <a:t>llama la atención o creen que no vale la pena trabajar</a:t>
            </a:r>
          </a:p>
        </p:txBody>
      </p:sp>
      <p:sp>
        <p:nvSpPr>
          <p:cNvPr id="45061" name="6 CuadroTexto"/>
          <p:cNvSpPr txBox="1">
            <a:spLocks noChangeArrowheads="1"/>
          </p:cNvSpPr>
          <p:nvPr/>
        </p:nvSpPr>
        <p:spPr bwMode="auto">
          <a:xfrm>
            <a:off x="1619250" y="52292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9104080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8125" y="1412776"/>
            <a:ext cx="8451850" cy="387201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2159000" y="537368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319176" y="404664"/>
            <a:ext cx="68754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Proporción del empleo informal en la población ocupada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Total 13 ciudades, áreas metropolitanas y Cali AM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200" b="1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Trimestre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o</a:t>
            </a:r>
            <a:r>
              <a:rPr lang="es-CO" altLang="es-CO" sz="2200" b="1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ctubre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– diciembre (2015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-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2016)</a:t>
            </a:r>
            <a:endParaRPr lang="es-CO" altLang="es-CO" sz="2200" b="1" dirty="0">
              <a:solidFill>
                <a:srgbClr val="CC0066"/>
              </a:solidFill>
              <a:latin typeface="Arial Narrow" pitchFamily="34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70292482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5656" y="1700808"/>
            <a:ext cx="5976069" cy="356175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cs typeface="Arial" charset="0"/>
              </a:rPr>
              <a:t>Límites de confianza y error relativo de la población de la fuerza de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cs typeface="Arial" charset="0"/>
              </a:rPr>
              <a:t>trabajo e indicadores de mercado laboral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cs typeface="Arial" charset="0"/>
              </a:rPr>
              <a:t>Cali AM</a:t>
            </a:r>
            <a:endParaRPr lang="es-CO" altLang="es-CO" sz="2000" i="1" dirty="0">
              <a:solidFill>
                <a:srgbClr val="CC0066"/>
              </a:solidFill>
              <a:cs typeface="Arial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2000" dirty="0">
              <a:solidFill>
                <a:srgbClr val="CC0066"/>
              </a:solidFill>
              <a:cs typeface="Arial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15807813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81063" y="1751013"/>
            <a:ext cx="7094537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158492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87624" y="3717032"/>
            <a:ext cx="6552728" cy="1879517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1308100" y="333375"/>
            <a:ext cx="684053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Tasa global de participación, ocupación y desempleo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Valle del cauca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Anual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2007 -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2015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  <a:cs typeface="Arial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2400" dirty="0">
              <a:solidFill>
                <a:srgbClr val="CC0066"/>
              </a:solidFill>
              <a:cs typeface="Arial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405060" y="5637889"/>
            <a:ext cx="1403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dirty="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 dirty="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761471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043608" y="1916833"/>
            <a:ext cx="7343693" cy="3832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09950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b="1" dirty="0"/>
              <a:t>Trimestre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dirty="0" smtClean="0"/>
              <a:t>Octubre - diciembre 2016</a:t>
            </a:r>
            <a:endParaRPr lang="es-ES" altLang="es-CO" sz="2400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Resumen indicadores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Cali AM – 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2476546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46125" y="2133600"/>
            <a:ext cx="765175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35496" y="2667000"/>
            <a:ext cx="29527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Indicadores de mercado laboral por ciudad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Arial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Trimestre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charset="0"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Octubre – diciembre 2016</a:t>
            </a:r>
            <a:endParaRPr lang="es-ES" altLang="es-CO" sz="1600" b="1" dirty="0">
              <a:solidFill>
                <a:srgbClr val="CC0066"/>
              </a:solidFill>
              <a:latin typeface="Arial Narrow" pitchFamily="34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1042332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16238" y="268288"/>
            <a:ext cx="6126162" cy="5915025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2843808" y="2776590"/>
            <a:ext cx="6192688" cy="238019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331913" y="476250"/>
            <a:ext cx="67691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Tasa global de participación, ocupación y desempleo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Cali AM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Octubre – diciembre (2007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- 2016)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3115923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30313" y="1778000"/>
            <a:ext cx="6826250" cy="361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5 CuadroTexto"/>
          <p:cNvSpPr txBox="1">
            <a:spLocks noChangeArrowheads="1"/>
          </p:cNvSpPr>
          <p:nvPr/>
        </p:nvSpPr>
        <p:spPr bwMode="auto">
          <a:xfrm>
            <a:off x="2124075" y="53736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1331913" y="476250"/>
            <a:ext cx="67691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Tasa de desempleo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Cali AM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charset="0"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Trimestres móviles 2012 - 2016</a:t>
            </a:r>
          </a:p>
        </p:txBody>
      </p:sp>
      <p:sp>
        <p:nvSpPr>
          <p:cNvPr id="34821" name="5 CuadroTexto"/>
          <p:cNvSpPr txBox="1">
            <a:spLocks noChangeArrowheads="1"/>
          </p:cNvSpPr>
          <p:nvPr/>
        </p:nvSpPr>
        <p:spPr bwMode="auto">
          <a:xfrm>
            <a:off x="2124075" y="53736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8595871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66850" y="1681163"/>
            <a:ext cx="6210300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051050" y="549275"/>
            <a:ext cx="489585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Cali AM</a:t>
            </a:r>
            <a:endParaRPr lang="es-ES" altLang="es-CO" sz="16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Octubre – diciembre (2015 - 2016)</a:t>
            </a: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0133957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4663" y="2276475"/>
            <a:ext cx="81946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b="1" dirty="0"/>
              <a:t>Trimestre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dirty="0" smtClean="0"/>
              <a:t>Octubre </a:t>
            </a:r>
            <a:r>
              <a:rPr lang="es-ES" altLang="es-CO" sz="2400" dirty="0"/>
              <a:t>- </a:t>
            </a:r>
            <a:r>
              <a:rPr lang="es-ES" altLang="es-CO" sz="2400" dirty="0" smtClean="0"/>
              <a:t>diciembre </a:t>
            </a:r>
            <a:r>
              <a:rPr lang="es-ES" altLang="es-CO" sz="2400" dirty="0"/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2720</TotalTime>
  <Words>472</Words>
  <Application>Microsoft Office PowerPoint</Application>
  <PresentationFormat>Presentación en pantalla (4:3)</PresentationFormat>
  <Paragraphs>78</Paragraphs>
  <Slides>20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Ivan Mauricio Zubieta Ortiz</cp:lastModifiedBy>
  <cp:revision>256</cp:revision>
  <cp:lastPrinted>2016-09-26T21:48:41Z</cp:lastPrinted>
  <dcterms:created xsi:type="dcterms:W3CDTF">2012-08-22T15:55:17Z</dcterms:created>
  <dcterms:modified xsi:type="dcterms:W3CDTF">2017-02-14T19:19:34Z</dcterms:modified>
</cp:coreProperties>
</file>