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4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  <p:sldMasterId id="2147483672" r:id="rId2"/>
    <p:sldMasterId id="2147483684" r:id="rId3"/>
    <p:sldMasterId id="2147483697" r:id="rId4"/>
    <p:sldMasterId id="2147483709" r:id="rId5"/>
  </p:sldMasterIdLst>
  <p:notesMasterIdLst>
    <p:notesMasterId r:id="rId26"/>
  </p:notesMasterIdLst>
  <p:handoutMasterIdLst>
    <p:handoutMasterId r:id="rId27"/>
  </p:handoutMasterIdLst>
  <p:sldIdLst>
    <p:sldId id="723" r:id="rId6"/>
    <p:sldId id="725" r:id="rId7"/>
    <p:sldId id="705" r:id="rId8"/>
    <p:sldId id="722" r:id="rId9"/>
    <p:sldId id="706" r:id="rId10"/>
    <p:sldId id="707" r:id="rId11"/>
    <p:sldId id="708" r:id="rId12"/>
    <p:sldId id="726" r:id="rId13"/>
    <p:sldId id="727" r:id="rId14"/>
    <p:sldId id="711" r:id="rId15"/>
    <p:sldId id="712" r:id="rId16"/>
    <p:sldId id="728" r:id="rId17"/>
    <p:sldId id="714" r:id="rId18"/>
    <p:sldId id="715" r:id="rId19"/>
    <p:sldId id="729" r:id="rId20"/>
    <p:sldId id="717" r:id="rId21"/>
    <p:sldId id="718" r:id="rId22"/>
    <p:sldId id="721" r:id="rId23"/>
    <p:sldId id="719" r:id="rId24"/>
    <p:sldId id="730" r:id="rId25"/>
  </p:sldIdLst>
  <p:sldSz cx="9144000" cy="6858000" type="screen4x3"/>
  <p:notesSz cx="9144000" cy="6980238"/>
  <p:defaultTextStyle>
    <a:defPPr>
      <a:defRPr lang="es-CO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CC0066"/>
    <a:srgbClr val="B6014C"/>
    <a:srgbClr val="3A3A3A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794" autoAdjust="0"/>
    <p:restoredTop sz="86323" autoAdjust="0"/>
  </p:normalViewPr>
  <p:slideViewPr>
    <p:cSldViewPr>
      <p:cViewPr varScale="1">
        <p:scale>
          <a:sx n="80" d="100"/>
          <a:sy n="80" d="100"/>
        </p:scale>
        <p:origin x="-96" y="-7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3276" y="-96"/>
      </p:cViewPr>
      <p:guideLst>
        <p:guide orient="horz" pos="2199"/>
        <p:guide pos="288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9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180013" y="0"/>
            <a:ext cx="3962400" cy="349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algn="r"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1C822658-B4EF-4E3E-BF31-6E5C4BDC7E2B}" type="datetimeFigureOut">
              <a:rPr lang="es-ES"/>
              <a:pPr>
                <a:defRPr/>
              </a:pPr>
              <a:t>26/12/2016</a:t>
            </a:fld>
            <a:endParaRPr lang="es-ES"/>
          </a:p>
        </p:txBody>
      </p:sp>
      <p:sp>
        <p:nvSpPr>
          <p:cNvPr id="819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629400"/>
            <a:ext cx="3962400" cy="349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19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180013" y="6629400"/>
            <a:ext cx="3962400" cy="349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9BDC3D66-26A2-48D0-A8FC-4EC5E6BED3EA}" type="slidenum">
              <a:rPr lang="es-ES" altLang="es-CO"/>
              <a:pPr>
                <a:defRPr/>
              </a:pPr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32304408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9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180013" y="0"/>
            <a:ext cx="3962400" cy="349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algn="r"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2DC9BFD2-D09A-4127-B65B-388ACD531B64}" type="datetimeFigureOut">
              <a:rPr lang="es-ES"/>
              <a:pPr>
                <a:defRPr/>
              </a:pPr>
              <a:t>26/12/2016</a:t>
            </a:fld>
            <a:endParaRPr lang="es-ES"/>
          </a:p>
        </p:txBody>
      </p:sp>
      <p:sp>
        <p:nvSpPr>
          <p:cNvPr id="501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827338" y="523875"/>
            <a:ext cx="3489325" cy="26177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3316288"/>
            <a:ext cx="7315200" cy="31400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629400"/>
            <a:ext cx="3962400" cy="349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180013" y="6629400"/>
            <a:ext cx="3962400" cy="349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969BD777-DFBC-45CC-A960-4B706F49B761}" type="slidenum">
              <a:rPr lang="es-ES" altLang="es-CO"/>
              <a:pPr>
                <a:defRPr/>
              </a:pPr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2318313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2 Marcador de notas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CO" smtClean="0"/>
          </a:p>
        </p:txBody>
      </p:sp>
      <p:sp>
        <p:nvSpPr>
          <p:cNvPr id="51204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fld id="{9B57E305-925F-4381-A23B-AA87D92E5DD5}" type="slidenum">
              <a:rPr lang="es-ES" altLang="es-CO" smtClean="0"/>
              <a:pPr/>
              <a:t>1</a:t>
            </a:fld>
            <a:endParaRPr lang="es-ES" altLang="es-CO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28925" y="523875"/>
            <a:ext cx="3486150" cy="2616200"/>
          </a:xfrm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28925" y="523875"/>
            <a:ext cx="3486150" cy="2616200"/>
          </a:xfrm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fld id="{63EDFD82-F665-46DA-8AE2-0AF60AA779BC}" type="slidenum">
              <a:rPr lang="es-ES" altLang="es-CO" smtClean="0"/>
              <a:pPr/>
              <a:t>11</a:t>
            </a:fld>
            <a:endParaRPr lang="es-ES" altLang="es-CO" smtClean="0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32100" y="523875"/>
            <a:ext cx="3486150" cy="2616200"/>
          </a:xfrm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fld id="{35F8D21C-9DED-42DD-BFE1-FA6F73925ED7}" type="slidenum">
              <a:rPr lang="es-ES" altLang="es-CO" smtClean="0"/>
              <a:pPr/>
              <a:t>14</a:t>
            </a:fld>
            <a:endParaRPr lang="es-ES" altLang="es-CO" smtClean="0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32100" y="523875"/>
            <a:ext cx="3486150" cy="2616200"/>
          </a:xfrm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 txBox="1">
            <a:spLocks noGrp="1" noChangeArrowheads="1"/>
          </p:cNvSpPr>
          <p:nvPr/>
        </p:nvSpPr>
        <p:spPr bwMode="auto">
          <a:xfrm>
            <a:off x="5180013" y="6629400"/>
            <a:ext cx="3962400" cy="34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/>
            <a:fld id="{BC0657C4-B28B-487D-9454-3A7E8A0D15D6}" type="slidenum">
              <a:rPr lang="es-ES" altLang="es-CO" sz="1200"/>
              <a:pPr algn="r"/>
              <a:t>16</a:t>
            </a:fld>
            <a:endParaRPr lang="es-ES" altLang="es-CO" sz="1200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32100" y="523875"/>
            <a:ext cx="3486150" cy="2616200"/>
          </a:xfrm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altLang="es-CO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915615" y="260648"/>
            <a:ext cx="5680721" cy="434479"/>
          </a:xfrm>
        </p:spPr>
        <p:txBody>
          <a:bodyPr>
            <a:normAutofit/>
          </a:bodyPr>
          <a:lstStyle>
            <a:lvl1pPr algn="ctr">
              <a:lnSpc>
                <a:spcPts val="2400"/>
              </a:lnSpc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915615" y="836712"/>
            <a:ext cx="5785439" cy="576064"/>
          </a:xfrm>
        </p:spPr>
        <p:txBody>
          <a:bodyPr>
            <a:noAutofit/>
          </a:bodyPr>
          <a:lstStyle>
            <a:lvl1pPr marL="0" indent="0" algn="ctr">
              <a:buNone/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4408939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/>
            </a:lvl1pPr>
          </a:lstStyle>
          <a:p>
            <a:pPr>
              <a:defRPr/>
            </a:pPr>
            <a:fld id="{6C5913AC-EABC-4ACF-A8F3-D357EAF6C86B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0484899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898525" y="4279900"/>
            <a:ext cx="3703638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754563" y="4279900"/>
            <a:ext cx="3705225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/>
            </a:lvl1pPr>
          </a:lstStyle>
          <a:p>
            <a:pPr>
              <a:defRPr/>
            </a:pPr>
            <a:fld id="{257E5EB5-FFBB-4E58-97C1-9624994900EE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6088073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/>
            </a:lvl1pPr>
          </a:lstStyle>
          <a:p>
            <a:pPr>
              <a:defRPr/>
            </a:pPr>
            <a:fld id="{11CA83EC-E4BF-4821-8171-87D570D1D90F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1449991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/>
            </a:lvl1pPr>
          </a:lstStyle>
          <a:p>
            <a:pPr>
              <a:defRPr/>
            </a:pPr>
            <a:fld id="{59CB9A8A-D1D2-481E-818D-067C142DC079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8481282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/>
            </a:lvl1pPr>
          </a:lstStyle>
          <a:p>
            <a:pPr>
              <a:defRPr/>
            </a:pPr>
            <a:fld id="{F9098009-5297-4160-95B8-5A1A17D7C572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42322206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/>
            </a:lvl1pPr>
          </a:lstStyle>
          <a:p>
            <a:pPr>
              <a:defRPr/>
            </a:pPr>
            <a:fld id="{FD7B1FDB-6152-4BE1-AFAA-A841A6162E75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0297429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/>
            </a:lvl1pPr>
          </a:lstStyle>
          <a:p>
            <a:pPr>
              <a:defRPr/>
            </a:pPr>
            <a:fld id="{EEA992A9-3937-46E2-B181-7C05F0F24CC9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3458950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/>
            </a:lvl1pPr>
          </a:lstStyle>
          <a:p>
            <a:pPr>
              <a:defRPr/>
            </a:pPr>
            <a:fld id="{FF99B727-6E27-4F2E-8450-298AA805B15A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3439265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02413" y="0"/>
            <a:ext cx="1928812" cy="68580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812800" y="0"/>
            <a:ext cx="5637213" cy="68580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/>
            </a:lvl1pPr>
          </a:lstStyle>
          <a:p>
            <a:pPr>
              <a:defRPr/>
            </a:pPr>
            <a:fld id="{6242DC69-43F1-4FB3-B811-6B93797AF299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8707258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/>
            </a:lvl1pPr>
          </a:lstStyle>
          <a:p>
            <a:pPr>
              <a:defRPr/>
            </a:pPr>
            <a:fld id="{14B1D868-DFC6-4D6E-AF52-52000A56B79C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1206959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728007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/>
            </a:lvl1pPr>
          </a:lstStyle>
          <a:p>
            <a:pPr>
              <a:defRPr/>
            </a:pPr>
            <a:fld id="{0A4C6B8F-8E49-4384-A5AA-AB9AB4A54AB7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09297843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/>
            </a:lvl1pPr>
          </a:lstStyle>
          <a:p>
            <a:pPr>
              <a:defRPr/>
            </a:pPr>
            <a:fld id="{05A66770-941D-4D57-B0FF-C9BB3585EC1B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00868095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35100"/>
            <a:ext cx="1943100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552700" y="1435100"/>
            <a:ext cx="1944688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/>
            </a:lvl1pPr>
          </a:lstStyle>
          <a:p>
            <a:pPr>
              <a:defRPr/>
            </a:pPr>
            <a:fld id="{AF4B8740-5C20-4C11-82E8-3EA2B679C131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407263259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/>
            </a:lvl1pPr>
          </a:lstStyle>
          <a:p>
            <a:pPr>
              <a:defRPr/>
            </a:pPr>
            <a:fld id="{5504C26B-16EE-41AC-98AC-E50154D1A1E4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32538658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/>
            </a:lvl1pPr>
          </a:lstStyle>
          <a:p>
            <a:pPr>
              <a:defRPr/>
            </a:pPr>
            <a:fld id="{C508E342-C605-478E-BEB8-C90203DB7C57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1062517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/>
            </a:lvl1pPr>
          </a:lstStyle>
          <a:p>
            <a:pPr>
              <a:defRPr/>
            </a:pPr>
            <a:fld id="{A9BEC589-1D7C-4CC8-91C4-05DCBDDA1F8A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40436274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/>
            </a:lvl1pPr>
          </a:lstStyle>
          <a:p>
            <a:pPr>
              <a:defRPr/>
            </a:pPr>
            <a:fld id="{B572A597-438C-4B4F-939B-4B6F935C3342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70216840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/>
            </a:lvl1pPr>
          </a:lstStyle>
          <a:p>
            <a:pPr>
              <a:defRPr/>
            </a:pPr>
            <a:fld id="{D7091B36-BEA4-4B05-8000-5581C83A30D4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71727834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/>
            </a:lvl1pPr>
          </a:lstStyle>
          <a:p>
            <a:pPr>
              <a:defRPr/>
            </a:pPr>
            <a:fld id="{C01E7CE4-AB10-4506-92E3-C71CF2B4079F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13778648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55588"/>
            <a:ext cx="2057400" cy="191928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55588"/>
            <a:ext cx="6019800" cy="191928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/>
            </a:lvl1pPr>
          </a:lstStyle>
          <a:p>
            <a:pPr>
              <a:defRPr/>
            </a:pPr>
            <a:fld id="{3D60AD9C-E2EA-4ECC-A6A4-7F5536FD7859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3611738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5486745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5903724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9563881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8242986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65385467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4710060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1414285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4067988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032655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34737647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836228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7194081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2059821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1600200"/>
            <a:ext cx="2057400" cy="452596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6019800" cy="452596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8242379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4758622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229045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81980289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0096056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4587146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4945640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3895950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2697189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11688" y="1412875"/>
            <a:ext cx="3705225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25145735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68169104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1926170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58336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58336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392706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11688" y="1412875"/>
            <a:ext cx="3705225" cy="22796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11688" y="3844925"/>
            <a:ext cx="3705225" cy="22812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904028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7202859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/>
            </a:lvl1pPr>
          </a:lstStyle>
          <a:p>
            <a:pPr>
              <a:defRPr/>
            </a:pPr>
            <a:fld id="{29390889-2EC9-49C6-8BAD-79D4997DCAA1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5662387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/>
            </a:lvl1pPr>
          </a:lstStyle>
          <a:p>
            <a:pPr>
              <a:defRPr/>
            </a:pPr>
            <a:fld id="{6C2372B6-8B49-4A5B-B2C8-4EDB006A7071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990936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13" Type="http://schemas.openxmlformats.org/officeDocument/2006/relationships/hyperlink" Target="http://www.youtube.com/user/danecolombia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hyperlink" Target="https://www.facebook.com/DANEColombia" TargetMode="External"/><Relationship Id="rId5" Type="http://schemas.openxmlformats.org/officeDocument/2006/relationships/slideLayout" Target="../slideLayouts/slideLayout5.xml"/><Relationship Id="rId15" Type="http://schemas.openxmlformats.org/officeDocument/2006/relationships/hyperlink" Target="http://www.dane.gov.co/" TargetMode="Externa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hyperlink" Target="https://twitter.com/dane_colombia" TargetMode="External"/><Relationship Id="rId14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13" Type="http://schemas.openxmlformats.org/officeDocument/2006/relationships/image" Target="../media/image6.png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17" Type="http://schemas.openxmlformats.org/officeDocument/2006/relationships/image" Target="../media/image10.png"/><Relationship Id="rId2" Type="http://schemas.openxmlformats.org/officeDocument/2006/relationships/slideLayout" Target="../slideLayouts/slideLayout9.xml"/><Relationship Id="rId16" Type="http://schemas.openxmlformats.org/officeDocument/2006/relationships/image" Target="../media/image9.jpeg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5" Type="http://schemas.openxmlformats.org/officeDocument/2006/relationships/image" Target="../media/image8.png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Relationship Id="rId14" Type="http://schemas.openxmlformats.org/officeDocument/2006/relationships/image" Target="../media/image7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slideLayout" Target="../slideLayouts/slideLayout30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5" Type="http://schemas.openxmlformats.org/officeDocument/2006/relationships/image" Target="../media/image10.png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Relationship Id="rId14" Type="http://schemas.openxmlformats.org/officeDocument/2006/relationships/image" Target="../media/image11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13" Type="http://schemas.openxmlformats.org/officeDocument/2006/relationships/image" Target="../media/image12.png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theme" Target="../theme/theme4.xml"/><Relationship Id="rId17" Type="http://schemas.openxmlformats.org/officeDocument/2006/relationships/image" Target="../media/image8.png"/><Relationship Id="rId2" Type="http://schemas.openxmlformats.org/officeDocument/2006/relationships/slideLayout" Target="../slideLayouts/slideLayout32.xml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5" Type="http://schemas.openxmlformats.org/officeDocument/2006/relationships/image" Target="../media/image6.png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Relationship Id="rId14" Type="http://schemas.openxmlformats.org/officeDocument/2006/relationships/image" Target="../media/image9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.xml"/><Relationship Id="rId13" Type="http://schemas.openxmlformats.org/officeDocument/2006/relationships/image" Target="../media/image13.jpeg"/><Relationship Id="rId3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8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3.xml"/><Relationship Id="rId16" Type="http://schemas.openxmlformats.org/officeDocument/2006/relationships/image" Target="../media/image8.png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11" Type="http://schemas.openxmlformats.org/officeDocument/2006/relationships/slideLayout" Target="../slideLayouts/slideLayout52.xml"/><Relationship Id="rId5" Type="http://schemas.openxmlformats.org/officeDocument/2006/relationships/slideLayout" Target="../slideLayouts/slideLayout46.xml"/><Relationship Id="rId15" Type="http://schemas.openxmlformats.org/officeDocument/2006/relationships/image" Target="../media/image7.png"/><Relationship Id="rId10" Type="http://schemas.openxmlformats.org/officeDocument/2006/relationships/slideLayout" Target="../slideLayouts/slideLayout51.xml"/><Relationship Id="rId4" Type="http://schemas.openxmlformats.org/officeDocument/2006/relationships/slideLayout" Target="../slideLayouts/slideLayout45.xml"/><Relationship Id="rId9" Type="http://schemas.openxmlformats.org/officeDocument/2006/relationships/slideLayout" Target="../slideLayouts/slideLayout50.xml"/><Relationship Id="rId1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>
            <a:off x="0" y="6289675"/>
            <a:ext cx="9144000" cy="568325"/>
          </a:xfrm>
          <a:prstGeom prst="rect">
            <a:avLst/>
          </a:prstGeom>
          <a:solidFill>
            <a:srgbClr val="B601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CO"/>
          </a:p>
        </p:txBody>
      </p:sp>
      <p:sp>
        <p:nvSpPr>
          <p:cNvPr id="1027" name="1 Marcador de título"/>
          <p:cNvSpPr>
            <a:spLocks noGrp="1"/>
          </p:cNvSpPr>
          <p:nvPr>
            <p:ph type="title"/>
          </p:nvPr>
        </p:nvSpPr>
        <p:spPr bwMode="auto">
          <a:xfrm>
            <a:off x="4932363" y="336550"/>
            <a:ext cx="345598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Título 1</a:t>
            </a:r>
            <a:endParaRPr lang="es-CO" altLang="es-CO" smtClean="0"/>
          </a:p>
        </p:txBody>
      </p:sp>
      <p:sp>
        <p:nvSpPr>
          <p:cNvPr id="1028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792163" y="1125538"/>
            <a:ext cx="7596187" cy="491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Haga clic para modificar el estilo de texto del patrón</a:t>
            </a:r>
          </a:p>
          <a:p>
            <a:pPr lvl="1"/>
            <a:r>
              <a:rPr lang="es-ES" altLang="es-CO" smtClean="0"/>
              <a:t>Segundo nivel</a:t>
            </a:r>
          </a:p>
          <a:p>
            <a:pPr lvl="2"/>
            <a:r>
              <a:rPr lang="es-ES" altLang="es-CO" smtClean="0"/>
              <a:t>Tercer nivel</a:t>
            </a:r>
          </a:p>
          <a:p>
            <a:pPr lvl="3"/>
            <a:r>
              <a:rPr lang="es-ES" altLang="es-CO" smtClean="0"/>
              <a:t>Cuarto nivel</a:t>
            </a:r>
          </a:p>
          <a:p>
            <a:pPr lvl="4"/>
            <a:r>
              <a:rPr lang="es-ES" altLang="es-CO" smtClean="0"/>
              <a:t>Quinto nivel</a:t>
            </a:r>
            <a:endParaRPr lang="es-CO" altLang="es-CO" smtClean="0"/>
          </a:p>
        </p:txBody>
      </p:sp>
      <p:pic>
        <p:nvPicPr>
          <p:cNvPr id="1029" name="10 Imagen">
            <a:hlinkClick r:id="rId9"/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454775"/>
            <a:ext cx="1041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11 Imagen">
            <a:hlinkClick r:id="rId11"/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6450013"/>
            <a:ext cx="914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12 Imagen">
            <a:hlinkClick r:id="rId13"/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454775"/>
            <a:ext cx="9271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15 Imagen">
            <a:hlinkClick r:id="rId15"/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8" y="6430963"/>
            <a:ext cx="143827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10 Imagen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" r="919" b="17276"/>
          <a:stretch>
            <a:fillRect/>
          </a:stretch>
        </p:blipFill>
        <p:spPr bwMode="auto">
          <a:xfrm>
            <a:off x="-36513" y="6105525"/>
            <a:ext cx="9180513" cy="77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8" name="1 CuadroTexto"/>
          <p:cNvSpPr txBox="1">
            <a:spLocks noChangeArrowheads="1"/>
          </p:cNvSpPr>
          <p:nvPr userDrawn="1"/>
        </p:nvSpPr>
        <p:spPr bwMode="auto">
          <a:xfrm>
            <a:off x="6872288" y="6453188"/>
            <a:ext cx="16605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>
              <a:defRPr/>
            </a:pPr>
            <a:r>
              <a:rPr lang="es-CO" sz="1600" smtClean="0">
                <a:solidFill>
                  <a:schemeClr val="bg1"/>
                </a:solidFill>
              </a:rPr>
              <a:t>www.dane.gov.co</a:t>
            </a:r>
          </a:p>
        </p:txBody>
      </p:sp>
      <p:pic>
        <p:nvPicPr>
          <p:cNvPr id="1035" name="11 Imagen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036"/>
          <a:stretch>
            <a:fillRect/>
          </a:stretch>
        </p:blipFill>
        <p:spPr bwMode="auto">
          <a:xfrm>
            <a:off x="-36513" y="-26988"/>
            <a:ext cx="9251951" cy="149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9594" r:id="rId1"/>
    <p:sldLayoutId id="2147489595" r:id="rId2"/>
    <p:sldLayoutId id="2147489596" r:id="rId3"/>
    <p:sldLayoutId id="2147489597" r:id="rId4"/>
    <p:sldLayoutId id="2147489598" r:id="rId5"/>
    <p:sldLayoutId id="2147489599" r:id="rId6"/>
    <p:sldLayoutId id="2147489600" r:id="rId7"/>
  </p:sldLayoutIdLst>
  <p:timing>
    <p:tnLst>
      <p:par>
        <p:cTn id="1" dur="indefinite" restart="never" nodeType="tmRoot"/>
      </p:par>
    </p:tnLst>
  </p:timing>
  <p:txStyles>
    <p:titleStyle>
      <a:lvl1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 kern="1200">
          <a:solidFill>
            <a:schemeClr val="bg1"/>
          </a:solidFill>
          <a:latin typeface="Calibri" panose="020F0502020204030204" pitchFamily="34" charset="0"/>
          <a:ea typeface="+mj-ea"/>
          <a:cs typeface="+mj-cs"/>
        </a:defRPr>
      </a:lvl1pPr>
      <a:lvl2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2pPr>
      <a:lvl3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3pPr>
      <a:lvl4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4pPr>
      <a:lvl5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5pPr>
      <a:lvl6pPr marL="4572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6pPr>
      <a:lvl7pPr marL="9144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7pPr>
      <a:lvl8pPr marL="13716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8pPr>
      <a:lvl9pPr marL="18288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/>
          </p:cNvSpPr>
          <p:nvPr/>
        </p:nvSpPr>
        <p:spPr bwMode="auto">
          <a:xfrm>
            <a:off x="0" y="-26988"/>
            <a:ext cx="9144000" cy="1308101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defRPr/>
            </a:pPr>
            <a:endParaRPr lang="es-CO" altLang="es-CO" smtClean="0">
              <a:solidFill>
                <a:srgbClr val="FFFFFF"/>
              </a:solidFill>
            </a:endParaRPr>
          </a:p>
        </p:txBody>
      </p:sp>
      <p:pic>
        <p:nvPicPr>
          <p:cNvPr id="2051" name="Picture 2" descr="image1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2" name="Picture 3" descr="image2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3" name="Picture 4" descr="image3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838" y="6308725"/>
            <a:ext cx="288925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126" name="Rectangle 5"/>
          <p:cNvSpPr>
            <a:spLocks/>
          </p:cNvSpPr>
          <p:nvPr/>
        </p:nvSpPr>
        <p:spPr bwMode="auto">
          <a:xfrm>
            <a:off x="554038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@DANE_Colombia</a:t>
            </a:r>
            <a:endParaRPr lang="es-CO" altLang="es-CO" smtClean="0"/>
          </a:p>
        </p:txBody>
      </p:sp>
      <p:sp>
        <p:nvSpPr>
          <p:cNvPr id="5127" name="Rectangle 6"/>
          <p:cNvSpPr>
            <a:spLocks/>
          </p:cNvSpPr>
          <p:nvPr/>
        </p:nvSpPr>
        <p:spPr bwMode="auto">
          <a:xfrm>
            <a:off x="20669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5128" name="Rectangle 7"/>
          <p:cNvSpPr>
            <a:spLocks/>
          </p:cNvSpPr>
          <p:nvPr/>
        </p:nvSpPr>
        <p:spPr bwMode="auto">
          <a:xfrm>
            <a:off x="35528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pic>
        <p:nvPicPr>
          <p:cNvPr id="2057" name="Picture 8" descr="dane_logo_2015_lema.jpe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6154738" y="6018213"/>
            <a:ext cx="28448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8" name="Picture 9" descr="image5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73500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10"/>
          <p:cNvSpPr>
            <a:spLocks noGrp="1"/>
          </p:cNvSpPr>
          <p:nvPr>
            <p:ph type="sldNum" sz="quarter" idx="2"/>
          </p:nvPr>
        </p:nvSpPr>
        <p:spPr bwMode="auto">
          <a:xfrm>
            <a:off x="4962525" y="6356350"/>
            <a:ext cx="2133600" cy="331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>
            <a:lvl1pPr eaLnBrk="1">
              <a:defRPr>
                <a:solidFill>
                  <a:srgbClr val="000000"/>
                </a:solidFill>
                <a:sym typeface="Calibri" pitchFamily="34" charset="0"/>
              </a:defRPr>
            </a:lvl1pPr>
          </a:lstStyle>
          <a:p>
            <a:pPr>
              <a:defRPr/>
            </a:pPr>
            <a:fld id="{C3A0C420-2E14-4826-A0E3-9B42C5288DC1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  <p:sp>
        <p:nvSpPr>
          <p:cNvPr id="2060" name="Rectangle 11"/>
          <p:cNvSpPr>
            <a:spLocks noGrp="1"/>
          </p:cNvSpPr>
          <p:nvPr>
            <p:ph type="title"/>
          </p:nvPr>
        </p:nvSpPr>
        <p:spPr bwMode="auto">
          <a:xfrm>
            <a:off x="812800" y="0"/>
            <a:ext cx="7718425" cy="1052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2061" name="Rectangle 12"/>
          <p:cNvSpPr>
            <a:spLocks noGrp="1"/>
          </p:cNvSpPr>
          <p:nvPr>
            <p:ph type="body" idx="1"/>
          </p:nvPr>
        </p:nvSpPr>
        <p:spPr bwMode="auto">
          <a:xfrm>
            <a:off x="898525" y="4279900"/>
            <a:ext cx="7561263" cy="257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9623" r:id="rId1"/>
    <p:sldLayoutId id="2147489624" r:id="rId2"/>
    <p:sldLayoutId id="2147489625" r:id="rId3"/>
    <p:sldLayoutId id="2147489626" r:id="rId4"/>
    <p:sldLayoutId id="2147489627" r:id="rId5"/>
    <p:sldLayoutId id="2147489628" r:id="rId6"/>
    <p:sldLayoutId id="2147489629" r:id="rId7"/>
    <p:sldLayoutId id="2147489630" r:id="rId8"/>
    <p:sldLayoutId id="2147489631" r:id="rId9"/>
    <p:sldLayoutId id="2147489632" r:id="rId10"/>
    <p:sldLayoutId id="2147489633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" descr="dane_logo_2015_lema.jpe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322263" y="5827713"/>
            <a:ext cx="3529012" cy="982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5" name="Picture 2" descr="image5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988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3"/>
          <p:cNvSpPr>
            <a:spLocks noGrp="1"/>
          </p:cNvSpPr>
          <p:nvPr>
            <p:ph type="sldNum" sz="quarter" idx="2"/>
          </p:nvPr>
        </p:nvSpPr>
        <p:spPr bwMode="auto">
          <a:xfrm>
            <a:off x="6553200" y="6413500"/>
            <a:ext cx="2133600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>
            <a:lvl1pPr algn="r" eaLnBrk="1">
              <a:defRPr sz="1200">
                <a:solidFill>
                  <a:srgbClr val="888888"/>
                </a:solidFill>
                <a:sym typeface="Calibri" pitchFamily="34" charset="0"/>
              </a:defRPr>
            </a:lvl1pPr>
          </a:lstStyle>
          <a:p>
            <a:pPr>
              <a:defRPr/>
            </a:pPr>
            <a:fld id="{47EA3297-302E-417B-BFA8-110D6AA6A40F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  <p:sp>
        <p:nvSpPr>
          <p:cNvPr id="3077" name="Rectangle 4"/>
          <p:cNvSpPr>
            <a:spLocks noGrp="1"/>
          </p:cNvSpPr>
          <p:nvPr>
            <p:ph type="title"/>
          </p:nvPr>
        </p:nvSpPr>
        <p:spPr bwMode="auto">
          <a:xfrm>
            <a:off x="457200" y="255588"/>
            <a:ext cx="8229600" cy="1179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3078" name="Rectangle 5"/>
          <p:cNvSpPr>
            <a:spLocks noGrp="1"/>
          </p:cNvSpPr>
          <p:nvPr>
            <p:ph type="body" idx="1"/>
          </p:nvPr>
        </p:nvSpPr>
        <p:spPr bwMode="auto">
          <a:xfrm>
            <a:off x="457200" y="1435100"/>
            <a:ext cx="4040188" cy="73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9634" r:id="rId1"/>
    <p:sldLayoutId id="2147489635" r:id="rId2"/>
    <p:sldLayoutId id="2147489636" r:id="rId3"/>
    <p:sldLayoutId id="2147489637" r:id="rId4"/>
    <p:sldLayoutId id="2147489638" r:id="rId5"/>
    <p:sldLayoutId id="2147489639" r:id="rId6"/>
    <p:sldLayoutId id="2147489640" r:id="rId7"/>
    <p:sldLayoutId id="2147489641" r:id="rId8"/>
    <p:sldLayoutId id="2147489642" r:id="rId9"/>
    <p:sldLayoutId id="2147489643" r:id="rId10"/>
    <p:sldLayoutId id="2147489644" r:id="rId11"/>
    <p:sldLayoutId id="2147489645" r:id="rId12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/>
          </p:cNvSpPr>
          <p:nvPr/>
        </p:nvSpPr>
        <p:spPr bwMode="auto">
          <a:xfrm>
            <a:off x="4427538" y="2640013"/>
            <a:ext cx="4714875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defRPr/>
            </a:pPr>
            <a:endParaRPr lang="es-CO" altLang="es-CO" smtClean="0">
              <a:solidFill>
                <a:srgbClr val="FFFFFF"/>
              </a:solidFill>
            </a:endParaRPr>
          </a:p>
        </p:txBody>
      </p:sp>
      <p:pic>
        <p:nvPicPr>
          <p:cNvPr id="4099" name="Picture 2" descr="image6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3932238"/>
            <a:ext cx="4714875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100" name="Picture 3" descr="dane_logo_2015_lema.jpe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6154738" y="6018213"/>
            <a:ext cx="28448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101" name="Picture 4" descr="image1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102" name="Picture 5" descr="image2.pn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103" name="Picture 6" descr="image3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838" y="6308725"/>
            <a:ext cx="288925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152" name="Rectangle 7"/>
          <p:cNvSpPr>
            <a:spLocks/>
          </p:cNvSpPr>
          <p:nvPr/>
        </p:nvSpPr>
        <p:spPr bwMode="auto">
          <a:xfrm>
            <a:off x="554038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@DANE_Colombia</a:t>
            </a:r>
            <a:endParaRPr lang="es-CO" altLang="es-CO" smtClean="0"/>
          </a:p>
        </p:txBody>
      </p:sp>
      <p:sp>
        <p:nvSpPr>
          <p:cNvPr id="6153" name="Rectangle 8"/>
          <p:cNvSpPr>
            <a:spLocks/>
          </p:cNvSpPr>
          <p:nvPr/>
        </p:nvSpPr>
        <p:spPr bwMode="auto">
          <a:xfrm>
            <a:off x="20669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6154" name="Rectangle 9"/>
          <p:cNvSpPr>
            <a:spLocks/>
          </p:cNvSpPr>
          <p:nvPr/>
        </p:nvSpPr>
        <p:spPr bwMode="auto">
          <a:xfrm>
            <a:off x="35528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4107" name="Rectangle 10"/>
          <p:cNvSpPr>
            <a:spLocks noGrp="1"/>
          </p:cNvSpPr>
          <p:nvPr>
            <p:ph type="title"/>
          </p:nvPr>
        </p:nvSpPr>
        <p:spPr bwMode="auto">
          <a:xfrm>
            <a:off x="4427538" y="2852738"/>
            <a:ext cx="4114800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4108" name="Rectangle 11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9601" r:id="rId1"/>
    <p:sldLayoutId id="2147489602" r:id="rId2"/>
    <p:sldLayoutId id="2147489603" r:id="rId3"/>
    <p:sldLayoutId id="2147489604" r:id="rId4"/>
    <p:sldLayoutId id="2147489605" r:id="rId5"/>
    <p:sldLayoutId id="2147489606" r:id="rId6"/>
    <p:sldLayoutId id="2147489607" r:id="rId7"/>
    <p:sldLayoutId id="2147489608" r:id="rId8"/>
    <p:sldLayoutId id="2147489609" r:id="rId9"/>
    <p:sldLayoutId id="2147489610" r:id="rId10"/>
    <p:sldLayoutId id="2147489611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" descr="dane_logo_2015_lema.jpe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329" b="17329"/>
          <a:stretch>
            <a:fillRect/>
          </a:stretch>
        </p:blipFill>
        <p:spPr bwMode="auto">
          <a:xfrm>
            <a:off x="0" y="2276475"/>
            <a:ext cx="9142413" cy="214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5123" name="Group 2"/>
          <p:cNvGrpSpPr>
            <a:grpSpLocks/>
          </p:cNvGrpSpPr>
          <p:nvPr/>
        </p:nvGrpSpPr>
        <p:grpSpPr bwMode="auto">
          <a:xfrm>
            <a:off x="2279650" y="6019800"/>
            <a:ext cx="4581525" cy="287338"/>
            <a:chOff x="0" y="0"/>
            <a:chExt cx="4583113" cy="288925"/>
          </a:xfrm>
        </p:grpSpPr>
        <p:pic>
          <p:nvPicPr>
            <p:cNvPr id="5126" name="Picture 3" descr="image1.png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5127" name="Picture 4" descr="image2.png"/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08740" y="1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5128" name="Picture 5" descr="image3.png"/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96998" y="1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8201" name="Rectangle 6"/>
            <p:cNvSpPr>
              <a:spLocks/>
            </p:cNvSpPr>
            <p:nvPr/>
          </p:nvSpPr>
          <p:spPr bwMode="auto">
            <a:xfrm>
              <a:off x="316022" y="33522"/>
              <a:ext cx="1270440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>
                <a:defRPr/>
              </a:pPr>
              <a:r>
                <a:rPr lang="es-CO" altLang="es-CO" sz="1000" smtClean="0"/>
                <a:t>@DANE_Colombia</a:t>
              </a:r>
              <a:endParaRPr lang="es-CO" altLang="es-CO" smtClean="0"/>
            </a:p>
          </p:txBody>
        </p:sp>
        <p:sp>
          <p:nvSpPr>
            <p:cNvPr id="8202" name="Rectangle 7"/>
            <p:cNvSpPr>
              <a:spLocks/>
            </p:cNvSpPr>
            <p:nvPr/>
          </p:nvSpPr>
          <p:spPr bwMode="auto">
            <a:xfrm>
              <a:off x="1827846" y="33522"/>
              <a:ext cx="1270440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>
                <a:defRPr/>
              </a:pPr>
              <a:r>
                <a:rPr lang="es-CO" altLang="es-CO" sz="1000" smtClean="0"/>
                <a:t>/DANEColombia</a:t>
              </a:r>
              <a:endParaRPr lang="es-CO" altLang="es-CO" smtClean="0"/>
            </a:p>
          </p:txBody>
        </p:sp>
        <p:sp>
          <p:nvSpPr>
            <p:cNvPr id="8203" name="Rectangle 8"/>
            <p:cNvSpPr>
              <a:spLocks/>
            </p:cNvSpPr>
            <p:nvPr/>
          </p:nvSpPr>
          <p:spPr bwMode="auto">
            <a:xfrm>
              <a:off x="3314261" y="33522"/>
              <a:ext cx="1268852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>
                <a:defRPr/>
              </a:pPr>
              <a:r>
                <a:rPr lang="es-CO" altLang="es-CO" sz="1000" smtClean="0"/>
                <a:t>/DANEColombia</a:t>
              </a:r>
              <a:endParaRPr lang="es-CO" altLang="es-CO" smtClean="0"/>
            </a:p>
          </p:txBody>
        </p:sp>
      </p:grpSp>
      <p:sp>
        <p:nvSpPr>
          <p:cNvPr id="5124" name="Rectangle 9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325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5125" name="Rectangle 10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9612" r:id="rId1"/>
    <p:sldLayoutId id="2147489613" r:id="rId2"/>
    <p:sldLayoutId id="2147489614" r:id="rId3"/>
    <p:sldLayoutId id="2147489615" r:id="rId4"/>
    <p:sldLayoutId id="2147489616" r:id="rId5"/>
    <p:sldLayoutId id="2147489617" r:id="rId6"/>
    <p:sldLayoutId id="2147489618" r:id="rId7"/>
    <p:sldLayoutId id="2147489619" r:id="rId8"/>
    <p:sldLayoutId id="2147489620" r:id="rId9"/>
    <p:sldLayoutId id="2147489621" r:id="rId10"/>
    <p:sldLayoutId id="2147489622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3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812800" y="44450"/>
            <a:ext cx="7718425" cy="865188"/>
          </a:xfrm>
        </p:spPr>
        <p:txBody>
          <a:bodyPr lIns="0" tIns="0" rIns="0" bIns="0"/>
          <a:lstStyle/>
          <a:p>
            <a:pPr algn="ctr" eaLnBrk="1">
              <a:lnSpc>
                <a:spcPct val="100000"/>
              </a:lnSpc>
            </a:pPr>
            <a:r>
              <a:rPr lang="es-CO" altLang="es-CO" sz="3600" b="1" smtClean="0">
                <a:latin typeface="Verdana" pitchFamily="34" charset="0"/>
                <a:sym typeface="Verdana" pitchFamily="34" charset="0"/>
              </a:rPr>
              <a:t>Mercado Laboral</a:t>
            </a:r>
            <a:endParaRPr lang="es-CO" altLang="es-CO" sz="2400" smtClean="0">
              <a:solidFill>
                <a:srgbClr val="000000"/>
              </a:solidFill>
              <a:latin typeface="Verdana" pitchFamily="34" charset="0"/>
              <a:sym typeface="Verdana" pitchFamily="34" charset="0"/>
            </a:endParaRPr>
          </a:p>
        </p:txBody>
      </p:sp>
      <p:pic>
        <p:nvPicPr>
          <p:cNvPr id="29699" name="Picture 3" descr="C:\Users\maarias\Desktop\Fotografias_Boletin_Comunicado_Prensa_23_12_14\Fotografias_Boletin_Comunicado_Prensa\Boletin_DANE (1)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68413"/>
            <a:ext cx="9144000" cy="266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323850" y="3859213"/>
            <a:ext cx="4086225" cy="227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s-ES" sz="1200" b="1" dirty="0" smtClean="0">
              <a:solidFill>
                <a:prstClr val="black"/>
              </a:solidFill>
            </a:endParaRPr>
          </a:p>
          <a:p>
            <a:pPr eaLnBrk="1" hangingPunct="1">
              <a:lnSpc>
                <a:spcPts val="6000"/>
              </a:lnSpc>
              <a:defRPr/>
            </a:pPr>
            <a:r>
              <a:rPr lang="es-ES" sz="4400" b="1" dirty="0" smtClean="0">
                <a:solidFill>
                  <a:srgbClr val="B6014C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Florencia</a:t>
            </a:r>
          </a:p>
          <a:p>
            <a:pPr eaLnBrk="1" hangingPunct="1">
              <a:defRPr/>
            </a:pPr>
            <a:r>
              <a:rPr lang="es-ES" sz="32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2016</a:t>
            </a:r>
          </a:p>
          <a:p>
            <a:pPr eaLnBrk="1" hangingPunct="1">
              <a:defRPr/>
            </a:pPr>
            <a:endParaRPr lang="es-ES" sz="2800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  <a:p>
            <a:pPr eaLnBrk="1" hangingPunct="1">
              <a:defRPr/>
            </a:pPr>
            <a:r>
              <a:rPr lang="es-ES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Bogotá D.C., enero de 2017</a:t>
            </a:r>
            <a:endParaRPr lang="es-ES" sz="2000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3"/>
          <p:cNvSpPr txBox="1">
            <a:spLocks noChangeArrowheads="1"/>
          </p:cNvSpPr>
          <p:nvPr/>
        </p:nvSpPr>
        <p:spPr bwMode="auto">
          <a:xfrm>
            <a:off x="1223963" y="620713"/>
            <a:ext cx="6877050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Distribución porcentual  y variación de la población ocupada, según ramas de actividad </a:t>
            </a:r>
          </a:p>
        </p:txBody>
      </p:sp>
      <p:sp>
        <p:nvSpPr>
          <p:cNvPr id="38915" name="5 CuadroTexto"/>
          <p:cNvSpPr txBox="1">
            <a:spLocks noChangeArrowheads="1"/>
          </p:cNvSpPr>
          <p:nvPr/>
        </p:nvSpPr>
        <p:spPr bwMode="auto">
          <a:xfrm>
            <a:off x="666750" y="5157192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sp>
        <p:nvSpPr>
          <p:cNvPr id="38916" name="Text Box 4"/>
          <p:cNvSpPr txBox="1">
            <a:spLocks noChangeArrowheads="1"/>
          </p:cNvSpPr>
          <p:nvPr/>
        </p:nvSpPr>
        <p:spPr bwMode="auto">
          <a:xfrm>
            <a:off x="467742" y="5354632"/>
            <a:ext cx="8640762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s-ES" altLang="es-CO" sz="1050" dirty="0">
                <a:latin typeface="Arial" pitchFamily="34" charset="0"/>
                <a:cs typeface="Arial" pitchFamily="34" charset="0"/>
              </a:rPr>
              <a:t>*Otras ramas: Agricultura, ganadería, caza, silvicultura y pesca; explotación de minas y canteras; suministro de electricidad, gas y agua e intermediación financiera </a:t>
            </a:r>
          </a:p>
          <a:p>
            <a:r>
              <a:rPr lang="es-CO" altLang="es-CO" sz="1050" dirty="0">
                <a:latin typeface="Arial" pitchFamily="34" charset="0"/>
                <a:cs typeface="Arial" pitchFamily="34" charset="0"/>
              </a:rPr>
              <a:t>Nota: La suma de las participaciones puede diferir de 100%  por la no inclusión de la categoría “no informa” y por efecto de decimales.</a:t>
            </a:r>
            <a:r>
              <a:rPr lang="es-ES" altLang="es-CO" sz="1050" dirty="0">
                <a:latin typeface="Arial" pitchFamily="34" charset="0"/>
                <a:cs typeface="Arial" pitchFamily="34" charset="0"/>
              </a:rPr>
              <a:t>  </a:t>
            </a:r>
          </a:p>
          <a:p>
            <a:endParaRPr lang="es-ES" altLang="es-CO" sz="105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233669880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50888" y="1340768"/>
            <a:ext cx="7642225" cy="369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87196135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11188" y="1841500"/>
            <a:ext cx="7921625" cy="359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39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US" alt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39940" name="Text Box 3"/>
          <p:cNvSpPr txBox="1">
            <a:spLocks noChangeArrowheads="1"/>
          </p:cNvSpPr>
          <p:nvPr/>
        </p:nvSpPr>
        <p:spPr bwMode="auto">
          <a:xfrm>
            <a:off x="1728788" y="685800"/>
            <a:ext cx="608330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Contribución a la variación de la población ocupada, </a:t>
            </a:r>
          </a:p>
          <a:p>
            <a:pPr algn="ctr" eaLnBrk="1" hangingPunct="1"/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según ramas de actividad</a:t>
            </a:r>
          </a:p>
        </p:txBody>
      </p:sp>
      <p:sp>
        <p:nvSpPr>
          <p:cNvPr id="39941" name="Text Box 4"/>
          <p:cNvSpPr txBox="1">
            <a:spLocks noChangeArrowheads="1"/>
          </p:cNvSpPr>
          <p:nvPr/>
        </p:nvSpPr>
        <p:spPr bwMode="auto">
          <a:xfrm>
            <a:off x="395288" y="5517232"/>
            <a:ext cx="84978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just" eaLnBrk="1" hangingPunct="1"/>
            <a:r>
              <a:rPr lang="es-ES" altLang="es-CO" sz="1200" dirty="0">
                <a:latin typeface="Arial" pitchFamily="34" charset="0"/>
                <a:cs typeface="Arial" pitchFamily="34" charset="0"/>
              </a:rPr>
              <a:t>*Otras ramas: Agricultura, ganadería, caza, silvicultura y pesca; explotación de minas y </a:t>
            </a:r>
            <a:r>
              <a:rPr lang="es-ES" altLang="es-CO" sz="1200" dirty="0" smtClean="0">
                <a:latin typeface="Arial" pitchFamily="34" charset="0"/>
                <a:cs typeface="Arial" pitchFamily="34" charset="0"/>
              </a:rPr>
              <a:t>canteras; </a:t>
            </a:r>
            <a:r>
              <a:rPr lang="es-ES" altLang="es-CO" sz="1200" dirty="0">
                <a:latin typeface="Arial" pitchFamily="34" charset="0"/>
                <a:cs typeface="Arial" pitchFamily="34" charset="0"/>
              </a:rPr>
              <a:t>suministro de electricidad, gas y agua e intermediación financiera </a:t>
            </a:r>
          </a:p>
        </p:txBody>
      </p:sp>
      <p:sp>
        <p:nvSpPr>
          <p:cNvPr id="39942" name="5 CuadroTexto"/>
          <p:cNvSpPr txBox="1">
            <a:spLocks noChangeArrowheads="1"/>
          </p:cNvSpPr>
          <p:nvPr/>
        </p:nvSpPr>
        <p:spPr bwMode="auto">
          <a:xfrm>
            <a:off x="536575" y="5183188"/>
            <a:ext cx="1371600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CO" altLang="es-CO" sz="1100" dirty="0"/>
              <a:t>Fuente: DANE - GEIH</a:t>
            </a:r>
            <a:endParaRPr lang="es-ES" altLang="es-CO" sz="1100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eaLnBrk="1"/>
            <a:endParaRPr lang="es-CO" altLang="es-CO">
              <a:solidFill>
                <a:srgbClr val="FFFFFF"/>
              </a:solidFill>
              <a:sym typeface="Calibri" pitchFamily="34" charset="0"/>
            </a:endParaRPr>
          </a:p>
        </p:txBody>
      </p:sp>
      <p:pic>
        <p:nvPicPr>
          <p:cNvPr id="40963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0964" name="Rectangle 3"/>
          <p:cNvSpPr>
            <a:spLocks/>
          </p:cNvSpPr>
          <p:nvPr/>
        </p:nvSpPr>
        <p:spPr bwMode="auto">
          <a:xfrm>
            <a:off x="1403350" y="2955925"/>
            <a:ext cx="7416800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</a:rPr>
              <a:t>POBLACIÓN OCUPADA SEGÚN</a:t>
            </a:r>
          </a:p>
          <a:p>
            <a:r>
              <a:rPr lang="es-CO" altLang="es-CO" sz="2400" b="1">
                <a:solidFill>
                  <a:srgbClr val="FFFFFF"/>
                </a:solidFill>
                <a:latin typeface="Verdana" pitchFamily="34" charset="0"/>
              </a:rPr>
              <a:t>POSICIÓN OCUPACIONAL</a:t>
            </a:r>
          </a:p>
          <a:p>
            <a:endParaRPr lang="es-ES" altLang="es-CO" sz="2400" b="1">
              <a:solidFill>
                <a:srgbClr val="FFFFFF"/>
              </a:solidFill>
              <a:latin typeface="Verdana" pitchFamily="34" charset="0"/>
            </a:endParaRPr>
          </a:p>
        </p:txBody>
      </p:sp>
      <p:sp>
        <p:nvSpPr>
          <p:cNvPr id="40965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endParaRPr lang="es-ES" altLang="es-CO" sz="3500" b="1" dirty="0">
              <a:solidFill>
                <a:srgbClr val="A7A7A7"/>
              </a:solidFill>
              <a:latin typeface="Arial Narrow" pitchFamily="34" charset="0"/>
            </a:endParaRPr>
          </a:p>
          <a:p>
            <a:pPr algn="r" eaLnBrk="1" hangingPunct="1"/>
            <a:r>
              <a:rPr lang="es-ES" altLang="es-CO" sz="2800" b="1" dirty="0">
                <a:solidFill>
                  <a:srgbClr val="000000"/>
                </a:solidFill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</a:rPr>
              <a:t>Septiembre – noviembre 2016</a:t>
            </a:r>
            <a:endParaRPr lang="es-ES" altLang="es-CO" sz="24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3"/>
          <p:cNvSpPr txBox="1">
            <a:spLocks noChangeArrowheads="1"/>
          </p:cNvSpPr>
          <p:nvPr/>
        </p:nvSpPr>
        <p:spPr bwMode="auto">
          <a:xfrm>
            <a:off x="1295400" y="692150"/>
            <a:ext cx="6840538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ES" altLang="es-CO" sz="2200" b="1">
                <a:solidFill>
                  <a:srgbClr val="CC0066"/>
                </a:solidFill>
                <a:latin typeface="Arial Narrow" pitchFamily="34" charset="0"/>
              </a:rPr>
              <a:t>Distribución porcentual y variación de la población ocupada, según posición ocupacional</a:t>
            </a:r>
          </a:p>
        </p:txBody>
      </p:sp>
      <p:sp>
        <p:nvSpPr>
          <p:cNvPr id="41987" name="5 CuadroTexto"/>
          <p:cNvSpPr txBox="1">
            <a:spLocks noChangeArrowheads="1"/>
          </p:cNvSpPr>
          <p:nvPr/>
        </p:nvSpPr>
        <p:spPr bwMode="auto">
          <a:xfrm>
            <a:off x="611188" y="5195888"/>
            <a:ext cx="1404937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/>
              <a:t>Fuente: DANE - GEIH </a:t>
            </a:r>
            <a:endParaRPr lang="es-ES" altLang="es-CO" sz="1100"/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537405497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11188" y="1462088"/>
            <a:ext cx="7820025" cy="363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89" name="Rectangle 6"/>
          <p:cNvSpPr txBox="1">
            <a:spLocks noChangeArrowheads="1"/>
          </p:cNvSpPr>
          <p:nvPr/>
        </p:nvSpPr>
        <p:spPr bwMode="auto">
          <a:xfrm>
            <a:off x="34925" y="5457825"/>
            <a:ext cx="8929688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s-ES" altLang="es-CO" sz="1100" dirty="0">
                <a:latin typeface="Arial" charset="0"/>
              </a:rPr>
              <a:t>Otras posiciones º : Obrero, empleado del gobierno; Empleado doméstico; Patrón o empleador; Trabajador familiar sin remuneración; Trabajadores sin remuneración en empresas de otros hogares; Jornalero o Peón y otro.</a:t>
            </a:r>
          </a:p>
          <a:p>
            <a:pPr algn="just" eaLnBrk="1" hangingPunct="1">
              <a:spcBef>
                <a:spcPct val="50000"/>
              </a:spcBef>
            </a:pPr>
            <a:endParaRPr lang="es-ES" altLang="es-CO" sz="1100" dirty="0">
              <a:latin typeface="Arial" charset="0"/>
            </a:endParaRPr>
          </a:p>
          <a:p>
            <a:pPr algn="just" eaLnBrk="1" hangingPunct="1">
              <a:lnSpc>
                <a:spcPct val="90000"/>
              </a:lnSpc>
              <a:spcBef>
                <a:spcPct val="20000"/>
              </a:spcBef>
            </a:pPr>
            <a:endParaRPr lang="es-ES" altLang="es-CO" sz="1100" dirty="0">
              <a:latin typeface="Arial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US" alt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43011" name="Text Box 3"/>
          <p:cNvSpPr txBox="1">
            <a:spLocks noChangeArrowheads="1"/>
          </p:cNvSpPr>
          <p:nvPr/>
        </p:nvSpPr>
        <p:spPr bwMode="auto">
          <a:xfrm>
            <a:off x="1763713" y="692150"/>
            <a:ext cx="604837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CO" sz="2200" b="1">
                <a:solidFill>
                  <a:srgbClr val="CC0066"/>
                </a:solidFill>
                <a:latin typeface="Arial Narrow" pitchFamily="34" charset="0"/>
              </a:rPr>
              <a:t>Contribución a la variación de la población ocupada, </a:t>
            </a:r>
          </a:p>
          <a:p>
            <a:pPr algn="ctr" eaLnBrk="1" hangingPunct="1"/>
            <a:r>
              <a:rPr lang="es-ES" altLang="es-CO" sz="2200" b="1">
                <a:solidFill>
                  <a:srgbClr val="CC0066"/>
                </a:solidFill>
                <a:latin typeface="Arial Narrow" pitchFamily="34" charset="0"/>
              </a:rPr>
              <a:t>según posición ocupacional</a:t>
            </a:r>
          </a:p>
        </p:txBody>
      </p:sp>
      <p:sp>
        <p:nvSpPr>
          <p:cNvPr id="43012" name="Text Box 4"/>
          <p:cNvSpPr txBox="1">
            <a:spLocks noChangeArrowheads="1"/>
          </p:cNvSpPr>
          <p:nvPr/>
        </p:nvSpPr>
        <p:spPr bwMode="auto">
          <a:xfrm>
            <a:off x="1022350" y="6096000"/>
            <a:ext cx="18415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endParaRPr lang="en-US" altLang="es-CO" sz="2200" b="1"/>
          </a:p>
        </p:txBody>
      </p:sp>
      <p:sp>
        <p:nvSpPr>
          <p:cNvPr id="43013" name="8 CuadroTexto"/>
          <p:cNvSpPr txBox="1">
            <a:spLocks noChangeArrowheads="1"/>
          </p:cNvSpPr>
          <p:nvPr/>
        </p:nvSpPr>
        <p:spPr bwMode="auto">
          <a:xfrm>
            <a:off x="1025525" y="5176838"/>
            <a:ext cx="147637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CO" altLang="es-CO" sz="1200"/>
              <a:t>Fuente: DANE - GEIH</a:t>
            </a:r>
            <a:endParaRPr lang="es-ES" altLang="es-CO" sz="1200"/>
          </a:p>
        </p:txBody>
      </p:sp>
      <p:sp>
        <p:nvSpPr>
          <p:cNvPr id="43014" name="Rectangle 6"/>
          <p:cNvSpPr txBox="1">
            <a:spLocks noChangeArrowheads="1"/>
          </p:cNvSpPr>
          <p:nvPr/>
        </p:nvSpPr>
        <p:spPr bwMode="auto">
          <a:xfrm>
            <a:off x="142875" y="5555931"/>
            <a:ext cx="9001125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s-ES" altLang="es-CO" sz="1100" dirty="0">
                <a:latin typeface="Arial" charset="0"/>
              </a:rPr>
              <a:t>Otras posiciones º : Obrero, empleado del gobierno; Empleado doméstico; Patrón o empleador; Trabajador familiar sin remuneración; Trabajadores sin remuneración en empresas de otros hogares; Jornalero o Peón y otro.</a:t>
            </a: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691180876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922338" y="1773238"/>
            <a:ext cx="7299325" cy="3446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eaLnBrk="1"/>
            <a:endParaRPr lang="es-CO" altLang="es-CO">
              <a:solidFill>
                <a:srgbClr val="FFFFFF"/>
              </a:solidFill>
              <a:sym typeface="Calibri" pitchFamily="34" charset="0"/>
            </a:endParaRPr>
          </a:p>
        </p:txBody>
      </p:sp>
      <p:pic>
        <p:nvPicPr>
          <p:cNvPr id="44035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4036" name="Rectangle 3"/>
          <p:cNvSpPr>
            <a:spLocks/>
          </p:cNvSpPr>
          <p:nvPr/>
        </p:nvSpPr>
        <p:spPr bwMode="auto">
          <a:xfrm>
            <a:off x="1403350" y="2955925"/>
            <a:ext cx="7632700" cy="1570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</a:rPr>
              <a:t>POBLACIÓN INACTIVA SEGÚN </a:t>
            </a:r>
            <a:r>
              <a:rPr lang="es-CO" altLang="es-CO" sz="2400" b="1">
                <a:solidFill>
                  <a:srgbClr val="FFFFFF"/>
                </a:solidFill>
                <a:latin typeface="Verdana" pitchFamily="34" charset="0"/>
              </a:rPr>
              <a:t>TIPO DE ACTIVIDAD</a:t>
            </a:r>
          </a:p>
          <a:p>
            <a:endParaRPr lang="es-CO" altLang="es-CO" sz="2400" b="1">
              <a:solidFill>
                <a:srgbClr val="FFFFFF"/>
              </a:solidFill>
              <a:latin typeface="Verdana" pitchFamily="34" charset="0"/>
            </a:endParaRPr>
          </a:p>
          <a:p>
            <a:endParaRPr lang="es-ES" altLang="es-CO" sz="2400" b="1">
              <a:solidFill>
                <a:srgbClr val="FFFFFF"/>
              </a:solidFill>
              <a:latin typeface="Verdana" pitchFamily="34" charset="0"/>
            </a:endParaRPr>
          </a:p>
        </p:txBody>
      </p:sp>
      <p:sp>
        <p:nvSpPr>
          <p:cNvPr id="44037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endParaRPr lang="es-ES" altLang="es-CO" sz="3500" b="1" dirty="0">
              <a:solidFill>
                <a:srgbClr val="A7A7A7"/>
              </a:solidFill>
              <a:latin typeface="Arial Narrow" pitchFamily="34" charset="0"/>
            </a:endParaRPr>
          </a:p>
          <a:p>
            <a:pPr algn="r" eaLnBrk="1" hangingPunct="1"/>
            <a:r>
              <a:rPr lang="es-ES" altLang="es-CO" sz="2800" b="1" dirty="0">
                <a:solidFill>
                  <a:srgbClr val="000000"/>
                </a:solidFill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</a:rPr>
              <a:t>Septiembre – noviembre 2016</a:t>
            </a:r>
            <a:endParaRPr lang="es-ES" altLang="es-CO" sz="24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s-ES" alt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45059" name="Text Box 3"/>
          <p:cNvSpPr txBox="1">
            <a:spLocks noChangeArrowheads="1"/>
          </p:cNvSpPr>
          <p:nvPr/>
        </p:nvSpPr>
        <p:spPr bwMode="auto">
          <a:xfrm>
            <a:off x="1133475" y="525463"/>
            <a:ext cx="7183438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ES" altLang="es-CO" sz="2200" b="1">
                <a:solidFill>
                  <a:srgbClr val="CC0066"/>
                </a:solidFill>
                <a:latin typeface="Arial Narrow" pitchFamily="34" charset="0"/>
              </a:rPr>
              <a:t>Distribución porcentual y variación de la población inactiva,</a:t>
            </a:r>
          </a:p>
          <a:p>
            <a:pPr algn="ctr"/>
            <a:r>
              <a:rPr lang="es-ES" altLang="es-CO" sz="2200" b="1">
                <a:solidFill>
                  <a:srgbClr val="CC0066"/>
                </a:solidFill>
                <a:latin typeface="Arial Narrow" pitchFamily="34" charset="0"/>
              </a:rPr>
              <a:t> según tipo de actividad </a:t>
            </a:r>
          </a:p>
        </p:txBody>
      </p:sp>
      <p:sp>
        <p:nvSpPr>
          <p:cNvPr id="45060" name="Text Box 4"/>
          <p:cNvSpPr txBox="1">
            <a:spLocks noChangeArrowheads="1"/>
          </p:cNvSpPr>
          <p:nvPr/>
        </p:nvSpPr>
        <p:spPr bwMode="auto">
          <a:xfrm>
            <a:off x="111125" y="5589588"/>
            <a:ext cx="89503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>
              <a:buFont typeface="Arial" charset="0"/>
              <a:buNone/>
            </a:pPr>
            <a:r>
              <a:rPr lang="es-ES" altLang="es-CO" sz="1200" dirty="0">
                <a:latin typeface="Arial Narrow" pitchFamily="34" charset="0"/>
              </a:rPr>
              <a:t>Nota: La categoría “otros” incluye: incapacitado permanente para trabajar, rentista, pensionado, jubilado, personas que no les llama la atención o creen que no vale la pena trabajar. </a:t>
            </a:r>
          </a:p>
        </p:txBody>
      </p:sp>
      <p:sp>
        <p:nvSpPr>
          <p:cNvPr id="45061" name="5 CuadroTexto"/>
          <p:cNvSpPr txBox="1">
            <a:spLocks noChangeArrowheads="1"/>
          </p:cNvSpPr>
          <p:nvPr/>
        </p:nvSpPr>
        <p:spPr bwMode="auto">
          <a:xfrm>
            <a:off x="550863" y="5278438"/>
            <a:ext cx="1404937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/>
              <a:t>Fuente: DANE - GEIH </a:t>
            </a:r>
            <a:endParaRPr lang="es-ES" altLang="es-CO" sz="1100"/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889222988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1282700"/>
            <a:ext cx="8870950" cy="399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5 CuadroTexto"/>
          <p:cNvSpPr txBox="1">
            <a:spLocks noChangeArrowheads="1"/>
          </p:cNvSpPr>
          <p:nvPr/>
        </p:nvSpPr>
        <p:spPr bwMode="auto">
          <a:xfrm>
            <a:off x="2124075" y="5608638"/>
            <a:ext cx="1404938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/>
              <a:t>Fuente: DANE - GEIH </a:t>
            </a:r>
            <a:endParaRPr lang="es-ES" altLang="es-CO" sz="1100"/>
          </a:p>
        </p:txBody>
      </p:sp>
      <p:sp>
        <p:nvSpPr>
          <p:cNvPr id="46083" name="Text Box 3"/>
          <p:cNvSpPr txBox="1">
            <a:spLocks noChangeArrowheads="1"/>
          </p:cNvSpPr>
          <p:nvPr/>
        </p:nvSpPr>
        <p:spPr bwMode="auto">
          <a:xfrm>
            <a:off x="1152525" y="692150"/>
            <a:ext cx="6875463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>
              <a:buFont typeface="Arial" charset="0"/>
              <a:buNone/>
            </a:pPr>
            <a:r>
              <a:rPr lang="es-CO" altLang="es-CO" sz="2200" b="1" dirty="0">
                <a:solidFill>
                  <a:srgbClr val="CC0066"/>
                </a:solidFill>
                <a:latin typeface="Arial Narrow" pitchFamily="34" charset="0"/>
              </a:rPr>
              <a:t>Proporción del empleo informal en la población ocupada</a:t>
            </a:r>
          </a:p>
          <a:p>
            <a:pPr algn="ctr">
              <a:buFont typeface="Arial" charset="0"/>
              <a:buNone/>
            </a:pPr>
            <a:r>
              <a:rPr lang="es-CO" altLang="es-CO" sz="2200" b="1" dirty="0">
                <a:solidFill>
                  <a:srgbClr val="CC0066"/>
                </a:solidFill>
                <a:latin typeface="Arial Narrow" pitchFamily="34" charset="0"/>
              </a:rPr>
              <a:t> Florencia</a:t>
            </a:r>
          </a:p>
          <a:p>
            <a:pPr algn="ctr">
              <a:buFont typeface="Arial" charset="0"/>
              <a:buNone/>
            </a:pPr>
            <a:r>
              <a:rPr lang="es-CO" altLang="es-CO" sz="2200" b="1" dirty="0">
                <a:solidFill>
                  <a:srgbClr val="CC0066"/>
                </a:solidFill>
                <a:latin typeface="Arial Narrow" pitchFamily="34" charset="0"/>
              </a:rPr>
              <a:t>Trimestre </a:t>
            </a:r>
            <a:r>
              <a:rPr lang="es-CO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septiembre – noviembre (</a:t>
            </a:r>
            <a:r>
              <a:rPr lang="es-CO" altLang="es-CO" sz="2200" b="1" dirty="0">
                <a:solidFill>
                  <a:srgbClr val="CC0066"/>
                </a:solidFill>
                <a:latin typeface="Arial Narrow" pitchFamily="34" charset="0"/>
              </a:rPr>
              <a:t>2015 – 2016)</a:t>
            </a: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42510523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97038" y="2159000"/>
            <a:ext cx="5524500" cy="3449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4 CuadroTexto"/>
          <p:cNvSpPr txBox="1">
            <a:spLocks noChangeArrowheads="1"/>
          </p:cNvSpPr>
          <p:nvPr/>
        </p:nvSpPr>
        <p:spPr bwMode="auto">
          <a:xfrm>
            <a:off x="1476375" y="981075"/>
            <a:ext cx="714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endParaRPr lang="es-CO" altLang="es-CO"/>
          </a:p>
        </p:txBody>
      </p:sp>
      <p:sp>
        <p:nvSpPr>
          <p:cNvPr id="47107" name="5 CuadroTexto"/>
          <p:cNvSpPr txBox="1">
            <a:spLocks noChangeArrowheads="1"/>
          </p:cNvSpPr>
          <p:nvPr/>
        </p:nvSpPr>
        <p:spPr bwMode="auto">
          <a:xfrm>
            <a:off x="684213" y="504825"/>
            <a:ext cx="72898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CO" sz="2000" b="1">
                <a:solidFill>
                  <a:srgbClr val="CC0066"/>
                </a:solidFill>
              </a:rPr>
              <a:t>Límites de confianza y error relativo de la población de la fuerza de</a:t>
            </a:r>
          </a:p>
          <a:p>
            <a:pPr algn="ctr" eaLnBrk="1" hangingPunct="1"/>
            <a:r>
              <a:rPr lang="es-ES" altLang="es-CO" sz="2000" b="1">
                <a:solidFill>
                  <a:srgbClr val="CC0066"/>
                </a:solidFill>
              </a:rPr>
              <a:t>trabajo e indicadores de mercado laboral</a:t>
            </a:r>
          </a:p>
          <a:p>
            <a:pPr algn="ctr" eaLnBrk="1" hangingPunct="1"/>
            <a:r>
              <a:rPr lang="es-ES" altLang="es-CO" sz="2000" b="1">
                <a:solidFill>
                  <a:srgbClr val="CC0066"/>
                </a:solidFill>
              </a:rPr>
              <a:t>Florencia</a:t>
            </a:r>
            <a:endParaRPr lang="es-CO" altLang="es-CO" sz="2000" i="1">
              <a:solidFill>
                <a:srgbClr val="CC0066"/>
              </a:solidFill>
            </a:endParaRPr>
          </a:p>
          <a:p>
            <a:pPr algn="ctr" eaLnBrk="1" hangingPunct="1"/>
            <a:endParaRPr lang="es-CO" altLang="es-CO" sz="2000">
              <a:solidFill>
                <a:srgbClr val="CC0066"/>
              </a:solidFill>
            </a:endParaRPr>
          </a:p>
        </p:txBody>
      </p:sp>
      <p:pic>
        <p:nvPicPr>
          <p:cNvPr id="3" name="2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562801844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2638" y="1484784"/>
            <a:ext cx="7416800" cy="208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232955879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960329" y="3681256"/>
            <a:ext cx="6924039" cy="21204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1 CuadroTexto"/>
          <p:cNvSpPr txBox="1">
            <a:spLocks noChangeArrowheads="1"/>
          </p:cNvSpPr>
          <p:nvPr/>
        </p:nvSpPr>
        <p:spPr bwMode="auto">
          <a:xfrm>
            <a:off x="684213" y="333375"/>
            <a:ext cx="7848600" cy="181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CO" sz="2400" b="1">
                <a:solidFill>
                  <a:srgbClr val="CC0066"/>
                </a:solidFill>
                <a:latin typeface="Arial Narrow" pitchFamily="34" charset="0"/>
              </a:rPr>
              <a:t>Tasa global de participación, ocupación y desempleo</a:t>
            </a:r>
          </a:p>
          <a:p>
            <a:pPr algn="ctr" eaLnBrk="1" hangingPunct="1"/>
            <a:r>
              <a:rPr lang="es-ES" altLang="es-CO" sz="2400" b="1">
                <a:solidFill>
                  <a:srgbClr val="CC0066"/>
                </a:solidFill>
                <a:latin typeface="Arial Narrow" pitchFamily="34" charset="0"/>
              </a:rPr>
              <a:t>Caquetá</a:t>
            </a:r>
          </a:p>
          <a:p>
            <a:pPr algn="ctr" eaLnBrk="1" hangingPunct="1"/>
            <a:r>
              <a:rPr lang="es-ES" altLang="es-CO" sz="2000" b="1">
                <a:solidFill>
                  <a:srgbClr val="CC0066"/>
                </a:solidFill>
                <a:latin typeface="Arial Narrow" pitchFamily="34" charset="0"/>
              </a:rPr>
              <a:t>Anual</a:t>
            </a:r>
          </a:p>
          <a:p>
            <a:pPr algn="ctr" eaLnBrk="1" hangingPunct="1"/>
            <a:r>
              <a:rPr lang="es-ES" altLang="es-CO" sz="2000" b="1">
                <a:solidFill>
                  <a:srgbClr val="CC0066"/>
                </a:solidFill>
                <a:latin typeface="Arial Narrow" pitchFamily="34" charset="0"/>
              </a:rPr>
              <a:t> 2007 - 2015</a:t>
            </a:r>
          </a:p>
          <a:p>
            <a:pPr algn="ctr" eaLnBrk="1" hangingPunct="1"/>
            <a:endParaRPr lang="es-CO" altLang="es-CO" sz="2400">
              <a:solidFill>
                <a:srgbClr val="CC0066"/>
              </a:solidFill>
            </a:endParaRPr>
          </a:p>
        </p:txBody>
      </p:sp>
      <p:sp>
        <p:nvSpPr>
          <p:cNvPr id="48131" name="4 CuadroTexto"/>
          <p:cNvSpPr txBox="1">
            <a:spLocks noChangeArrowheads="1"/>
          </p:cNvSpPr>
          <p:nvPr/>
        </p:nvSpPr>
        <p:spPr bwMode="auto">
          <a:xfrm>
            <a:off x="1042988" y="5695950"/>
            <a:ext cx="140335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CO" altLang="es-CO" sz="1100"/>
              <a:t>Fuente: DANE - GEIH </a:t>
            </a:r>
            <a:endParaRPr lang="es-ES" altLang="es-CO" sz="1100"/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082195000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50913" y="1789113"/>
            <a:ext cx="73152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eaLnBrk="1"/>
            <a:endParaRPr lang="es-CO" altLang="es-CO">
              <a:solidFill>
                <a:srgbClr val="FFFFFF"/>
              </a:solidFill>
              <a:sym typeface="Calibri" pitchFamily="34" charset="0"/>
            </a:endParaRPr>
          </a:p>
        </p:txBody>
      </p:sp>
      <p:pic>
        <p:nvPicPr>
          <p:cNvPr id="30723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24" name="Rectangle 4"/>
          <p:cNvSpPr>
            <a:spLocks/>
          </p:cNvSpPr>
          <p:nvPr/>
        </p:nvSpPr>
        <p:spPr bwMode="auto">
          <a:xfrm>
            <a:off x="1050925" y="1979613"/>
            <a:ext cx="7769225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pPr algn="r" eaLnBrk="1" hangingPunct="1"/>
            <a:r>
              <a:rPr lang="es-ES" altLang="es-CO" sz="3200" b="1">
                <a:solidFill>
                  <a:srgbClr val="808080"/>
                </a:solidFill>
                <a:latin typeface="Verdana" pitchFamily="34" charset="0"/>
                <a:sym typeface="Calibri" pitchFamily="34" charset="0"/>
              </a:rPr>
              <a:t>Indicadores</a:t>
            </a:r>
            <a:r>
              <a:rPr lang="es-ES" altLang="es-CO" sz="3200" b="1">
                <a:solidFill>
                  <a:srgbClr val="A7A7A7"/>
                </a:solidFill>
                <a:latin typeface="Arial Narrow" pitchFamily="34" charset="0"/>
                <a:sym typeface="Calibri" pitchFamily="34" charset="0"/>
              </a:rPr>
              <a:t> </a:t>
            </a:r>
            <a:r>
              <a:rPr lang="es-ES" altLang="es-CO" sz="3200" b="1">
                <a:solidFill>
                  <a:srgbClr val="808080"/>
                </a:solidFill>
                <a:latin typeface="Verdana" pitchFamily="34" charset="0"/>
                <a:sym typeface="Calibri" pitchFamily="34" charset="0"/>
              </a:rPr>
              <a:t>del mercado laboral</a:t>
            </a:r>
          </a:p>
        </p:txBody>
      </p:sp>
      <p:sp>
        <p:nvSpPr>
          <p:cNvPr id="30725" name="Rectangle 3"/>
          <p:cNvSpPr>
            <a:spLocks/>
          </p:cNvSpPr>
          <p:nvPr/>
        </p:nvSpPr>
        <p:spPr bwMode="auto">
          <a:xfrm>
            <a:off x="2124075" y="2955925"/>
            <a:ext cx="66960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pPr algn="r" eaLnBrk="1" hangingPunct="1"/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23 ciudades y áreas metropolitanas</a:t>
            </a:r>
          </a:p>
        </p:txBody>
      </p:sp>
      <p:sp>
        <p:nvSpPr>
          <p:cNvPr id="30726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endParaRPr lang="es-ES" altLang="es-CO" sz="3500" b="1" dirty="0">
              <a:solidFill>
                <a:srgbClr val="A7A7A7"/>
              </a:solidFill>
              <a:latin typeface="Arial Narrow" pitchFamily="34" charset="0"/>
            </a:endParaRPr>
          </a:p>
          <a:p>
            <a:pPr algn="r" eaLnBrk="1" hangingPunct="1"/>
            <a:r>
              <a:rPr lang="es-ES" altLang="es-CO" sz="2800" b="1" dirty="0">
                <a:solidFill>
                  <a:srgbClr val="000000"/>
                </a:solidFill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</a:rPr>
              <a:t>Septiembre – noviembre 2016</a:t>
            </a:r>
            <a:endParaRPr lang="es-ES" altLang="es-CO" sz="24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1"/>
          <p:cNvSpPr>
            <a:spLocks/>
          </p:cNvSpPr>
          <p:nvPr/>
        </p:nvSpPr>
        <p:spPr bwMode="auto">
          <a:xfrm>
            <a:off x="0" y="763588"/>
            <a:ext cx="4643438" cy="6477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eaLnBrk="1"/>
            <a:endParaRPr lang="es-CO" altLang="es-CO">
              <a:solidFill>
                <a:srgbClr val="FFFFFF"/>
              </a:solidFill>
              <a:sym typeface="Calibri" pitchFamily="34" charset="0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3"/>
          <p:cNvSpPr txBox="1">
            <a:spLocks noChangeArrowheads="1"/>
          </p:cNvSpPr>
          <p:nvPr/>
        </p:nvSpPr>
        <p:spPr bwMode="auto">
          <a:xfrm>
            <a:off x="412750" y="654050"/>
            <a:ext cx="820896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CO" sz="2400" b="1">
                <a:solidFill>
                  <a:srgbClr val="CC0066"/>
                </a:solidFill>
                <a:latin typeface="Arial Narrow" pitchFamily="34" charset="0"/>
              </a:rPr>
              <a:t>Resumen indicadores</a:t>
            </a:r>
          </a:p>
          <a:p>
            <a:pPr algn="ctr" eaLnBrk="1" hangingPunct="1"/>
            <a:r>
              <a:rPr lang="es-ES" altLang="es-CO" sz="2400" b="1">
                <a:solidFill>
                  <a:srgbClr val="CC0066"/>
                </a:solidFill>
                <a:latin typeface="Arial Narrow" pitchFamily="34" charset="0"/>
              </a:rPr>
              <a:t>Florencia</a:t>
            </a:r>
            <a:r>
              <a:rPr lang="es-ES" altLang="es-CO" sz="1600" b="1">
                <a:solidFill>
                  <a:srgbClr val="CC0066"/>
                </a:solidFill>
              </a:rPr>
              <a:t>  </a:t>
            </a:r>
            <a:r>
              <a:rPr lang="es-ES" altLang="es-CO" sz="2400" b="1">
                <a:solidFill>
                  <a:srgbClr val="CC0066"/>
                </a:solidFill>
                <a:latin typeface="Arial Narrow" pitchFamily="34" charset="0"/>
              </a:rPr>
              <a:t>– Total Nacional</a:t>
            </a:r>
          </a:p>
        </p:txBody>
      </p:sp>
      <p:sp>
        <p:nvSpPr>
          <p:cNvPr id="31747" name="5 CuadroTexto"/>
          <p:cNvSpPr txBox="1">
            <a:spLocks noChangeArrowheads="1"/>
          </p:cNvSpPr>
          <p:nvPr/>
        </p:nvSpPr>
        <p:spPr bwMode="auto">
          <a:xfrm>
            <a:off x="412750" y="4368800"/>
            <a:ext cx="1404938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/>
              <a:t>Fuente: DANE - GEIH </a:t>
            </a:r>
            <a:endParaRPr lang="es-ES" altLang="es-CO" sz="1100"/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576727692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98463" y="2060575"/>
            <a:ext cx="8464550" cy="2268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Text Box 4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altLang="es-CO" sz="2400">
              <a:latin typeface="Times New Roman" pitchFamily="18" charset="0"/>
            </a:endParaRPr>
          </a:p>
        </p:txBody>
      </p:sp>
      <p:sp>
        <p:nvSpPr>
          <p:cNvPr id="32772" name="Text Box 3"/>
          <p:cNvSpPr txBox="1">
            <a:spLocks noChangeArrowheads="1"/>
          </p:cNvSpPr>
          <p:nvPr/>
        </p:nvSpPr>
        <p:spPr bwMode="auto">
          <a:xfrm>
            <a:off x="34925" y="2565400"/>
            <a:ext cx="2736850" cy="143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Indicadores de mercado laboral por ciudad</a:t>
            </a:r>
          </a:p>
          <a:p>
            <a:pPr algn="ctr"/>
            <a:endParaRPr lang="es-ES" altLang="es-CO" sz="11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/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Trimestre</a:t>
            </a:r>
          </a:p>
          <a:p>
            <a:pPr algn="ctr"/>
            <a:r>
              <a:rPr lang="es-ES" altLang="es-CO" sz="1600" b="1" dirty="0" smtClean="0">
                <a:solidFill>
                  <a:srgbClr val="CC0066"/>
                </a:solidFill>
                <a:latin typeface="Arial Narrow" pitchFamily="34" charset="0"/>
              </a:rPr>
              <a:t>Septiembre – noviembre 2016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2700338" y="2307158"/>
            <a:ext cx="6119812" cy="185738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463839826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2771775" y="579438"/>
            <a:ext cx="6191250" cy="5419725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US" alt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33795" name="Text Box 3"/>
          <p:cNvSpPr txBox="1">
            <a:spLocks noChangeArrowheads="1"/>
          </p:cNvSpPr>
          <p:nvPr/>
        </p:nvSpPr>
        <p:spPr bwMode="auto">
          <a:xfrm>
            <a:off x="1441450" y="2667000"/>
            <a:ext cx="3921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altLang="es-CO" sz="2400">
              <a:latin typeface="Times New Roman" pitchFamily="18" charset="0"/>
            </a:endParaRPr>
          </a:p>
        </p:txBody>
      </p:sp>
      <p:sp>
        <p:nvSpPr>
          <p:cNvPr id="33796" name="Text Box 3"/>
          <p:cNvSpPr txBox="1">
            <a:spLocks noChangeArrowheads="1"/>
          </p:cNvSpPr>
          <p:nvPr/>
        </p:nvSpPr>
        <p:spPr bwMode="auto">
          <a:xfrm>
            <a:off x="1331913" y="404813"/>
            <a:ext cx="6408737" cy="113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Tasa global de participación, ocupación y desempleo</a:t>
            </a:r>
          </a:p>
          <a:p>
            <a:pPr algn="ctr" eaLnBrk="1" hangingPunct="1">
              <a:buFont typeface="Arial" charset="0"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Florencia</a:t>
            </a:r>
            <a:endParaRPr lang="es-ES" altLang="es-CO" sz="1600" b="1" dirty="0">
              <a:solidFill>
                <a:srgbClr val="CC0066"/>
              </a:solidFill>
            </a:endParaRPr>
          </a:p>
          <a:p>
            <a:pPr algn="ctr" eaLnBrk="1" hangingPunct="1">
              <a:buFont typeface="Arial" charset="0"/>
              <a:buNone/>
            </a:pP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Septiembre – noviembre (2007 </a:t>
            </a: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– 2016)</a:t>
            </a:r>
          </a:p>
        </p:txBody>
      </p:sp>
      <p:sp>
        <p:nvSpPr>
          <p:cNvPr id="33797" name="5 CuadroTexto"/>
          <p:cNvSpPr txBox="1">
            <a:spLocks noChangeArrowheads="1"/>
          </p:cNvSpPr>
          <p:nvPr/>
        </p:nvSpPr>
        <p:spPr bwMode="auto">
          <a:xfrm>
            <a:off x="752475" y="5614988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/>
              <a:t>Fuente: DANE - GEIH </a:t>
            </a:r>
            <a:endParaRPr lang="es-ES" altLang="es-CO" sz="1100"/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722049776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85800" y="1612900"/>
            <a:ext cx="7775575" cy="400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3"/>
          <p:cNvSpPr txBox="1">
            <a:spLocks noChangeArrowheads="1"/>
          </p:cNvSpPr>
          <p:nvPr/>
        </p:nvSpPr>
        <p:spPr bwMode="auto">
          <a:xfrm>
            <a:off x="992188" y="404813"/>
            <a:ext cx="714216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CO" sz="2000" b="1">
                <a:solidFill>
                  <a:srgbClr val="CC0066"/>
                </a:solidFill>
                <a:latin typeface="Arial Narrow" pitchFamily="34" charset="0"/>
              </a:rPr>
              <a:t>Tasa de desempleo</a:t>
            </a:r>
          </a:p>
          <a:p>
            <a:pPr algn="ctr" eaLnBrk="1" hangingPunct="1"/>
            <a:r>
              <a:rPr lang="es-ES" altLang="es-CO" sz="2000" b="1">
                <a:solidFill>
                  <a:srgbClr val="CC0066"/>
                </a:solidFill>
                <a:latin typeface="Arial Narrow" pitchFamily="34" charset="0"/>
              </a:rPr>
              <a:t>Florencia</a:t>
            </a:r>
          </a:p>
          <a:p>
            <a:pPr algn="ctr" eaLnBrk="1" hangingPunct="1"/>
            <a:r>
              <a:rPr lang="es-ES" altLang="es-CO" sz="2000" b="1">
                <a:solidFill>
                  <a:srgbClr val="CC0066"/>
                </a:solidFill>
                <a:latin typeface="Arial Narrow" pitchFamily="34" charset="0"/>
              </a:rPr>
              <a:t>Trimestres móviles 2012 - 2016 </a:t>
            </a:r>
          </a:p>
        </p:txBody>
      </p:sp>
      <p:sp>
        <p:nvSpPr>
          <p:cNvPr id="34819" name="5 CuadroTexto"/>
          <p:cNvSpPr txBox="1">
            <a:spLocks noChangeArrowheads="1"/>
          </p:cNvSpPr>
          <p:nvPr/>
        </p:nvSpPr>
        <p:spPr bwMode="auto">
          <a:xfrm>
            <a:off x="1331913" y="5665788"/>
            <a:ext cx="14049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/>
              <a:t>Fuente: DANE - GEIH </a:t>
            </a:r>
            <a:endParaRPr lang="es-ES" altLang="es-CO" sz="110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1943984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944563" y="1436688"/>
            <a:ext cx="7235825" cy="4175125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 txBox="1">
            <a:spLocks noChangeArrowheads="1"/>
          </p:cNvSpPr>
          <p:nvPr/>
        </p:nvSpPr>
        <p:spPr bwMode="auto">
          <a:xfrm>
            <a:off x="1908175" y="620713"/>
            <a:ext cx="4895850" cy="1017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 kern="1200">
                <a:solidFill>
                  <a:srgbClr val="B6014C"/>
                </a:solidFill>
                <a:latin typeface="+mj-lt"/>
                <a:ea typeface="+mj-ea"/>
                <a:cs typeface="+mj-cs"/>
              </a:defRPr>
            </a:lvl1pPr>
            <a:lvl2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2pPr>
            <a:lvl3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3pPr>
            <a:lvl4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4pPr>
            <a:lvl5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5pPr>
            <a:lvl6pPr marL="4572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6pPr>
            <a:lvl7pPr marL="9144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7pPr>
            <a:lvl8pPr marL="13716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8pPr>
            <a:lvl9pPr marL="18288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9pPr>
          </a:lstStyle>
          <a:p>
            <a:pPr algn="ctr">
              <a:lnSpc>
                <a:spcPct val="100000"/>
              </a:lnSpc>
              <a:defRPr/>
            </a:pP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Población ocupada, desocupada e inactiva </a:t>
            </a:r>
            <a:b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</a:b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Florencia</a:t>
            </a:r>
            <a:endParaRPr lang="es-ES" altLang="es-CO" sz="1600" b="1" dirty="0">
              <a:solidFill>
                <a:srgbClr val="CC0066"/>
              </a:solidFill>
              <a:ea typeface="+mn-ea"/>
              <a:cs typeface="Arial" panose="020B0604020202020204" pitchFamily="34" charset="0"/>
            </a:endParaRPr>
          </a:p>
          <a:p>
            <a:pPr algn="ctr">
              <a:defRPr/>
            </a:pP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Septiembre – noviembre (2015 </a:t>
            </a:r>
            <a:r>
              <a:rPr lang="es-ES" sz="2200" b="1" dirty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– </a:t>
            </a: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2016)</a:t>
            </a:r>
            <a:r>
              <a:rPr lang="es-ES" sz="2200" b="1" dirty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/>
            </a:r>
            <a:br>
              <a:rPr lang="es-ES" sz="2200" b="1" dirty="0">
                <a:solidFill>
                  <a:srgbClr val="CC0066"/>
                </a:solidFill>
                <a:latin typeface="Arial Narrow" pitchFamily="34" charset="0"/>
                <a:cs typeface="Arial" charset="0"/>
              </a:rPr>
            </a:b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/>
            </a:r>
            <a:b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</a:br>
            <a:endParaRPr lang="es-ES" sz="2200" b="1" dirty="0" smtClean="0">
              <a:solidFill>
                <a:srgbClr val="CC0066"/>
              </a:solidFill>
              <a:latin typeface="Arial" charset="0"/>
              <a:cs typeface="Arial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6098176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92125" y="2708275"/>
            <a:ext cx="8232775" cy="216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eaLnBrk="1"/>
            <a:endParaRPr lang="es-CO" altLang="es-CO">
              <a:solidFill>
                <a:srgbClr val="FFFFFF"/>
              </a:solidFill>
              <a:sym typeface="Calibri" pitchFamily="34" charset="0"/>
            </a:endParaRPr>
          </a:p>
        </p:txBody>
      </p:sp>
      <p:pic>
        <p:nvPicPr>
          <p:cNvPr id="36867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6868" name="Rectangle 3"/>
          <p:cNvSpPr>
            <a:spLocks/>
          </p:cNvSpPr>
          <p:nvPr/>
        </p:nvSpPr>
        <p:spPr bwMode="auto">
          <a:xfrm>
            <a:off x="1258888" y="3068638"/>
            <a:ext cx="8208962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pPr eaLnBrk="1" hangingPunct="1"/>
            <a:r>
              <a:rPr lang="es-CO" altLang="es-CO" sz="2400" b="1">
                <a:solidFill>
                  <a:srgbClr val="FFFFFF"/>
                </a:solidFill>
                <a:latin typeface="Verdana" pitchFamily="34" charset="0"/>
              </a:rPr>
              <a:t>COMPORTAMIENTO DEL MERCADO LABORAL</a:t>
            </a:r>
            <a:endParaRPr lang="es-ES" altLang="es-CO" sz="2400" b="1">
              <a:solidFill>
                <a:srgbClr val="FFFFFF"/>
              </a:solidFill>
              <a:latin typeface="Verdana" pitchFamily="34" charset="0"/>
              <a:sym typeface="Calibri" pitchFamily="34" charset="0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eaLnBrk="1"/>
            <a:endParaRPr lang="es-CO" altLang="es-CO">
              <a:solidFill>
                <a:srgbClr val="FFFFFF"/>
              </a:solidFill>
              <a:sym typeface="Calibri" pitchFamily="34" charset="0"/>
            </a:endParaRPr>
          </a:p>
        </p:txBody>
      </p:sp>
      <p:pic>
        <p:nvPicPr>
          <p:cNvPr id="37891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7892" name="Rectangle 3"/>
          <p:cNvSpPr>
            <a:spLocks/>
          </p:cNvSpPr>
          <p:nvPr/>
        </p:nvSpPr>
        <p:spPr bwMode="auto">
          <a:xfrm>
            <a:off x="1403350" y="2955925"/>
            <a:ext cx="7416800" cy="83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</a:rPr>
              <a:t>POBLACIÓN OCUPADA </a:t>
            </a:r>
          </a:p>
          <a:p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</a:rPr>
              <a:t>SEGÚN </a:t>
            </a:r>
            <a:r>
              <a:rPr lang="es-CO" altLang="es-CO" sz="2400" b="1">
                <a:solidFill>
                  <a:srgbClr val="FFFFFF"/>
                </a:solidFill>
                <a:latin typeface="Verdana" pitchFamily="34" charset="0"/>
              </a:rPr>
              <a:t>RAMA DE ACTIVIDAD</a:t>
            </a:r>
            <a:endParaRPr lang="es-ES" altLang="es-CO" sz="2400" b="1">
              <a:solidFill>
                <a:srgbClr val="FFFFFF"/>
              </a:solidFill>
              <a:latin typeface="Verdana" pitchFamily="34" charset="0"/>
              <a:sym typeface="Calibri" pitchFamily="34" charset="0"/>
            </a:endParaRPr>
          </a:p>
        </p:txBody>
      </p:sp>
      <p:sp>
        <p:nvSpPr>
          <p:cNvPr id="37893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endParaRPr lang="es-ES" altLang="es-CO" sz="3500" b="1" dirty="0">
              <a:solidFill>
                <a:srgbClr val="A7A7A7"/>
              </a:solidFill>
              <a:latin typeface="Arial Narrow" pitchFamily="34" charset="0"/>
            </a:endParaRPr>
          </a:p>
          <a:p>
            <a:pPr algn="r" eaLnBrk="1" hangingPunct="1"/>
            <a:r>
              <a:rPr lang="es-ES" altLang="es-CO" sz="2800" b="1" dirty="0">
                <a:solidFill>
                  <a:srgbClr val="000000"/>
                </a:solidFill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</a:rPr>
              <a:t>Septiembre – noviembre 2016</a:t>
            </a:r>
            <a:endParaRPr lang="es-ES" altLang="es-CO" sz="24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Presentacion_dane2013_marzo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ane_prosperidad">
      <a:majorFont>
        <a:latin typeface="Futura Md BT"/>
        <a:ea typeface=""/>
        <a:cs typeface=""/>
      </a:majorFont>
      <a:minorFont>
        <a:latin typeface="Futura Std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rgbClr val="FF0000"/>
          </a:solidFill>
          <a:prstDash val="sysDot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3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3.xml><?xml version="1.0" encoding="utf-8"?>
<a:theme xmlns:a="http://schemas.openxmlformats.org/drawingml/2006/main" name="5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4.xml><?xml version="1.0" encoding="utf-8"?>
<a:theme xmlns:a="http://schemas.openxmlformats.org/drawingml/2006/main" name="4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5.xml><?xml version="1.0" encoding="utf-8"?>
<a:theme xmlns:a="http://schemas.openxmlformats.org/drawingml/2006/main" name="6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6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Presentacion_dane2013_marzo4</Template>
  <TotalTime>12173</TotalTime>
  <Words>462</Words>
  <Application>Microsoft Office PowerPoint</Application>
  <PresentationFormat>Presentación en pantalla (4:3)</PresentationFormat>
  <Paragraphs>78</Paragraphs>
  <Slides>20</Slides>
  <Notes>7</Notes>
  <HiddenSlides>0</HiddenSlides>
  <MMClips>0</MMClips>
  <ScaleCrop>false</ScaleCrop>
  <HeadingPairs>
    <vt:vector size="4" baseType="variant">
      <vt:variant>
        <vt:lpstr>Tema</vt:lpstr>
      </vt:variant>
      <vt:variant>
        <vt:i4>5</vt:i4>
      </vt:variant>
      <vt:variant>
        <vt:lpstr>Títulos de diapositiva</vt:lpstr>
      </vt:variant>
      <vt:variant>
        <vt:i4>20</vt:i4>
      </vt:variant>
    </vt:vector>
  </HeadingPairs>
  <TitlesOfParts>
    <vt:vector size="25" baseType="lpstr">
      <vt:lpstr>1_Presentacion_dane2013_marzo4</vt:lpstr>
      <vt:lpstr>3_Default - Default</vt:lpstr>
      <vt:lpstr>5_Default - Default</vt:lpstr>
      <vt:lpstr>4_Default - Default</vt:lpstr>
      <vt:lpstr>6_Default - Default</vt:lpstr>
      <vt:lpstr>Mercado Laboral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dane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PRINCIPALES RESULTADOS DEL MERCADO LABORAL JUNIO de 2012 Resultados Marco 2005.  Datos expandidos con proyecciones de población elaboradas con base en los resultados del Censo 2005  Julio 31 de 2012</dc:title>
  <dc:creator>jcolarteb</dc:creator>
  <cp:lastModifiedBy>Andres Felipe Virguez Clavijo</cp:lastModifiedBy>
  <cp:revision>1068</cp:revision>
  <cp:lastPrinted>2016-05-27T16:00:00Z</cp:lastPrinted>
  <dcterms:created xsi:type="dcterms:W3CDTF">2012-08-27T13:39:03Z</dcterms:created>
  <dcterms:modified xsi:type="dcterms:W3CDTF">2016-12-26T19:55:35Z</dcterms:modified>
</cp:coreProperties>
</file>