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</p:sldMasterIdLst>
  <p:notesMasterIdLst>
    <p:notesMasterId r:id="rId26"/>
  </p:notesMasterIdLst>
  <p:handoutMasterIdLst>
    <p:handoutMasterId r:id="rId27"/>
  </p:handoutMasterIdLst>
  <p:sldIdLst>
    <p:sldId id="722" r:id="rId6"/>
    <p:sldId id="723" r:id="rId7"/>
    <p:sldId id="705" r:id="rId8"/>
    <p:sldId id="704" r:id="rId9"/>
    <p:sldId id="706" r:id="rId10"/>
    <p:sldId id="707" r:id="rId11"/>
    <p:sldId id="708" r:id="rId12"/>
    <p:sldId id="724" r:id="rId13"/>
    <p:sldId id="725" r:id="rId14"/>
    <p:sldId id="711" r:id="rId15"/>
    <p:sldId id="712" r:id="rId16"/>
    <p:sldId id="726" r:id="rId17"/>
    <p:sldId id="714" r:id="rId18"/>
    <p:sldId id="715" r:id="rId19"/>
    <p:sldId id="727" r:id="rId20"/>
    <p:sldId id="717" r:id="rId21"/>
    <p:sldId id="718" r:id="rId22"/>
    <p:sldId id="721" r:id="rId23"/>
    <p:sldId id="719" r:id="rId24"/>
    <p:sldId id="728" r:id="rId25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75" d="100"/>
          <a:sy n="75" d="100"/>
        </p:scale>
        <p:origin x="-126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27/12/2016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27/12/2016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53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363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949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602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187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936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32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217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095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2472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21217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5661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02517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22687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89942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49204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925776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342714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15952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664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33161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144916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285923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857919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045488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031138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73595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987307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731814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40023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875107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56610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27441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60905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894933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56512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97194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73886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7294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2032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21048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81127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5441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797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97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235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834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059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4581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Cartagena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0715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548680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323528" y="5039271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23528" y="5238700"/>
            <a:ext cx="88204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171450" indent="-171450">
              <a:spcBef>
                <a:spcPct val="0"/>
              </a:spcBef>
            </a:pPr>
            <a:r>
              <a:rPr lang="es-ES" altLang="es-CO" sz="1100" dirty="0" smtClean="0"/>
              <a:t>Otras </a:t>
            </a:r>
            <a:r>
              <a:rPr lang="es-ES" altLang="es-CO" sz="1100" dirty="0"/>
              <a:t>ramas: Agricultura, ganadería, caza, silvicultura y pesca; explotación de minas y canteras, suministro de electricidad, gas y agua e </a:t>
            </a:r>
            <a:endParaRPr lang="es-ES" altLang="es-CO" sz="1100" dirty="0" smtClean="0"/>
          </a:p>
          <a:p>
            <a:pPr>
              <a:spcBef>
                <a:spcPct val="0"/>
              </a:spcBef>
              <a:buNone/>
            </a:pPr>
            <a:r>
              <a:rPr lang="es-ES" altLang="es-CO" sz="1100" dirty="0" smtClean="0"/>
              <a:t>Intermediación </a:t>
            </a:r>
            <a:r>
              <a:rPr lang="es-ES" altLang="es-CO" sz="1100" dirty="0"/>
              <a:t>financiera.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100" dirty="0"/>
              <a:t>Nota: La suma de las participaciones puede diferir de 100%  por la no inclusión de la categoría “no informa” y por efecto de decimales.</a:t>
            </a:r>
            <a:r>
              <a:rPr lang="es-ES" altLang="es-CO" sz="1100" dirty="0"/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20316468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96131" y="1432223"/>
            <a:ext cx="7551737" cy="3436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620688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448478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685800" y="5153819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28316039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0707" y="1610272"/>
            <a:ext cx="6911381" cy="35624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2016 </a:t>
            </a:r>
          </a:p>
        </p:txBody>
      </p:sp>
    </p:spTree>
    <p:extLst>
      <p:ext uri="{BB962C8B-B14F-4D97-AF65-F5344CB8AC3E}">
        <p14:creationId xmlns:p14="http://schemas.microsoft.com/office/powerpoint/2010/main" val="33523829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692696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530052" y="5373448"/>
            <a:ext cx="8064896" cy="6848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dirty="0">
                <a:latin typeface="+mj-lt"/>
              </a:rPr>
              <a:t> </a:t>
            </a:r>
            <a:r>
              <a:rPr lang="es-ES" altLang="es-CO" sz="1100" dirty="0" smtClean="0">
                <a:latin typeface="+mj-lt"/>
              </a:rPr>
              <a:t> ^ Obrero</a:t>
            </a:r>
            <a:r>
              <a:rPr lang="es-ES" altLang="es-CO" sz="1100" dirty="0">
                <a:latin typeface="+mj-lt"/>
              </a:rPr>
              <a:t>, empleado particular incluye al Jornalero o </a:t>
            </a:r>
            <a:r>
              <a:rPr lang="es-ES" altLang="es-CO" sz="1100" dirty="0" smtClean="0">
                <a:latin typeface="+mj-lt"/>
              </a:rPr>
              <a:t>Peón.</a:t>
            </a: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dirty="0" smtClean="0">
                <a:latin typeface="+mj-lt"/>
              </a:rPr>
              <a:t>  * </a:t>
            </a:r>
            <a:r>
              <a:rPr lang="es-ES" altLang="es-CO" sz="1100" dirty="0">
                <a:latin typeface="+mj-lt"/>
              </a:rPr>
              <a:t>Trabajador sin remuneración incluye a los trabajadores familiares sin remuneración y a los trabajadores sin remuneración en empresas </a:t>
            </a:r>
            <a:r>
              <a:rPr lang="es-ES" altLang="es-CO" sz="1100" dirty="0" smtClean="0">
                <a:latin typeface="+mj-lt"/>
              </a:rPr>
              <a:t>   de </a:t>
            </a:r>
            <a:r>
              <a:rPr lang="es-ES" altLang="es-CO" sz="1100" dirty="0">
                <a:latin typeface="+mj-lt"/>
              </a:rPr>
              <a:t>otros </a:t>
            </a:r>
            <a:r>
              <a:rPr lang="es-ES" altLang="es-CO" sz="1100" dirty="0" smtClean="0">
                <a:latin typeface="+mj-lt"/>
              </a:rPr>
              <a:t>hogares.</a:t>
            </a:r>
            <a:endParaRPr lang="es-ES" altLang="es-CO" sz="1100" dirty="0">
              <a:latin typeface="+mj-lt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92930" y="5106378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05184077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61878" y="1660849"/>
            <a:ext cx="7826375" cy="34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63712" y="692696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828923" y="5337066"/>
            <a:ext cx="7629277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 smtClean="0"/>
              <a:t>^ Empleado particular incluye  Jornalero y peón.</a:t>
            </a:r>
          </a:p>
          <a:p>
            <a:pPr eaLnBrk="1" hangingPunct="1">
              <a:spcBef>
                <a:spcPct val="50000"/>
              </a:spcBef>
              <a:buNone/>
              <a:defRPr/>
            </a:pPr>
            <a:r>
              <a:rPr lang="es-ES" altLang="es-CO" sz="1050" dirty="0"/>
              <a:t>* Trabajador sin remuneración incluye a los trabajadores familiares sin remuneración y a los trabajadores sin remuneración en empresas de otros hogares.</a:t>
            </a:r>
          </a:p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endParaRPr lang="es-ES" altLang="es-CO" sz="1050" dirty="0" smtClean="0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903287" y="5095082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23882409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81856" y="1667669"/>
            <a:ext cx="7380287" cy="3484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2016 </a:t>
            </a:r>
          </a:p>
        </p:txBody>
      </p:sp>
    </p:spTree>
    <p:extLst>
      <p:ext uri="{BB962C8B-B14F-4D97-AF65-F5344CB8AC3E}">
        <p14:creationId xmlns:p14="http://schemas.microsoft.com/office/powerpoint/2010/main" val="25131633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3474" y="620688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5434" y="5517232"/>
            <a:ext cx="785299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100" dirty="0" smtClean="0">
                <a:latin typeface="+mj-lt"/>
              </a:rPr>
              <a:t>Nota </a:t>
            </a:r>
            <a:r>
              <a:rPr lang="es-ES" altLang="es-CO" sz="1100" dirty="0">
                <a:latin typeface="+mj-lt"/>
              </a:rPr>
              <a:t>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516930" y="5283200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71455902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16930" y="1432973"/>
            <a:ext cx="7727477" cy="37504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598166" y="5716587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7183534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24796" y="2031553"/>
            <a:ext cx="5878508" cy="3767733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626" y="620688"/>
            <a:ext cx="68754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del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empleo informal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población ocupada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Total 13 ciudades y áreas metropolitanas y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Cartagena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trimestre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eptiembre - noviembre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Cartagena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67198107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92213" y="1773238"/>
            <a:ext cx="6691312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09884182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59632" y="3860800"/>
            <a:ext cx="648072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03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Bolívar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573467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029088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60438" y="1676400"/>
            <a:ext cx="729615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2016 </a:t>
            </a:r>
          </a:p>
        </p:txBody>
      </p:sp>
    </p:spTree>
    <p:extLst>
      <p:ext uri="{BB962C8B-B14F-4D97-AF65-F5344CB8AC3E}">
        <p14:creationId xmlns:p14="http://schemas.microsoft.com/office/powerpoint/2010/main" val="354910464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9636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Cartagena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50643697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38968" y="1844824"/>
            <a:ext cx="7756525" cy="3313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Septiembre - noviembre 2016 </a:t>
            </a:r>
            <a:endParaRPr lang="es-ES" altLang="es-CO" sz="16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059832" y="2862637"/>
            <a:ext cx="5956672" cy="20632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86050556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059832" y="357188"/>
            <a:ext cx="5801964" cy="5668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947738"/>
            <a:ext cx="64087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Cartagena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Septiembre - noviembre (2007 - 2016)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89051391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14388" y="2063750"/>
            <a:ext cx="7516812" cy="3548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Cartagena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2012 - 2016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971202" y="564197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36529031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77950" y="1570038"/>
            <a:ext cx="6329363" cy="396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Cartagena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- noviembre (2015 - 2016)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26897321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95536" y="2565400"/>
            <a:ext cx="8064896" cy="2125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8106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2016 </a:t>
            </a:r>
          </a:p>
        </p:txBody>
      </p:sp>
    </p:spTree>
    <p:extLst>
      <p:ext uri="{BB962C8B-B14F-4D97-AF65-F5344CB8AC3E}">
        <p14:creationId xmlns:p14="http://schemas.microsoft.com/office/powerpoint/2010/main" val="230548074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17260</TotalTime>
  <Words>455</Words>
  <Application>Microsoft Office PowerPoint</Application>
  <PresentationFormat>Presentación en pantalla (4:3)</PresentationFormat>
  <Paragraphs>79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Angela Rocio Lopez Sanchez</cp:lastModifiedBy>
  <cp:revision>956</cp:revision>
  <cp:lastPrinted>2016-12-26T21:25:43Z</cp:lastPrinted>
  <dcterms:created xsi:type="dcterms:W3CDTF">2012-08-27T13:39:03Z</dcterms:created>
  <dcterms:modified xsi:type="dcterms:W3CDTF">2016-12-27T15:14:13Z</dcterms:modified>
</cp:coreProperties>
</file>