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3.xml" ContentType="application/vnd.openxmlformats-officedocument.theme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4.xml" ContentType="application/vnd.openxmlformats-officedocument.theme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theme/theme5.xml" ContentType="application/vnd.openxmlformats-officedocument.theme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4" r:id="rId1"/>
    <p:sldMasterId id="2147483672" r:id="rId2"/>
    <p:sldMasterId id="2147483684" r:id="rId3"/>
    <p:sldMasterId id="2147483696" r:id="rId4"/>
    <p:sldMasterId id="2147483709" r:id="rId5"/>
    <p:sldMasterId id="2147483722" r:id="rId6"/>
  </p:sldMasterIdLst>
  <p:notesMasterIdLst>
    <p:notesMasterId r:id="rId27"/>
  </p:notesMasterIdLst>
  <p:handoutMasterIdLst>
    <p:handoutMasterId r:id="rId28"/>
  </p:handoutMasterIdLst>
  <p:sldIdLst>
    <p:sldId id="722" r:id="rId7"/>
    <p:sldId id="723" r:id="rId8"/>
    <p:sldId id="705" r:id="rId9"/>
    <p:sldId id="704" r:id="rId10"/>
    <p:sldId id="706" r:id="rId11"/>
    <p:sldId id="707" r:id="rId12"/>
    <p:sldId id="708" r:id="rId13"/>
    <p:sldId id="724" r:id="rId14"/>
    <p:sldId id="725" r:id="rId15"/>
    <p:sldId id="711" r:id="rId16"/>
    <p:sldId id="712" r:id="rId17"/>
    <p:sldId id="726" r:id="rId18"/>
    <p:sldId id="714" r:id="rId19"/>
    <p:sldId id="715" r:id="rId20"/>
    <p:sldId id="727" r:id="rId21"/>
    <p:sldId id="717" r:id="rId22"/>
    <p:sldId id="718" r:id="rId23"/>
    <p:sldId id="721" r:id="rId24"/>
    <p:sldId id="719" r:id="rId25"/>
    <p:sldId id="730" r:id="rId26"/>
  </p:sldIdLst>
  <p:sldSz cx="9144000" cy="6858000" type="screen4x3"/>
  <p:notesSz cx="6980238" cy="9144000"/>
  <p:defaultTextStyle>
    <a:defPPr>
      <a:defRPr lang="es-CO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66"/>
    <a:srgbClr val="FF0000"/>
    <a:srgbClr val="B6014C"/>
    <a:srgbClr val="3A3A3A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500" autoAdjust="0"/>
    <p:restoredTop sz="86323" autoAdjust="0"/>
  </p:normalViewPr>
  <p:slideViewPr>
    <p:cSldViewPr>
      <p:cViewPr>
        <p:scale>
          <a:sx n="75" d="100"/>
          <a:sy n="75" d="100"/>
        </p:scale>
        <p:origin x="-1266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notesViewPr>
    <p:cSldViewPr>
      <p:cViewPr varScale="1">
        <p:scale>
          <a:sx n="67" d="100"/>
          <a:sy n="67" d="100"/>
        </p:scale>
        <p:origin x="-3276" y="-96"/>
      </p:cViewPr>
      <p:guideLst>
        <p:guide orient="horz" pos="2880"/>
        <p:guide pos="219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5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2477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>
            <a:lvl1pPr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53853" y="0"/>
            <a:ext cx="302477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>
            <a:lvl1pPr algn="r"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fld id="{CD32B4C0-13EB-4C23-B963-584BDF2FC81B}" type="datetimeFigureOut">
              <a:rPr lang="es-ES"/>
              <a:pPr>
                <a:defRPr/>
              </a:pPr>
              <a:t>27/12/2016</a:t>
            </a:fld>
            <a:endParaRPr lang="es-ES"/>
          </a:p>
        </p:txBody>
      </p:sp>
      <p:sp>
        <p:nvSpPr>
          <p:cNvPr id="819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302477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b" anchorCtr="0" compatLnSpc="1">
            <a:prstTxWarp prst="textNoShape">
              <a:avLst/>
            </a:prstTxWarp>
          </a:bodyPr>
          <a:lstStyle>
            <a:lvl1pPr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19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53853" y="8685213"/>
            <a:ext cx="302477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cs typeface="Arial" pitchFamily="34" charset="0"/>
              </a:defRPr>
            </a:lvl1pPr>
          </a:lstStyle>
          <a:p>
            <a:pPr>
              <a:defRPr/>
            </a:pPr>
            <a:fld id="{4B1188C2-4122-48F7-A95E-A421D18E5153}" type="slidenum">
              <a:rPr lang="es-ES" altLang="es-CO"/>
              <a:pPr>
                <a:defRPr/>
              </a:pPr>
              <a:t>‹Nº›</a:t>
            </a:fld>
            <a:endParaRPr lang="es-ES" altLang="es-CO"/>
          </a:p>
        </p:txBody>
      </p:sp>
    </p:spTree>
    <p:extLst>
      <p:ext uri="{BB962C8B-B14F-4D97-AF65-F5344CB8AC3E}">
        <p14:creationId xmlns:p14="http://schemas.microsoft.com/office/powerpoint/2010/main" val="85076780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2477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>
            <a:lvl1pPr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53853" y="0"/>
            <a:ext cx="302477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>
            <a:lvl1pPr algn="r"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fld id="{A6C31B31-8036-4A47-B07F-9D09AA984F4D}" type="datetimeFigureOut">
              <a:rPr lang="es-ES"/>
              <a:pPr>
                <a:defRPr/>
              </a:pPr>
              <a:t>27/12/2016</a:t>
            </a:fld>
            <a:endParaRPr lang="es-ES"/>
          </a:p>
        </p:txBody>
      </p:sp>
      <p:sp>
        <p:nvSpPr>
          <p:cNvPr id="2048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03325" y="685800"/>
            <a:ext cx="4573588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98024" y="4343400"/>
            <a:ext cx="5584190" cy="41148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302477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b" anchorCtr="0" compatLnSpc="1">
            <a:prstTxWarp prst="textNoShape">
              <a:avLst/>
            </a:prstTxWarp>
          </a:bodyPr>
          <a:lstStyle>
            <a:lvl1pPr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53853" y="8685213"/>
            <a:ext cx="302477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cs typeface="Arial" pitchFamily="34" charset="0"/>
              </a:defRPr>
            </a:lvl1pPr>
          </a:lstStyle>
          <a:p>
            <a:pPr>
              <a:defRPr/>
            </a:pPr>
            <a:fld id="{A01BB3B4-4C7B-41B7-B62B-982E7505AE33}" type="slidenum">
              <a:rPr lang="es-ES" altLang="es-CO"/>
              <a:pPr>
                <a:defRPr/>
              </a:pPr>
              <a:t>‹Nº›</a:t>
            </a:fld>
            <a:endParaRPr lang="es-ES" altLang="es-CO"/>
          </a:p>
        </p:txBody>
      </p:sp>
    </p:spTree>
    <p:extLst>
      <p:ext uri="{BB962C8B-B14F-4D97-AF65-F5344CB8AC3E}">
        <p14:creationId xmlns:p14="http://schemas.microsoft.com/office/powerpoint/2010/main" val="213418342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4913" y="685800"/>
            <a:ext cx="4570412" cy="3427413"/>
          </a:xfrm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4913" y="685800"/>
            <a:ext cx="4570412" cy="3427413"/>
          </a:xfrm>
          <a:ln/>
        </p:spPr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</a:pPr>
            <a:fld id="{C1F31395-DCEE-4AED-87D0-A6FF93487F38}" type="slidenum">
              <a:rPr lang="es-ES" altLang="es-CO" smtClean="0">
                <a:cs typeface="Arial" charset="0"/>
              </a:rPr>
              <a:pPr>
                <a:spcBef>
                  <a:spcPct val="0"/>
                </a:spcBef>
              </a:pPr>
              <a:t>11</a:t>
            </a:fld>
            <a:endParaRPr lang="es-ES" altLang="es-CO" smtClean="0">
              <a:cs typeface="Arial" charset="0"/>
            </a:endParaRPr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6500" y="685800"/>
            <a:ext cx="4570413" cy="3427413"/>
          </a:xfrm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</a:pPr>
            <a:fld id="{B77FC03E-CD86-4E12-8C12-8E19BF9CF09C}" type="slidenum">
              <a:rPr lang="es-ES" altLang="es-CO" smtClean="0">
                <a:cs typeface="Arial" charset="0"/>
              </a:rPr>
              <a:pPr>
                <a:spcBef>
                  <a:spcPct val="0"/>
                </a:spcBef>
              </a:pPr>
              <a:t>14</a:t>
            </a:fld>
            <a:endParaRPr lang="es-ES" altLang="es-CO" smtClean="0">
              <a:cs typeface="Arial" charset="0"/>
            </a:endParaRPr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6500" y="685800"/>
            <a:ext cx="4570413" cy="3427413"/>
          </a:xfrm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 txBox="1">
            <a:spLocks noGrp="1" noChangeArrowheads="1"/>
          </p:cNvSpPr>
          <p:nvPr/>
        </p:nvSpPr>
        <p:spPr bwMode="auto">
          <a:xfrm>
            <a:off x="3953853" y="8685213"/>
            <a:ext cx="302477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/>
            <a:fld id="{789B9D99-C671-4BB3-8469-585D0C06BB09}" type="slidenum">
              <a:rPr lang="es-ES" altLang="es-CO" sz="1200"/>
              <a:pPr algn="r"/>
              <a:t>16</a:t>
            </a:fld>
            <a:endParaRPr lang="es-ES" altLang="es-CO" sz="1200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6500" y="685800"/>
            <a:ext cx="4570413" cy="3427413"/>
          </a:xfrm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ES" altLang="es-CO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915615" y="260648"/>
            <a:ext cx="5680721" cy="434479"/>
          </a:xfrm>
        </p:spPr>
        <p:txBody>
          <a:bodyPr>
            <a:normAutofit/>
          </a:bodyPr>
          <a:lstStyle>
            <a:lvl1pPr algn="ctr">
              <a:lnSpc>
                <a:spcPts val="2400"/>
              </a:lnSpc>
              <a:defRPr sz="2200">
                <a:solidFill>
                  <a:schemeClr val="accent5">
                    <a:lumMod val="7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s-CO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915615" y="836712"/>
            <a:ext cx="5785439" cy="576064"/>
          </a:xfrm>
        </p:spPr>
        <p:txBody>
          <a:bodyPr>
            <a:noAutofit/>
          </a:bodyPr>
          <a:lstStyle>
            <a:lvl1pPr marL="0" indent="0" algn="ctr">
              <a:buNone/>
              <a:defRPr sz="2200">
                <a:solidFill>
                  <a:schemeClr val="accent5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2408035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4E59F65C-F9CD-49CB-AF03-779A7770473B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69989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898525" y="4279900"/>
            <a:ext cx="3703638" cy="2578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754563" y="4279900"/>
            <a:ext cx="3705225" cy="2578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2ECA9EBE-6CD8-43F1-8A7B-14D7400713B3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12788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A10BC22F-B74D-40EA-AD46-36FB335759B7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959560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4B4B9F43-0E03-48BD-9816-C2F734FDA801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117147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EBC4C9E9-5231-490B-8F5D-80A5286C7E39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212022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F7F9E7DC-7FB7-4CC1-83E5-2948C2A13BF5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688140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>
              <a:sym typeface="Calibri" pitchFamily="34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30CBD9C0-7DED-483D-A214-5646B0C4F321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945930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8AF4274A-9BD6-4330-B63F-B54FB7DFCBC0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829917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02413" y="0"/>
            <a:ext cx="1928812" cy="68580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812800" y="0"/>
            <a:ext cx="5637213" cy="68580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48054713-BF66-443B-9F81-7F64BE4D533D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836824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5168932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7592619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36934457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10579867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03748003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5146492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33725952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866017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3928038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>
              <a:sym typeface="Calibri" pitchFamily="34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74997640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39554130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1600200"/>
            <a:ext cx="2057400" cy="4525963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6019800" cy="4525963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5347030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15597788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4B31E9BD-D543-454D-B591-1F109951E4E4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04120735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9511F0B2-E184-4EFB-994C-BBA75615FB3F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22132996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2EE10C3C-3BFE-4BAB-A769-655B78E6D985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84341985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435100"/>
            <a:ext cx="1943100" cy="739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2552700" y="1435100"/>
            <a:ext cx="1944688" cy="739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5D141A3D-7F63-4B3D-9A6C-F755CD577372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96236008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F1547588-2D29-42CF-915F-38C9BBE50014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14017493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5147A860-E4D4-4F5E-B07C-79437A91277A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549064141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168849ED-6ADA-4827-B78E-A3AC07D78638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79040381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BA55FADA-AA80-4ADD-91A6-16A63B3213E7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4202589358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>
              <a:sym typeface="Calibri" pitchFamily="34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486540BD-7773-4C87-9475-1D47B267EC27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6011119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9E37F9A5-4BC0-44D3-9B27-CF2A93D6BD79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596343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755650" y="476250"/>
            <a:ext cx="7561263" cy="564991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47727761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55588"/>
            <a:ext cx="2057400" cy="1919287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55588"/>
            <a:ext cx="6019800" cy="1919287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4B58023E-FDE3-49DF-93AD-4DEFB1AD92E5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9079524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755650" y="476250"/>
            <a:ext cx="7561263" cy="564991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10562308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4B31E9BD-D543-454D-B591-1F109951E4E4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30847533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9511F0B2-E184-4EFB-994C-BBA75615FB3F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26666467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2EE10C3C-3BFE-4BAB-A769-655B78E6D985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86174414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435100"/>
            <a:ext cx="1943100" cy="739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2552700" y="1435100"/>
            <a:ext cx="1944688" cy="739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5D141A3D-7F63-4B3D-9A6C-F755CD577372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900324466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F1547588-2D29-42CF-915F-38C9BBE50014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651144320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5147A860-E4D4-4F5E-B07C-79437A91277A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760041080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168849ED-6ADA-4827-B78E-A3AC07D78638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077930184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BA55FADA-AA80-4ADD-91A6-16A63B3213E7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0077397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5650" y="476250"/>
            <a:ext cx="6343650" cy="649288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755650" y="1412875"/>
            <a:ext cx="3703638" cy="4713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11688" y="1412875"/>
            <a:ext cx="3705225" cy="4713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721770535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>
              <a:sym typeface="Calibri" pitchFamily="34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486540BD-7773-4C87-9475-1D47B267EC27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4146786667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9E37F9A5-4BC0-44D3-9B27-CF2A93D6BD79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505264219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55588"/>
            <a:ext cx="2057400" cy="1919287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55588"/>
            <a:ext cx="6019800" cy="1919287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4B58023E-FDE3-49DF-93AD-4DEFB1AD92E5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827094359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755650" y="476250"/>
            <a:ext cx="7561263" cy="564991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072709689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931014506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579178613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578679328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887718126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109191196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8434614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ítulo, 1 objeto y 2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5650" y="476250"/>
            <a:ext cx="6343650" cy="649288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755650" y="1412875"/>
            <a:ext cx="3703638" cy="47132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4611688" y="1412875"/>
            <a:ext cx="3705225" cy="227965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3"/>
          </p:nvPr>
        </p:nvSpPr>
        <p:spPr>
          <a:xfrm>
            <a:off x="4611688" y="3844925"/>
            <a:ext cx="3705225" cy="22812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933875565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88121199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4233434126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>
              <a:sym typeface="Calibri" pitchFamily="34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514060944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995924545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6583362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6583362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2640577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5576" y="2130425"/>
            <a:ext cx="756084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755576" y="3886200"/>
            <a:ext cx="756084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1087263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939271DD-63A2-418B-8835-24AAE9969C84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78876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E2549A53-C0FD-496B-B379-82D4FFB9E752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5306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13" Type="http://schemas.openxmlformats.org/officeDocument/2006/relationships/hyperlink" Target="http://www.youtube.com/user/danecolombia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hyperlink" Target="https://www.facebook.com/DANEColombia" TargetMode="External"/><Relationship Id="rId5" Type="http://schemas.openxmlformats.org/officeDocument/2006/relationships/slideLayout" Target="../slideLayouts/slideLayout5.xml"/><Relationship Id="rId15" Type="http://schemas.openxmlformats.org/officeDocument/2006/relationships/hyperlink" Target="http://www.dane.gov.co/" TargetMode="Externa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hyperlink" Target="https://twitter.com/dane_colombia" TargetMode="External"/><Relationship Id="rId14" Type="http://schemas.openxmlformats.org/officeDocument/2006/relationships/image" Target="../media/image3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.xml"/><Relationship Id="rId13" Type="http://schemas.openxmlformats.org/officeDocument/2006/relationships/image" Target="../media/image6.png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12" Type="http://schemas.openxmlformats.org/officeDocument/2006/relationships/theme" Target="../theme/theme2.xml"/><Relationship Id="rId17" Type="http://schemas.openxmlformats.org/officeDocument/2006/relationships/image" Target="../media/image10.png"/><Relationship Id="rId2" Type="http://schemas.openxmlformats.org/officeDocument/2006/relationships/slideLayout" Target="../slideLayouts/slideLayout9.xml"/><Relationship Id="rId16" Type="http://schemas.openxmlformats.org/officeDocument/2006/relationships/image" Target="../media/image9.jpeg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11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2.xml"/><Relationship Id="rId15" Type="http://schemas.openxmlformats.org/officeDocument/2006/relationships/image" Target="../media/image8.png"/><Relationship Id="rId10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1.xml"/><Relationship Id="rId9" Type="http://schemas.openxmlformats.org/officeDocument/2006/relationships/slideLayout" Target="../slideLayouts/slideLayout16.xml"/><Relationship Id="rId14" Type="http://schemas.openxmlformats.org/officeDocument/2006/relationships/image" Target="../media/image7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13" Type="http://schemas.openxmlformats.org/officeDocument/2006/relationships/image" Target="../media/image11.png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12" Type="http://schemas.openxmlformats.org/officeDocument/2006/relationships/theme" Target="../theme/theme3.xml"/><Relationship Id="rId17" Type="http://schemas.openxmlformats.org/officeDocument/2006/relationships/image" Target="../media/image8.png"/><Relationship Id="rId2" Type="http://schemas.openxmlformats.org/officeDocument/2006/relationships/slideLayout" Target="../slideLayouts/slideLayout20.xml"/><Relationship Id="rId16" Type="http://schemas.openxmlformats.org/officeDocument/2006/relationships/image" Target="../media/image7.png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3.xml"/><Relationship Id="rId15" Type="http://schemas.openxmlformats.org/officeDocument/2006/relationships/image" Target="../media/image6.png"/><Relationship Id="rId10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Relationship Id="rId14" Type="http://schemas.openxmlformats.org/officeDocument/2006/relationships/image" Target="../media/image9.jpe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7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2.xml"/><Relationship Id="rId7" Type="http://schemas.openxmlformats.org/officeDocument/2006/relationships/slideLayout" Target="../slideLayouts/slideLayout36.xml"/><Relationship Id="rId12" Type="http://schemas.openxmlformats.org/officeDocument/2006/relationships/slideLayout" Target="../slideLayouts/slideLayout41.xml"/><Relationship Id="rId2" Type="http://schemas.openxmlformats.org/officeDocument/2006/relationships/slideLayout" Target="../slideLayouts/slideLayout31.xml"/><Relationship Id="rId1" Type="http://schemas.openxmlformats.org/officeDocument/2006/relationships/slideLayout" Target="../slideLayouts/slideLayout30.xml"/><Relationship Id="rId6" Type="http://schemas.openxmlformats.org/officeDocument/2006/relationships/slideLayout" Target="../slideLayouts/slideLayout35.xml"/><Relationship Id="rId11" Type="http://schemas.openxmlformats.org/officeDocument/2006/relationships/slideLayout" Target="../slideLayouts/slideLayout40.xml"/><Relationship Id="rId5" Type="http://schemas.openxmlformats.org/officeDocument/2006/relationships/slideLayout" Target="../slideLayouts/slideLayout34.xml"/><Relationship Id="rId15" Type="http://schemas.openxmlformats.org/officeDocument/2006/relationships/image" Target="../media/image10.png"/><Relationship Id="rId10" Type="http://schemas.openxmlformats.org/officeDocument/2006/relationships/slideLayout" Target="../slideLayouts/slideLayout39.xml"/><Relationship Id="rId4" Type="http://schemas.openxmlformats.org/officeDocument/2006/relationships/slideLayout" Target="../slideLayouts/slideLayout33.xml"/><Relationship Id="rId9" Type="http://schemas.openxmlformats.org/officeDocument/2006/relationships/slideLayout" Target="../slideLayouts/slideLayout38.xml"/><Relationship Id="rId14" Type="http://schemas.openxmlformats.org/officeDocument/2006/relationships/image" Target="../media/image12.jpe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9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44.xml"/><Relationship Id="rId7" Type="http://schemas.openxmlformats.org/officeDocument/2006/relationships/slideLayout" Target="../slideLayouts/slideLayout48.xml"/><Relationship Id="rId12" Type="http://schemas.openxmlformats.org/officeDocument/2006/relationships/slideLayout" Target="../slideLayouts/slideLayout53.xml"/><Relationship Id="rId2" Type="http://schemas.openxmlformats.org/officeDocument/2006/relationships/slideLayout" Target="../slideLayouts/slideLayout43.xml"/><Relationship Id="rId1" Type="http://schemas.openxmlformats.org/officeDocument/2006/relationships/slideLayout" Target="../slideLayouts/slideLayout42.xml"/><Relationship Id="rId6" Type="http://schemas.openxmlformats.org/officeDocument/2006/relationships/slideLayout" Target="../slideLayouts/slideLayout47.xml"/><Relationship Id="rId11" Type="http://schemas.openxmlformats.org/officeDocument/2006/relationships/slideLayout" Target="../slideLayouts/slideLayout52.xml"/><Relationship Id="rId5" Type="http://schemas.openxmlformats.org/officeDocument/2006/relationships/slideLayout" Target="../slideLayouts/slideLayout46.xml"/><Relationship Id="rId15" Type="http://schemas.openxmlformats.org/officeDocument/2006/relationships/image" Target="../media/image10.png"/><Relationship Id="rId10" Type="http://schemas.openxmlformats.org/officeDocument/2006/relationships/slideLayout" Target="../slideLayouts/slideLayout51.xml"/><Relationship Id="rId4" Type="http://schemas.openxmlformats.org/officeDocument/2006/relationships/slideLayout" Target="../slideLayouts/slideLayout45.xml"/><Relationship Id="rId9" Type="http://schemas.openxmlformats.org/officeDocument/2006/relationships/slideLayout" Target="../slideLayouts/slideLayout50.xml"/><Relationship Id="rId14" Type="http://schemas.openxmlformats.org/officeDocument/2006/relationships/image" Target="../media/image12.jpe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1.xml"/><Relationship Id="rId13" Type="http://schemas.openxmlformats.org/officeDocument/2006/relationships/image" Target="../media/image13.jpeg"/><Relationship Id="rId3" Type="http://schemas.openxmlformats.org/officeDocument/2006/relationships/slideLayout" Target="../slideLayouts/slideLayout56.xml"/><Relationship Id="rId7" Type="http://schemas.openxmlformats.org/officeDocument/2006/relationships/slideLayout" Target="../slideLayouts/slideLayout60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5.xml"/><Relationship Id="rId16" Type="http://schemas.openxmlformats.org/officeDocument/2006/relationships/image" Target="../media/image8.png"/><Relationship Id="rId1" Type="http://schemas.openxmlformats.org/officeDocument/2006/relationships/slideLayout" Target="../slideLayouts/slideLayout54.xml"/><Relationship Id="rId6" Type="http://schemas.openxmlformats.org/officeDocument/2006/relationships/slideLayout" Target="../slideLayouts/slideLayout59.xml"/><Relationship Id="rId11" Type="http://schemas.openxmlformats.org/officeDocument/2006/relationships/slideLayout" Target="../slideLayouts/slideLayout64.xml"/><Relationship Id="rId5" Type="http://schemas.openxmlformats.org/officeDocument/2006/relationships/slideLayout" Target="../slideLayouts/slideLayout58.xml"/><Relationship Id="rId15" Type="http://schemas.openxmlformats.org/officeDocument/2006/relationships/image" Target="../media/image7.png"/><Relationship Id="rId10" Type="http://schemas.openxmlformats.org/officeDocument/2006/relationships/slideLayout" Target="../slideLayouts/slideLayout63.xml"/><Relationship Id="rId4" Type="http://schemas.openxmlformats.org/officeDocument/2006/relationships/slideLayout" Target="../slideLayouts/slideLayout57.xml"/><Relationship Id="rId9" Type="http://schemas.openxmlformats.org/officeDocument/2006/relationships/slideLayout" Target="../slideLayouts/slideLayout62.xml"/><Relationship Id="rId14" Type="http://schemas.openxmlformats.org/officeDocument/2006/relationships/image" Target="../media/image6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Rectángulo"/>
          <p:cNvSpPr/>
          <p:nvPr/>
        </p:nvSpPr>
        <p:spPr>
          <a:xfrm>
            <a:off x="0" y="6289675"/>
            <a:ext cx="9144000" cy="568325"/>
          </a:xfrm>
          <a:prstGeom prst="rect">
            <a:avLst/>
          </a:prstGeom>
          <a:solidFill>
            <a:srgbClr val="B601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CO"/>
          </a:p>
        </p:txBody>
      </p:sp>
      <p:sp>
        <p:nvSpPr>
          <p:cNvPr id="1027" name="1 Marcador de título"/>
          <p:cNvSpPr>
            <a:spLocks noGrp="1"/>
          </p:cNvSpPr>
          <p:nvPr>
            <p:ph type="title"/>
          </p:nvPr>
        </p:nvSpPr>
        <p:spPr bwMode="auto">
          <a:xfrm>
            <a:off x="4932363" y="336550"/>
            <a:ext cx="3455987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O" smtClean="0"/>
              <a:t>Título 1</a:t>
            </a:r>
            <a:endParaRPr lang="es-CO" altLang="es-CO" smtClean="0"/>
          </a:p>
        </p:txBody>
      </p:sp>
      <p:sp>
        <p:nvSpPr>
          <p:cNvPr id="1028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792163" y="1125538"/>
            <a:ext cx="7596187" cy="4919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O" smtClean="0"/>
              <a:t>Haga clic para modificar el estilo de texto del patrón</a:t>
            </a:r>
          </a:p>
          <a:p>
            <a:pPr lvl="1"/>
            <a:r>
              <a:rPr lang="es-ES" altLang="es-CO" smtClean="0"/>
              <a:t>Segundo nivel</a:t>
            </a:r>
          </a:p>
          <a:p>
            <a:pPr lvl="2"/>
            <a:r>
              <a:rPr lang="es-ES" altLang="es-CO" smtClean="0"/>
              <a:t>Tercer nivel</a:t>
            </a:r>
          </a:p>
          <a:p>
            <a:pPr lvl="3"/>
            <a:r>
              <a:rPr lang="es-ES" altLang="es-CO" smtClean="0"/>
              <a:t>Cuarto nivel</a:t>
            </a:r>
          </a:p>
          <a:p>
            <a:pPr lvl="4"/>
            <a:r>
              <a:rPr lang="es-ES" altLang="es-CO" smtClean="0"/>
              <a:t>Quinto nivel</a:t>
            </a:r>
            <a:endParaRPr lang="es-CO" altLang="es-CO" smtClean="0"/>
          </a:p>
        </p:txBody>
      </p:sp>
      <p:pic>
        <p:nvPicPr>
          <p:cNvPr id="1029" name="10 Imagen">
            <a:hlinkClick r:id="rId9"/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4663" y="6454775"/>
            <a:ext cx="10414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11 Imagen">
            <a:hlinkClick r:id="rId11"/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425" y="6450013"/>
            <a:ext cx="9144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12 Imagen">
            <a:hlinkClick r:id="rId13"/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6454775"/>
            <a:ext cx="9271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15 Imagen">
            <a:hlinkClick r:id="rId15"/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238" y="6430963"/>
            <a:ext cx="1438275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10 Imagen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" r="919" b="17276"/>
          <a:stretch>
            <a:fillRect/>
          </a:stretch>
        </p:blipFill>
        <p:spPr bwMode="auto">
          <a:xfrm>
            <a:off x="-36513" y="6105525"/>
            <a:ext cx="9180513" cy="779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8" name="1 CuadroTexto"/>
          <p:cNvSpPr txBox="1">
            <a:spLocks noChangeArrowheads="1"/>
          </p:cNvSpPr>
          <p:nvPr/>
        </p:nvSpPr>
        <p:spPr bwMode="auto">
          <a:xfrm>
            <a:off x="6872288" y="6453188"/>
            <a:ext cx="166052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>
              <a:defRPr/>
            </a:pPr>
            <a:r>
              <a:rPr lang="es-CO" sz="1600" smtClean="0">
                <a:solidFill>
                  <a:schemeClr val="bg1"/>
                </a:solidFill>
              </a:rPr>
              <a:t>www.dane.gov.co</a:t>
            </a:r>
          </a:p>
        </p:txBody>
      </p:sp>
      <p:pic>
        <p:nvPicPr>
          <p:cNvPr id="1035" name="11 Imagen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4036"/>
          <a:stretch>
            <a:fillRect/>
          </a:stretch>
        </p:blipFill>
        <p:spPr bwMode="auto">
          <a:xfrm>
            <a:off x="-36513" y="-26988"/>
            <a:ext cx="9251951" cy="1492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</p:sldLayoutIdLst>
  <p:timing>
    <p:tnLst>
      <p:par>
        <p:cTn id="1" dur="indefinite" restart="never" nodeType="tmRoot"/>
      </p:par>
    </p:tnLst>
  </p:timing>
  <p:txStyles>
    <p:titleStyle>
      <a:lvl1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 kern="1200">
          <a:solidFill>
            <a:schemeClr val="bg1"/>
          </a:solidFill>
          <a:latin typeface="Calibri" panose="020F0502020204030204" pitchFamily="34" charset="0"/>
          <a:ea typeface="+mj-ea"/>
          <a:cs typeface="+mj-cs"/>
        </a:defRPr>
      </a:lvl1pPr>
      <a:lvl2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2pPr>
      <a:lvl3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3pPr>
      <a:lvl4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4pPr>
      <a:lvl5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5pPr>
      <a:lvl6pPr marL="4572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6pPr>
      <a:lvl7pPr marL="9144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7pPr>
      <a:lvl8pPr marL="13716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8pPr>
      <a:lvl9pPr marL="18288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"/>
          <p:cNvSpPr>
            <a:spLocks/>
          </p:cNvSpPr>
          <p:nvPr/>
        </p:nvSpPr>
        <p:spPr bwMode="auto">
          <a:xfrm>
            <a:off x="0" y="-26988"/>
            <a:ext cx="9144000" cy="1308101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defRPr/>
            </a:pPr>
            <a:endParaRPr lang="es-CO" altLang="es-CO" smtClean="0">
              <a:solidFill>
                <a:srgbClr val="FFFFFF"/>
              </a:solidFill>
            </a:endParaRPr>
          </a:p>
        </p:txBody>
      </p:sp>
      <p:pic>
        <p:nvPicPr>
          <p:cNvPr id="2051" name="Picture 2" descr="image1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6308725"/>
            <a:ext cx="287338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052" name="Picture 3" descr="image2.pn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0725" y="6308725"/>
            <a:ext cx="287338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053" name="Picture 4" descr="image3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7838" y="6308725"/>
            <a:ext cx="288925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126" name="Rectangle 5"/>
          <p:cNvSpPr>
            <a:spLocks/>
          </p:cNvSpPr>
          <p:nvPr/>
        </p:nvSpPr>
        <p:spPr bwMode="auto">
          <a:xfrm>
            <a:off x="554038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>
              <a:defRPr/>
            </a:pPr>
            <a:r>
              <a:rPr lang="es-CO" altLang="es-CO" sz="1000" smtClean="0"/>
              <a:t>@DANE_Colombia</a:t>
            </a:r>
            <a:endParaRPr lang="es-CO" altLang="es-CO" smtClean="0"/>
          </a:p>
        </p:txBody>
      </p:sp>
      <p:sp>
        <p:nvSpPr>
          <p:cNvPr id="5127" name="Rectangle 6"/>
          <p:cNvSpPr>
            <a:spLocks/>
          </p:cNvSpPr>
          <p:nvPr/>
        </p:nvSpPr>
        <p:spPr bwMode="auto">
          <a:xfrm>
            <a:off x="2066925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>
              <a:defRPr/>
            </a:pPr>
            <a:r>
              <a:rPr lang="es-CO" altLang="es-CO" sz="1000" smtClean="0"/>
              <a:t>/DANEColombia</a:t>
            </a:r>
            <a:endParaRPr lang="es-CO" altLang="es-CO" smtClean="0"/>
          </a:p>
        </p:txBody>
      </p:sp>
      <p:sp>
        <p:nvSpPr>
          <p:cNvPr id="5128" name="Rectangle 7"/>
          <p:cNvSpPr>
            <a:spLocks/>
          </p:cNvSpPr>
          <p:nvPr/>
        </p:nvSpPr>
        <p:spPr bwMode="auto">
          <a:xfrm>
            <a:off x="3552825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>
              <a:defRPr/>
            </a:pPr>
            <a:r>
              <a:rPr lang="es-CO" altLang="es-CO" sz="1000" smtClean="0"/>
              <a:t>/DANEColombia</a:t>
            </a:r>
            <a:endParaRPr lang="es-CO" altLang="es-CO" smtClean="0"/>
          </a:p>
        </p:txBody>
      </p:sp>
      <p:pic>
        <p:nvPicPr>
          <p:cNvPr id="2057" name="Picture 8" descr="dane_logo_2015_lema.jpeg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76" b="11176"/>
          <a:stretch>
            <a:fillRect/>
          </a:stretch>
        </p:blipFill>
        <p:spPr bwMode="auto">
          <a:xfrm>
            <a:off x="6154738" y="6018213"/>
            <a:ext cx="2844800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058" name="Picture 9" descr="image5.png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873500"/>
            <a:ext cx="9142413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Rectangle 10"/>
          <p:cNvSpPr>
            <a:spLocks noGrp="1"/>
          </p:cNvSpPr>
          <p:nvPr>
            <p:ph type="sldNum" sz="quarter" idx="2"/>
          </p:nvPr>
        </p:nvSpPr>
        <p:spPr bwMode="auto">
          <a:xfrm>
            <a:off x="4962525" y="6356350"/>
            <a:ext cx="2133600" cy="331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>
            <a:lvl1pPr eaLnBrk="1">
              <a:defRPr>
                <a:solidFill>
                  <a:srgbClr val="000000"/>
                </a:solidFill>
                <a:cs typeface="Calibri" pitchFamily="34" charset="0"/>
                <a:sym typeface="Calibri" pitchFamily="34" charset="0"/>
              </a:defRPr>
            </a:lvl1pPr>
          </a:lstStyle>
          <a:p>
            <a:pPr>
              <a:defRPr/>
            </a:pPr>
            <a:fld id="{DBB15300-4D80-4638-9A43-79BD60C9ACFD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  <p:sp>
        <p:nvSpPr>
          <p:cNvPr id="2060" name="Rectangle 11"/>
          <p:cNvSpPr>
            <a:spLocks noGrp="1"/>
          </p:cNvSpPr>
          <p:nvPr>
            <p:ph type="title"/>
          </p:nvPr>
        </p:nvSpPr>
        <p:spPr bwMode="auto">
          <a:xfrm>
            <a:off x="812800" y="0"/>
            <a:ext cx="7718425" cy="1052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title style</a:t>
            </a:r>
          </a:p>
        </p:txBody>
      </p:sp>
      <p:sp>
        <p:nvSpPr>
          <p:cNvPr id="2061" name="Rectangle 12"/>
          <p:cNvSpPr>
            <a:spLocks noGrp="1"/>
          </p:cNvSpPr>
          <p:nvPr>
            <p:ph type="body" idx="1"/>
          </p:nvPr>
        </p:nvSpPr>
        <p:spPr bwMode="auto">
          <a:xfrm>
            <a:off x="898525" y="4279900"/>
            <a:ext cx="7561263" cy="257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text styles</a:t>
            </a:r>
          </a:p>
          <a:p>
            <a:pPr lvl="1"/>
            <a:r>
              <a:rPr lang="es-CO" altLang="es-CO" smtClean="0">
                <a:sym typeface="Calibri" pitchFamily="34" charset="0"/>
              </a:rPr>
              <a:t>Second level</a:t>
            </a:r>
          </a:p>
          <a:p>
            <a:pPr lvl="2"/>
            <a:r>
              <a:rPr lang="es-CO" altLang="es-CO" smtClean="0">
                <a:sym typeface="Calibri" pitchFamily="34" charset="0"/>
              </a:rPr>
              <a:t>Third level</a:t>
            </a:r>
          </a:p>
          <a:p>
            <a:pPr lvl="3"/>
            <a:r>
              <a:rPr lang="es-CO" altLang="es-CO" smtClean="0">
                <a:sym typeface="Calibri" pitchFamily="34" charset="0"/>
              </a:rPr>
              <a:t>Fourth level</a:t>
            </a:r>
          </a:p>
          <a:p>
            <a:pPr lvl="4"/>
            <a:r>
              <a:rPr lang="es-CO" altLang="es-CO" smtClean="0">
                <a:sym typeface="Calibri" pitchFamily="34" charset="0"/>
              </a:rPr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640584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  <a:sym typeface="Calibri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5pPr>
      <a:lvl6pPr marL="4572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6pPr>
      <a:lvl7pPr marL="9144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7pPr>
      <a:lvl8pPr marL="13716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8pPr>
      <a:lvl9pPr marL="18288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1pPr>
      <a:lvl2pPr marL="871538" indent="-414338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2pPr>
      <a:lvl3pPr marL="1409700" indent="-4953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3pPr>
      <a:lvl4pPr marL="19240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4pPr>
      <a:lvl5pPr marL="23812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5pPr>
      <a:lvl6pPr marL="28384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6pPr>
      <a:lvl7pPr marL="32956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7pPr>
      <a:lvl8pPr marL="37528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8pPr>
      <a:lvl9pPr marL="42100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"/>
          <p:cNvSpPr>
            <a:spLocks/>
          </p:cNvSpPr>
          <p:nvPr/>
        </p:nvSpPr>
        <p:spPr bwMode="auto">
          <a:xfrm>
            <a:off x="4427538" y="2640013"/>
            <a:ext cx="4714875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defRPr/>
            </a:pPr>
            <a:endParaRPr lang="es-CO" altLang="es-CO" smtClean="0">
              <a:solidFill>
                <a:srgbClr val="FFFFFF"/>
              </a:solidFill>
            </a:endParaRPr>
          </a:p>
        </p:txBody>
      </p:sp>
      <p:pic>
        <p:nvPicPr>
          <p:cNvPr id="3075" name="Picture 2" descr="image6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538" y="3932238"/>
            <a:ext cx="4714875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76" name="Picture 3" descr="dane_logo_2015_lema.jpe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76" b="11176"/>
          <a:stretch>
            <a:fillRect/>
          </a:stretch>
        </p:blipFill>
        <p:spPr bwMode="auto">
          <a:xfrm>
            <a:off x="6154738" y="6018213"/>
            <a:ext cx="2844800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77" name="Picture 4" descr="image1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6308725"/>
            <a:ext cx="287338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78" name="Picture 5" descr="image2.png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0725" y="6308725"/>
            <a:ext cx="287338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79" name="Picture 6" descr="image3.png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7838" y="6308725"/>
            <a:ext cx="288925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6152" name="Rectangle 7"/>
          <p:cNvSpPr>
            <a:spLocks/>
          </p:cNvSpPr>
          <p:nvPr/>
        </p:nvSpPr>
        <p:spPr bwMode="auto">
          <a:xfrm>
            <a:off x="554038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>
              <a:defRPr/>
            </a:pPr>
            <a:r>
              <a:rPr lang="es-CO" altLang="es-CO" sz="1000" smtClean="0"/>
              <a:t>@DANE_Colombia</a:t>
            </a:r>
            <a:endParaRPr lang="es-CO" altLang="es-CO" smtClean="0"/>
          </a:p>
        </p:txBody>
      </p:sp>
      <p:sp>
        <p:nvSpPr>
          <p:cNvPr id="6153" name="Rectangle 8"/>
          <p:cNvSpPr>
            <a:spLocks/>
          </p:cNvSpPr>
          <p:nvPr/>
        </p:nvSpPr>
        <p:spPr bwMode="auto">
          <a:xfrm>
            <a:off x="2066925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>
              <a:defRPr/>
            </a:pPr>
            <a:r>
              <a:rPr lang="es-CO" altLang="es-CO" sz="1000" smtClean="0"/>
              <a:t>/DANEColombia</a:t>
            </a:r>
            <a:endParaRPr lang="es-CO" altLang="es-CO" smtClean="0"/>
          </a:p>
        </p:txBody>
      </p:sp>
      <p:sp>
        <p:nvSpPr>
          <p:cNvPr id="6154" name="Rectangle 9"/>
          <p:cNvSpPr>
            <a:spLocks/>
          </p:cNvSpPr>
          <p:nvPr/>
        </p:nvSpPr>
        <p:spPr bwMode="auto">
          <a:xfrm>
            <a:off x="3552825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>
              <a:defRPr/>
            </a:pPr>
            <a:r>
              <a:rPr lang="es-CO" altLang="es-CO" sz="1000" smtClean="0"/>
              <a:t>/DANEColombia</a:t>
            </a:r>
            <a:endParaRPr lang="es-CO" altLang="es-CO" smtClean="0"/>
          </a:p>
        </p:txBody>
      </p:sp>
      <p:sp>
        <p:nvSpPr>
          <p:cNvPr id="3083" name="Rectangle 10"/>
          <p:cNvSpPr>
            <a:spLocks noGrp="1"/>
          </p:cNvSpPr>
          <p:nvPr>
            <p:ph type="title"/>
          </p:nvPr>
        </p:nvSpPr>
        <p:spPr bwMode="auto">
          <a:xfrm>
            <a:off x="4427538" y="2852738"/>
            <a:ext cx="4114800" cy="719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title style</a:t>
            </a:r>
          </a:p>
        </p:txBody>
      </p:sp>
      <p:sp>
        <p:nvSpPr>
          <p:cNvPr id="3084" name="Rectangle 11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text styles</a:t>
            </a:r>
          </a:p>
          <a:p>
            <a:pPr lvl="1"/>
            <a:r>
              <a:rPr lang="es-CO" altLang="es-CO" smtClean="0">
                <a:sym typeface="Calibri" pitchFamily="34" charset="0"/>
              </a:rPr>
              <a:t>Second level</a:t>
            </a:r>
          </a:p>
          <a:p>
            <a:pPr lvl="2"/>
            <a:r>
              <a:rPr lang="es-CO" altLang="es-CO" smtClean="0">
                <a:sym typeface="Calibri" pitchFamily="34" charset="0"/>
              </a:rPr>
              <a:t>Third level</a:t>
            </a:r>
          </a:p>
          <a:p>
            <a:pPr lvl="3"/>
            <a:r>
              <a:rPr lang="es-CO" altLang="es-CO" smtClean="0">
                <a:sym typeface="Calibri" pitchFamily="34" charset="0"/>
              </a:rPr>
              <a:t>Fourth level</a:t>
            </a:r>
          </a:p>
          <a:p>
            <a:pPr lvl="4"/>
            <a:r>
              <a:rPr lang="es-CO" altLang="es-CO" smtClean="0">
                <a:sym typeface="Calibri" pitchFamily="34" charset="0"/>
              </a:rPr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577482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  <a:sym typeface="Calibri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5pPr>
      <a:lvl6pPr marL="4572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6pPr>
      <a:lvl7pPr marL="9144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7pPr>
      <a:lvl8pPr marL="13716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8pPr>
      <a:lvl9pPr marL="18288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1pPr>
      <a:lvl2pPr marL="871538" indent="-414338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2pPr>
      <a:lvl3pPr marL="1409700" indent="-4953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3pPr>
      <a:lvl4pPr marL="19240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4pPr>
      <a:lvl5pPr marL="23812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5pPr>
      <a:lvl6pPr marL="28384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6pPr>
      <a:lvl7pPr marL="32956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7pPr>
      <a:lvl8pPr marL="37528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8pPr>
      <a:lvl9pPr marL="42100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" descr="dane_logo_2015_lema.jpe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76" b="11176"/>
          <a:stretch>
            <a:fillRect/>
          </a:stretch>
        </p:blipFill>
        <p:spPr bwMode="auto">
          <a:xfrm>
            <a:off x="322263" y="5827713"/>
            <a:ext cx="3529012" cy="982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4099" name="Picture 2" descr="image5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6988"/>
            <a:ext cx="9142413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Rectangle 3"/>
          <p:cNvSpPr>
            <a:spLocks noGrp="1"/>
          </p:cNvSpPr>
          <p:nvPr>
            <p:ph type="sldNum" sz="quarter" idx="2"/>
          </p:nvPr>
        </p:nvSpPr>
        <p:spPr bwMode="auto">
          <a:xfrm>
            <a:off x="6553200" y="6413500"/>
            <a:ext cx="2133600" cy="247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>
            <a:lvl1pPr algn="r" eaLnBrk="1">
              <a:defRPr sz="1200">
                <a:solidFill>
                  <a:srgbClr val="888888"/>
                </a:solidFill>
                <a:cs typeface="Calibri" pitchFamily="34" charset="0"/>
                <a:sym typeface="Calibri" pitchFamily="34" charset="0"/>
              </a:defRPr>
            </a:lvl1pPr>
          </a:lstStyle>
          <a:p>
            <a:pPr>
              <a:defRPr/>
            </a:pPr>
            <a:fld id="{B75A904B-E546-4E82-B64C-8BD04E6CB32F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  <p:sp>
        <p:nvSpPr>
          <p:cNvPr id="4101" name="Rectangle 4"/>
          <p:cNvSpPr>
            <a:spLocks noGrp="1"/>
          </p:cNvSpPr>
          <p:nvPr>
            <p:ph type="title"/>
          </p:nvPr>
        </p:nvSpPr>
        <p:spPr bwMode="auto">
          <a:xfrm>
            <a:off x="457200" y="255588"/>
            <a:ext cx="8229600" cy="1179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title style</a:t>
            </a:r>
          </a:p>
        </p:txBody>
      </p:sp>
      <p:sp>
        <p:nvSpPr>
          <p:cNvPr id="4102" name="Rectangle 5"/>
          <p:cNvSpPr>
            <a:spLocks noGrp="1"/>
          </p:cNvSpPr>
          <p:nvPr>
            <p:ph type="body" idx="1"/>
          </p:nvPr>
        </p:nvSpPr>
        <p:spPr bwMode="auto">
          <a:xfrm>
            <a:off x="457200" y="1435100"/>
            <a:ext cx="4040188" cy="739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text styles</a:t>
            </a:r>
          </a:p>
          <a:p>
            <a:pPr lvl="1"/>
            <a:r>
              <a:rPr lang="es-CO" altLang="es-CO" smtClean="0">
                <a:sym typeface="Calibri" pitchFamily="34" charset="0"/>
              </a:rPr>
              <a:t>Second level</a:t>
            </a:r>
          </a:p>
          <a:p>
            <a:pPr lvl="2"/>
            <a:r>
              <a:rPr lang="es-CO" altLang="es-CO" smtClean="0">
                <a:sym typeface="Calibri" pitchFamily="34" charset="0"/>
              </a:rPr>
              <a:t>Third level</a:t>
            </a:r>
          </a:p>
          <a:p>
            <a:pPr lvl="3"/>
            <a:r>
              <a:rPr lang="es-CO" altLang="es-CO" smtClean="0">
                <a:sym typeface="Calibri" pitchFamily="34" charset="0"/>
              </a:rPr>
              <a:t>Fourth level</a:t>
            </a:r>
          </a:p>
          <a:p>
            <a:pPr lvl="4"/>
            <a:r>
              <a:rPr lang="es-CO" altLang="es-CO" smtClean="0">
                <a:sym typeface="Calibri" pitchFamily="34" charset="0"/>
              </a:rPr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2895721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  <a:sym typeface="Calibri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5pPr>
      <a:lvl6pPr marL="4572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6pPr>
      <a:lvl7pPr marL="9144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7pPr>
      <a:lvl8pPr marL="13716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8pPr>
      <a:lvl9pPr marL="18288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1pPr>
      <a:lvl2pPr marL="871538" indent="-414338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2pPr>
      <a:lvl3pPr marL="1409700" indent="-4953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3pPr>
      <a:lvl4pPr marL="19240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4pPr>
      <a:lvl5pPr marL="23812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5pPr>
      <a:lvl6pPr marL="28384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6pPr>
      <a:lvl7pPr marL="32956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7pPr>
      <a:lvl8pPr marL="37528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8pPr>
      <a:lvl9pPr marL="42100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" descr="dane_logo_2015_lema.jpe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76" b="11176"/>
          <a:stretch>
            <a:fillRect/>
          </a:stretch>
        </p:blipFill>
        <p:spPr bwMode="auto">
          <a:xfrm>
            <a:off x="322263" y="5827713"/>
            <a:ext cx="3529012" cy="982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4099" name="Picture 2" descr="image5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6988"/>
            <a:ext cx="9142413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Rectangle 3"/>
          <p:cNvSpPr>
            <a:spLocks noGrp="1"/>
          </p:cNvSpPr>
          <p:nvPr>
            <p:ph type="sldNum" sz="quarter" idx="2"/>
          </p:nvPr>
        </p:nvSpPr>
        <p:spPr bwMode="auto">
          <a:xfrm>
            <a:off x="6553200" y="6413500"/>
            <a:ext cx="2133600" cy="247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>
            <a:lvl1pPr algn="r" eaLnBrk="1">
              <a:defRPr sz="1200">
                <a:solidFill>
                  <a:srgbClr val="888888"/>
                </a:solidFill>
                <a:cs typeface="Calibri" pitchFamily="34" charset="0"/>
                <a:sym typeface="Calibri" pitchFamily="34" charset="0"/>
              </a:defRPr>
            </a:lvl1pPr>
          </a:lstStyle>
          <a:p>
            <a:pPr>
              <a:defRPr/>
            </a:pPr>
            <a:fld id="{B75A904B-E546-4E82-B64C-8BD04E6CB32F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  <p:sp>
        <p:nvSpPr>
          <p:cNvPr id="4101" name="Rectangle 4"/>
          <p:cNvSpPr>
            <a:spLocks noGrp="1"/>
          </p:cNvSpPr>
          <p:nvPr>
            <p:ph type="title"/>
          </p:nvPr>
        </p:nvSpPr>
        <p:spPr bwMode="auto">
          <a:xfrm>
            <a:off x="457200" y="255588"/>
            <a:ext cx="8229600" cy="1179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title style</a:t>
            </a:r>
          </a:p>
        </p:txBody>
      </p:sp>
      <p:sp>
        <p:nvSpPr>
          <p:cNvPr id="4102" name="Rectangle 5"/>
          <p:cNvSpPr>
            <a:spLocks noGrp="1"/>
          </p:cNvSpPr>
          <p:nvPr>
            <p:ph type="body" idx="1"/>
          </p:nvPr>
        </p:nvSpPr>
        <p:spPr bwMode="auto">
          <a:xfrm>
            <a:off x="457200" y="1435100"/>
            <a:ext cx="4040188" cy="739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text styles</a:t>
            </a:r>
          </a:p>
          <a:p>
            <a:pPr lvl="1"/>
            <a:r>
              <a:rPr lang="es-CO" altLang="es-CO" smtClean="0">
                <a:sym typeface="Calibri" pitchFamily="34" charset="0"/>
              </a:rPr>
              <a:t>Second level</a:t>
            </a:r>
          </a:p>
          <a:p>
            <a:pPr lvl="2"/>
            <a:r>
              <a:rPr lang="es-CO" altLang="es-CO" smtClean="0">
                <a:sym typeface="Calibri" pitchFamily="34" charset="0"/>
              </a:rPr>
              <a:t>Third level</a:t>
            </a:r>
          </a:p>
          <a:p>
            <a:pPr lvl="3"/>
            <a:r>
              <a:rPr lang="es-CO" altLang="es-CO" smtClean="0">
                <a:sym typeface="Calibri" pitchFamily="34" charset="0"/>
              </a:rPr>
              <a:t>Fourth level</a:t>
            </a:r>
          </a:p>
          <a:p>
            <a:pPr lvl="4"/>
            <a:r>
              <a:rPr lang="es-CO" altLang="es-CO" smtClean="0">
                <a:sym typeface="Calibri" pitchFamily="34" charset="0"/>
              </a:rPr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2053937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  <p:sldLayoutId id="2147483721" r:id="rId12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  <a:sym typeface="Calibri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5pPr>
      <a:lvl6pPr marL="4572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6pPr>
      <a:lvl7pPr marL="9144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7pPr>
      <a:lvl8pPr marL="13716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8pPr>
      <a:lvl9pPr marL="18288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1pPr>
      <a:lvl2pPr marL="871538" indent="-414338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2pPr>
      <a:lvl3pPr marL="1409700" indent="-4953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3pPr>
      <a:lvl4pPr marL="19240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4pPr>
      <a:lvl5pPr marL="23812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5pPr>
      <a:lvl6pPr marL="28384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6pPr>
      <a:lvl7pPr marL="32956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7pPr>
      <a:lvl8pPr marL="37528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8pPr>
      <a:lvl9pPr marL="42100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1" descr="dane_logo_2015_lema.jpe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329" b="17329"/>
          <a:stretch>
            <a:fillRect/>
          </a:stretch>
        </p:blipFill>
        <p:spPr bwMode="auto">
          <a:xfrm>
            <a:off x="0" y="2276475"/>
            <a:ext cx="9142413" cy="2146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grpSp>
        <p:nvGrpSpPr>
          <p:cNvPr id="5123" name="Group 2"/>
          <p:cNvGrpSpPr>
            <a:grpSpLocks/>
          </p:cNvGrpSpPr>
          <p:nvPr/>
        </p:nvGrpSpPr>
        <p:grpSpPr bwMode="auto">
          <a:xfrm>
            <a:off x="2279650" y="6019800"/>
            <a:ext cx="4581525" cy="287338"/>
            <a:chOff x="0" y="0"/>
            <a:chExt cx="4583113" cy="288925"/>
          </a:xfrm>
        </p:grpSpPr>
        <p:pic>
          <p:nvPicPr>
            <p:cNvPr id="5126" name="Picture 3" descr="image1.png"/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87915" cy="2889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5127" name="Picture 4" descr="image2.png"/>
            <p:cNvPicPr>
              <a:picLocks noChangeAspect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08740" y="1"/>
              <a:ext cx="287915" cy="2889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5128" name="Picture 5" descr="image3.png"/>
            <p:cNvPicPr>
              <a:picLocks noChangeAspect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96998" y="1"/>
              <a:ext cx="287915" cy="2889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8201" name="Rectangle 6"/>
            <p:cNvSpPr>
              <a:spLocks/>
            </p:cNvSpPr>
            <p:nvPr/>
          </p:nvSpPr>
          <p:spPr bwMode="auto">
            <a:xfrm>
              <a:off x="316022" y="33522"/>
              <a:ext cx="1270440" cy="2298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1pPr>
              <a:lvl2pPr marL="742950" indent="-28575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2pPr>
              <a:lvl3pPr marL="11430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3pPr>
              <a:lvl4pPr marL="16002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4pPr>
              <a:lvl5pPr marL="20574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9pPr>
            </a:lstStyle>
            <a:p>
              <a:pPr eaLnBrk="1">
                <a:defRPr/>
              </a:pPr>
              <a:r>
                <a:rPr lang="es-CO" altLang="es-CO" sz="1000" smtClean="0"/>
                <a:t>@DANE_Colombia</a:t>
              </a:r>
              <a:endParaRPr lang="es-CO" altLang="es-CO" smtClean="0"/>
            </a:p>
          </p:txBody>
        </p:sp>
        <p:sp>
          <p:nvSpPr>
            <p:cNvPr id="8202" name="Rectangle 7"/>
            <p:cNvSpPr>
              <a:spLocks/>
            </p:cNvSpPr>
            <p:nvPr/>
          </p:nvSpPr>
          <p:spPr bwMode="auto">
            <a:xfrm>
              <a:off x="1827846" y="33522"/>
              <a:ext cx="1270440" cy="2298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1pPr>
              <a:lvl2pPr marL="742950" indent="-28575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2pPr>
              <a:lvl3pPr marL="11430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3pPr>
              <a:lvl4pPr marL="16002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4pPr>
              <a:lvl5pPr marL="20574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9pPr>
            </a:lstStyle>
            <a:p>
              <a:pPr eaLnBrk="1">
                <a:defRPr/>
              </a:pPr>
              <a:r>
                <a:rPr lang="es-CO" altLang="es-CO" sz="1000" smtClean="0"/>
                <a:t>/DANEColombia</a:t>
              </a:r>
              <a:endParaRPr lang="es-CO" altLang="es-CO" smtClean="0"/>
            </a:p>
          </p:txBody>
        </p:sp>
        <p:sp>
          <p:nvSpPr>
            <p:cNvPr id="8203" name="Rectangle 8"/>
            <p:cNvSpPr>
              <a:spLocks/>
            </p:cNvSpPr>
            <p:nvPr/>
          </p:nvSpPr>
          <p:spPr bwMode="auto">
            <a:xfrm>
              <a:off x="3314261" y="33522"/>
              <a:ext cx="1268852" cy="2298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1pPr>
              <a:lvl2pPr marL="742950" indent="-28575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2pPr>
              <a:lvl3pPr marL="11430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3pPr>
              <a:lvl4pPr marL="16002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4pPr>
              <a:lvl5pPr marL="20574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9pPr>
            </a:lstStyle>
            <a:p>
              <a:pPr eaLnBrk="1">
                <a:defRPr/>
              </a:pPr>
              <a:r>
                <a:rPr lang="es-CO" altLang="es-CO" sz="1000" smtClean="0"/>
                <a:t>/DANEColombia</a:t>
              </a:r>
              <a:endParaRPr lang="es-CO" altLang="es-CO" smtClean="0"/>
            </a:p>
          </p:txBody>
        </p:sp>
      </p:grpSp>
      <p:sp>
        <p:nvSpPr>
          <p:cNvPr id="5124" name="Rectangle 9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325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title style</a:t>
            </a:r>
          </a:p>
        </p:txBody>
      </p:sp>
      <p:sp>
        <p:nvSpPr>
          <p:cNvPr id="5125" name="Rectangle 10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525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text styles</a:t>
            </a:r>
          </a:p>
          <a:p>
            <a:pPr lvl="1"/>
            <a:r>
              <a:rPr lang="es-CO" altLang="es-CO" smtClean="0">
                <a:sym typeface="Calibri" pitchFamily="34" charset="0"/>
              </a:rPr>
              <a:t>Second level</a:t>
            </a:r>
          </a:p>
          <a:p>
            <a:pPr lvl="2"/>
            <a:r>
              <a:rPr lang="es-CO" altLang="es-CO" smtClean="0">
                <a:sym typeface="Calibri" pitchFamily="34" charset="0"/>
              </a:rPr>
              <a:t>Third level</a:t>
            </a:r>
          </a:p>
          <a:p>
            <a:pPr lvl="3"/>
            <a:r>
              <a:rPr lang="es-CO" altLang="es-CO" smtClean="0">
                <a:sym typeface="Calibri" pitchFamily="34" charset="0"/>
              </a:rPr>
              <a:t>Fourth level</a:t>
            </a:r>
          </a:p>
          <a:p>
            <a:pPr lvl="4"/>
            <a:r>
              <a:rPr lang="es-CO" altLang="es-CO" smtClean="0">
                <a:sym typeface="Calibri" pitchFamily="34" charset="0"/>
              </a:rPr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337296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  <p:sldLayoutId id="2147483724" r:id="rId2"/>
    <p:sldLayoutId id="2147483725" r:id="rId3"/>
    <p:sldLayoutId id="2147483726" r:id="rId4"/>
    <p:sldLayoutId id="2147483727" r:id="rId5"/>
    <p:sldLayoutId id="2147483728" r:id="rId6"/>
    <p:sldLayoutId id="2147483729" r:id="rId7"/>
    <p:sldLayoutId id="2147483730" r:id="rId8"/>
    <p:sldLayoutId id="2147483731" r:id="rId9"/>
    <p:sldLayoutId id="2147483732" r:id="rId10"/>
    <p:sldLayoutId id="2147483733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  <a:sym typeface="Calibri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5pPr>
      <a:lvl6pPr marL="4572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6pPr>
      <a:lvl7pPr marL="9144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7pPr>
      <a:lvl8pPr marL="13716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8pPr>
      <a:lvl9pPr marL="18288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1pPr>
      <a:lvl2pPr marL="871538" indent="-414338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2pPr>
      <a:lvl3pPr marL="1409700" indent="-4953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3pPr>
      <a:lvl4pPr marL="19240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4pPr>
      <a:lvl5pPr marL="23812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5pPr>
      <a:lvl6pPr marL="28384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6pPr>
      <a:lvl7pPr marL="32956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7pPr>
      <a:lvl8pPr marL="37528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8pPr>
      <a:lvl9pPr marL="42100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3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3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4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4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3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0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3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3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812800" y="44450"/>
            <a:ext cx="7718425" cy="865188"/>
          </a:xfrm>
        </p:spPr>
        <p:txBody>
          <a:bodyPr lIns="0" tIns="0" rIns="0" bIns="0"/>
          <a:lstStyle/>
          <a:p>
            <a:pPr algn="ctr" eaLnBrk="1">
              <a:lnSpc>
                <a:spcPct val="100000"/>
              </a:lnSpc>
            </a:pPr>
            <a:r>
              <a:rPr lang="es-CO" altLang="es-CO" sz="3600" b="1" smtClean="0">
                <a:latin typeface="Verdana" pitchFamily="34" charset="0"/>
                <a:sym typeface="Verdana" pitchFamily="34" charset="0"/>
              </a:rPr>
              <a:t>Mercado Laboral</a:t>
            </a:r>
            <a:endParaRPr lang="es-CO" altLang="es-CO" sz="2400" smtClean="0">
              <a:solidFill>
                <a:srgbClr val="000000"/>
              </a:solidFill>
              <a:latin typeface="Verdana" pitchFamily="34" charset="0"/>
              <a:sym typeface="Verdana" pitchFamily="34" charset="0"/>
            </a:endParaRPr>
          </a:p>
        </p:txBody>
      </p:sp>
      <p:pic>
        <p:nvPicPr>
          <p:cNvPr id="29699" name="Picture 3" descr="C:\Users\maarias\Desktop\Fotografias_Boletin_Comunicado_Prensa_23_12_14\Fotografias_Boletin_Comunicado_Prensa\Boletin_DANE (1)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68413"/>
            <a:ext cx="9144000" cy="2665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323850" y="3859213"/>
            <a:ext cx="4086225" cy="2278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s-ES" sz="1200" b="1" dirty="0" smtClean="0">
              <a:solidFill>
                <a:prstClr val="black"/>
              </a:solidFill>
            </a:endParaRPr>
          </a:p>
          <a:p>
            <a:pPr eaLnBrk="1" hangingPunct="1">
              <a:lnSpc>
                <a:spcPts val="6000"/>
              </a:lnSpc>
              <a:defRPr/>
            </a:pPr>
            <a:r>
              <a:rPr lang="es-ES" sz="4400" b="1" dirty="0" smtClean="0">
                <a:solidFill>
                  <a:srgbClr val="B6014C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Popayán</a:t>
            </a:r>
          </a:p>
          <a:p>
            <a:pPr eaLnBrk="1" hangingPunct="1">
              <a:defRPr/>
            </a:pPr>
            <a:r>
              <a:rPr lang="es-ES" sz="3200" b="1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2016</a:t>
            </a:r>
          </a:p>
          <a:p>
            <a:pPr eaLnBrk="1" hangingPunct="1">
              <a:defRPr/>
            </a:pPr>
            <a:endParaRPr lang="es-ES" sz="2800" dirty="0" smtClean="0">
              <a:solidFill>
                <a:prstClr val="black"/>
              </a:solidFill>
              <a:latin typeface="Arial Narrow" panose="020B0606020202030204" pitchFamily="34" charset="0"/>
            </a:endParaRPr>
          </a:p>
          <a:p>
            <a:pPr eaLnBrk="1" hangingPunct="1">
              <a:defRPr/>
            </a:pPr>
            <a:r>
              <a:rPr lang="es-ES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Bogotá D.C., enero de </a:t>
            </a:r>
            <a:r>
              <a:rPr lang="es-ES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2017</a:t>
            </a:r>
            <a:endParaRPr lang="es-ES" sz="2000" dirty="0" smtClean="0">
              <a:solidFill>
                <a:prstClr val="black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982443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3"/>
          <p:cNvSpPr txBox="1">
            <a:spLocks noChangeArrowheads="1"/>
          </p:cNvSpPr>
          <p:nvPr/>
        </p:nvSpPr>
        <p:spPr bwMode="auto">
          <a:xfrm>
            <a:off x="1225550" y="476672"/>
            <a:ext cx="6877050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Distribución </a:t>
            </a: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porcentual y </a:t>
            </a: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variación de la población ocupada, según ramas de actividad </a:t>
            </a:r>
          </a:p>
        </p:txBody>
      </p:sp>
      <p:sp>
        <p:nvSpPr>
          <p:cNvPr id="11267" name="5 CuadroTexto"/>
          <p:cNvSpPr txBox="1">
            <a:spLocks noChangeArrowheads="1"/>
          </p:cNvSpPr>
          <p:nvPr/>
        </p:nvSpPr>
        <p:spPr bwMode="auto">
          <a:xfrm>
            <a:off x="395536" y="5255295"/>
            <a:ext cx="1404938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CO" altLang="es-CO" sz="1100" dirty="0"/>
              <a:t>Fuente: DANE - GEIH </a:t>
            </a:r>
            <a:endParaRPr lang="es-ES" altLang="es-CO" sz="1100" dirty="0"/>
          </a:p>
        </p:txBody>
      </p:sp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395536" y="5421124"/>
            <a:ext cx="8208912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ES" altLang="es-CO" sz="1100" dirty="0">
                <a:latin typeface="+mj-lt"/>
              </a:rPr>
              <a:t>*Otras ramas: Agricultura, ganadería, caza, silvicultura y pesca; explotación de minas y canteras, suministro de electricidad, gas y agua e intermediación financiera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CO" sz="1100" dirty="0">
                <a:latin typeface="+mj-lt"/>
              </a:rPr>
              <a:t>Nota: La suma de las participaciones puede diferir de 100</a:t>
            </a:r>
            <a:r>
              <a:rPr lang="es-CO" altLang="es-CO" sz="1100" dirty="0" smtClean="0">
                <a:latin typeface="+mj-lt"/>
              </a:rPr>
              <a:t>% por </a:t>
            </a:r>
            <a:r>
              <a:rPr lang="es-CO" altLang="es-CO" sz="1100" dirty="0">
                <a:latin typeface="+mj-lt"/>
              </a:rPr>
              <a:t>la no inclusión de la categoría “no informa” y por efecto de decimales</a:t>
            </a:r>
            <a:r>
              <a:rPr lang="es-CO" altLang="es-CO" sz="1100" dirty="0" smtClean="0">
                <a:latin typeface="+mj-lt"/>
              </a:rPr>
              <a:t>.</a:t>
            </a:r>
            <a:r>
              <a:rPr lang="es-ES" altLang="es-CO" sz="1100" dirty="0" smtClean="0">
                <a:latin typeface="+mj-lt"/>
              </a:rPr>
              <a:t> </a:t>
            </a:r>
            <a:endParaRPr lang="es-ES" altLang="es-CO" sz="1100" dirty="0">
              <a:latin typeface="+mj-lt"/>
            </a:endParaRPr>
          </a:p>
          <a:p>
            <a:pPr>
              <a:spcBef>
                <a:spcPct val="0"/>
              </a:spcBef>
              <a:buFontTx/>
              <a:buNone/>
            </a:pPr>
            <a:endParaRPr lang="es-ES" altLang="es-CO" sz="1100" dirty="0">
              <a:latin typeface="+mj-lt"/>
            </a:endParaRPr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3627639816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395536" y="1462633"/>
            <a:ext cx="7887217" cy="374387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s-CO" sz="2400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1728788" y="570830"/>
            <a:ext cx="6083300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Contribución a la variación de la población ocupada,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según ramas de actividad</a:t>
            </a:r>
          </a:p>
        </p:txBody>
      </p:sp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685800" y="5446385"/>
            <a:ext cx="7850187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CO" sz="1100" dirty="0">
                <a:latin typeface="Times New Roman" pitchFamily="18" charset="0"/>
              </a:rPr>
              <a:t>*</a:t>
            </a:r>
            <a:r>
              <a:rPr lang="es-ES" altLang="es-CO" sz="1100" dirty="0"/>
              <a:t>Otras ramas: Agricultura, ganadería, caza, silvicultura y pesca; explotación de minas y canteras, suministro de electricidad, gas y agua e intermediación financiera </a:t>
            </a:r>
          </a:p>
        </p:txBody>
      </p:sp>
      <p:sp>
        <p:nvSpPr>
          <p:cNvPr id="12293" name="5 CuadroTexto"/>
          <p:cNvSpPr txBox="1">
            <a:spLocks noChangeArrowheads="1"/>
          </p:cNvSpPr>
          <p:nvPr/>
        </p:nvSpPr>
        <p:spPr bwMode="auto">
          <a:xfrm>
            <a:off x="696764" y="5255294"/>
            <a:ext cx="1371600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CO" altLang="es-CO" sz="1100" dirty="0"/>
              <a:t>Fuente: DANE - GEIH</a:t>
            </a:r>
            <a:endParaRPr lang="es-ES" altLang="es-CO" sz="1100" dirty="0"/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265510626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821151" y="1556197"/>
            <a:ext cx="7501697" cy="360099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 smtClean="0">
              <a:solidFill>
                <a:srgbClr val="FFFFFF"/>
              </a:solidFill>
            </a:endParaRPr>
          </a:p>
        </p:txBody>
      </p:sp>
      <p:pic>
        <p:nvPicPr>
          <p:cNvPr id="37891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7892" name="Rectangle 3"/>
          <p:cNvSpPr>
            <a:spLocks/>
          </p:cNvSpPr>
          <p:nvPr/>
        </p:nvSpPr>
        <p:spPr bwMode="auto">
          <a:xfrm>
            <a:off x="1403350" y="2955925"/>
            <a:ext cx="7416800" cy="1200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r>
              <a:rPr lang="es-ES" altLang="es-CO" sz="2400" b="1" smtClean="0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POBLACIÓN OCUPADA SEGÚN</a:t>
            </a:r>
          </a:p>
          <a:p>
            <a:r>
              <a:rPr lang="es-CO" altLang="es-CO" sz="2400" b="1" smtClean="0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POSICIÓN OCUPACIONAL</a:t>
            </a:r>
          </a:p>
          <a:p>
            <a:endParaRPr lang="es-ES" altLang="es-CO" sz="2400" b="1" smtClean="0">
              <a:solidFill>
                <a:srgbClr val="FFFFFF"/>
              </a:solidFill>
              <a:latin typeface="Verdana" pitchFamily="34" charset="0"/>
              <a:cs typeface="Calibri" pitchFamily="34" charset="0"/>
            </a:endParaRPr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3586137" y="4083844"/>
            <a:ext cx="5256213" cy="143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es-CO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 algn="r"/>
            <a:endParaRPr lang="es-ES" altLang="es-CO" sz="3500" b="1" dirty="0" smtClean="0">
              <a:solidFill>
                <a:srgbClr val="A7A7A7"/>
              </a:solidFill>
              <a:latin typeface="Arial Narrow" pitchFamily="34" charset="0"/>
              <a:cs typeface="Calibri" pitchFamily="34" charset="0"/>
            </a:endParaRPr>
          </a:p>
          <a:p>
            <a:pPr algn="r"/>
            <a:r>
              <a:rPr lang="es-ES" altLang="es-CO" sz="2800" b="1" dirty="0" smtClean="0">
                <a:solidFill>
                  <a:srgbClr val="000000"/>
                </a:solidFill>
                <a:cs typeface="Calibri" pitchFamily="34" charset="0"/>
                <a:sym typeface="Calibri" pitchFamily="34" charset="0"/>
              </a:rPr>
              <a:t>Trimestre</a:t>
            </a:r>
          </a:p>
          <a:p>
            <a:pPr algn="r"/>
            <a:r>
              <a:rPr lang="es-ES" altLang="es-CO" sz="2400" dirty="0" smtClean="0">
                <a:solidFill>
                  <a:srgbClr val="000000"/>
                </a:solidFill>
                <a:cs typeface="Calibri" pitchFamily="34" charset="0"/>
              </a:rPr>
              <a:t>Septiembre - noviembre 2016 </a:t>
            </a:r>
          </a:p>
        </p:txBody>
      </p:sp>
    </p:spTree>
    <p:extLst>
      <p:ext uri="{BB962C8B-B14F-4D97-AF65-F5344CB8AC3E}">
        <p14:creationId xmlns:p14="http://schemas.microsoft.com/office/powerpoint/2010/main" val="3192921721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3"/>
          <p:cNvSpPr txBox="1">
            <a:spLocks noChangeArrowheads="1"/>
          </p:cNvSpPr>
          <p:nvPr/>
        </p:nvSpPr>
        <p:spPr bwMode="auto">
          <a:xfrm>
            <a:off x="1295400" y="620688"/>
            <a:ext cx="6840538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Distribución porcentual y variación de la población ocupada, según posición ocupacional</a:t>
            </a:r>
          </a:p>
        </p:txBody>
      </p:sp>
      <p:sp>
        <p:nvSpPr>
          <p:cNvPr id="14340" name="5 CuadroTexto"/>
          <p:cNvSpPr txBox="1">
            <a:spLocks noChangeArrowheads="1"/>
          </p:cNvSpPr>
          <p:nvPr/>
        </p:nvSpPr>
        <p:spPr bwMode="auto">
          <a:xfrm>
            <a:off x="358751" y="5085184"/>
            <a:ext cx="1404937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CO" altLang="es-CO" sz="1100" dirty="0"/>
              <a:t>Fuente: DANE - GEIH </a:t>
            </a:r>
            <a:endParaRPr lang="es-ES" altLang="es-CO" sz="1100" dirty="0"/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2008218163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519113" y="1558925"/>
            <a:ext cx="7940675" cy="3506788"/>
          </a:xfrm>
          <a:prstGeom prst="rect">
            <a:avLst/>
          </a:prstGeom>
        </p:spPr>
      </p:pic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323528" y="5301208"/>
            <a:ext cx="8706205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Futura Std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Futura Std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Futura Std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Futura Std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ES" altLang="es-CO" sz="1100" dirty="0" smtClean="0">
                <a:latin typeface="+mj-lt"/>
              </a:rPr>
              <a:t>Otras posiciones °: incluye Obrero, empleado del gobierno, empleado doméstico, patrón o empleador, trabajador familiar sin remuneración, trabajador sin remuneración en otras empresas, jornalero o peón y otro.   </a:t>
            </a:r>
            <a:endParaRPr lang="es-ES" altLang="es-CO" sz="11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s-CO" sz="2400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1745829" y="512762"/>
            <a:ext cx="6048375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Contribución a la variación de la población ocupada,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según posición ocupacional</a:t>
            </a:r>
          </a:p>
        </p:txBody>
      </p:sp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1022350" y="6096000"/>
            <a:ext cx="184150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endParaRPr lang="en-US" altLang="es-CO" sz="2200" b="1"/>
          </a:p>
        </p:txBody>
      </p:sp>
      <p:sp>
        <p:nvSpPr>
          <p:cNvPr id="15367" name="8 CuadroTexto"/>
          <p:cNvSpPr txBox="1">
            <a:spLocks noChangeArrowheads="1"/>
          </p:cNvSpPr>
          <p:nvPr/>
        </p:nvSpPr>
        <p:spPr bwMode="auto">
          <a:xfrm>
            <a:off x="719361" y="4869160"/>
            <a:ext cx="1476375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CO" altLang="es-CO" sz="1200" dirty="0"/>
              <a:t>Fuente: DANE - GEIH</a:t>
            </a:r>
            <a:endParaRPr lang="es-ES" altLang="es-CO" sz="1200" dirty="0"/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2889799592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900708" y="1412776"/>
            <a:ext cx="7342584" cy="3460750"/>
          </a:xfrm>
          <a:prstGeom prst="rect">
            <a:avLst/>
          </a:prstGeom>
        </p:spPr>
      </p:pic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323527" y="5301208"/>
            <a:ext cx="8706205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Futura Std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Futura Std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Futura Std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Futura Std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ES" altLang="es-CO" sz="1100" dirty="0" smtClean="0">
                <a:latin typeface="+mj-lt"/>
              </a:rPr>
              <a:t>Otras posiciones °: incluye Obrero, empleado del gobierno, empleado doméstico, patrón o empleador, trabajador familiar sin remuneración, trabajador sin remuneración en otras empresas, jornalero o peón y otro.   </a:t>
            </a:r>
            <a:endParaRPr lang="es-ES" altLang="es-CO" sz="11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 smtClean="0">
              <a:solidFill>
                <a:srgbClr val="FFFFFF"/>
              </a:solidFill>
            </a:endParaRPr>
          </a:p>
        </p:txBody>
      </p:sp>
      <p:pic>
        <p:nvPicPr>
          <p:cNvPr id="44035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4036" name="Rectangle 3"/>
          <p:cNvSpPr>
            <a:spLocks/>
          </p:cNvSpPr>
          <p:nvPr/>
        </p:nvSpPr>
        <p:spPr bwMode="auto">
          <a:xfrm>
            <a:off x="1403350" y="2955925"/>
            <a:ext cx="7632700" cy="1570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r>
              <a:rPr lang="es-ES" altLang="es-CO" sz="2400" b="1" smtClean="0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POBLACIÓN INACTIVA SEGÚN </a:t>
            </a:r>
            <a:r>
              <a:rPr lang="es-CO" altLang="es-CO" sz="2400" b="1" smtClean="0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TIPO DE ACTIVIDAD</a:t>
            </a:r>
          </a:p>
          <a:p>
            <a:endParaRPr lang="es-CO" altLang="es-CO" sz="2400" b="1" smtClean="0">
              <a:solidFill>
                <a:srgbClr val="FFFFFF"/>
              </a:solidFill>
              <a:latin typeface="Verdana" pitchFamily="34" charset="0"/>
              <a:cs typeface="Calibri" pitchFamily="34" charset="0"/>
            </a:endParaRPr>
          </a:p>
          <a:p>
            <a:endParaRPr lang="es-ES" altLang="es-CO" sz="2400" b="1" smtClean="0">
              <a:solidFill>
                <a:srgbClr val="FFFFFF"/>
              </a:solidFill>
              <a:latin typeface="Verdana" pitchFamily="34" charset="0"/>
              <a:cs typeface="Calibri" pitchFamily="34" charset="0"/>
            </a:endParaRPr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3586137" y="4083844"/>
            <a:ext cx="5256213" cy="143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es-CO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 algn="r"/>
            <a:endParaRPr lang="es-ES" altLang="es-CO" sz="3500" b="1" dirty="0" smtClean="0">
              <a:solidFill>
                <a:srgbClr val="A7A7A7"/>
              </a:solidFill>
              <a:latin typeface="Arial Narrow" pitchFamily="34" charset="0"/>
              <a:cs typeface="Calibri" pitchFamily="34" charset="0"/>
            </a:endParaRPr>
          </a:p>
          <a:p>
            <a:pPr algn="r"/>
            <a:r>
              <a:rPr lang="es-ES" altLang="es-CO" sz="2800" b="1" dirty="0" smtClean="0">
                <a:solidFill>
                  <a:srgbClr val="000000"/>
                </a:solidFill>
                <a:cs typeface="Calibri" pitchFamily="34" charset="0"/>
                <a:sym typeface="Calibri" pitchFamily="34" charset="0"/>
              </a:rPr>
              <a:t>Trimestre</a:t>
            </a:r>
          </a:p>
          <a:p>
            <a:pPr algn="r"/>
            <a:r>
              <a:rPr lang="es-ES" altLang="es-CO" sz="2400" dirty="0" smtClean="0">
                <a:solidFill>
                  <a:srgbClr val="000000"/>
                </a:solidFill>
                <a:cs typeface="Calibri" pitchFamily="34" charset="0"/>
              </a:rPr>
              <a:t>Septiembre - noviembre 2016 </a:t>
            </a:r>
          </a:p>
        </p:txBody>
      </p:sp>
    </p:spTree>
    <p:extLst>
      <p:ext uri="{BB962C8B-B14F-4D97-AF65-F5344CB8AC3E}">
        <p14:creationId xmlns:p14="http://schemas.microsoft.com/office/powerpoint/2010/main" val="920927932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s-ES" altLang="es-CO" sz="2400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1134268" y="548680"/>
            <a:ext cx="6875463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Distribución porcentual y variación de la población inactiva,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 según tipo de actividad </a:t>
            </a:r>
          </a:p>
        </p:txBody>
      </p:sp>
      <p:sp>
        <p:nvSpPr>
          <p:cNvPr id="17412" name="Text Box 4"/>
          <p:cNvSpPr txBox="1">
            <a:spLocks noChangeArrowheads="1"/>
          </p:cNvSpPr>
          <p:nvPr/>
        </p:nvSpPr>
        <p:spPr bwMode="auto">
          <a:xfrm>
            <a:off x="535434" y="5343301"/>
            <a:ext cx="7922766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 typeface="Arial" charset="0"/>
              <a:buNone/>
            </a:pPr>
            <a:r>
              <a:rPr lang="es-ES" altLang="es-CO" sz="1100" dirty="0">
                <a:latin typeface="+mj-lt"/>
              </a:rPr>
              <a:t>Nota: la categoría “otros” incluye: incapacitado permanente para trabajar, rentista, pensionado, jubilado, personas que no les llama la atención o creen que no vale la pena trabajar. </a:t>
            </a:r>
          </a:p>
        </p:txBody>
      </p:sp>
      <p:sp>
        <p:nvSpPr>
          <p:cNvPr id="17413" name="5 CuadroTexto"/>
          <p:cNvSpPr txBox="1">
            <a:spLocks noChangeArrowheads="1"/>
          </p:cNvSpPr>
          <p:nvPr/>
        </p:nvSpPr>
        <p:spPr bwMode="auto">
          <a:xfrm>
            <a:off x="539750" y="5157192"/>
            <a:ext cx="1404938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CO" altLang="es-CO" sz="1100" dirty="0"/>
              <a:t>Fuente: DANE - GEIH </a:t>
            </a:r>
            <a:endParaRPr lang="es-ES" altLang="es-CO" sz="1100" dirty="0"/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787375525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971600" y="1321792"/>
            <a:ext cx="6748520" cy="3835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5 CuadroTexto"/>
          <p:cNvSpPr txBox="1">
            <a:spLocks noChangeArrowheads="1"/>
          </p:cNvSpPr>
          <p:nvPr/>
        </p:nvSpPr>
        <p:spPr bwMode="auto">
          <a:xfrm>
            <a:off x="539750" y="5616922"/>
            <a:ext cx="1404938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CO" altLang="es-CO" sz="1100" dirty="0"/>
              <a:t>Fuente: DANE - GEIH </a:t>
            </a:r>
            <a:endParaRPr lang="es-ES" altLang="es-CO" sz="1100" dirty="0"/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1126160519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1469489" y="1872803"/>
            <a:ext cx="5910823" cy="3788445"/>
          </a:xfrm>
          <a:prstGeom prst="rect">
            <a:avLst/>
          </a:prstGeom>
        </p:spPr>
      </p:pic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1134268" y="692696"/>
            <a:ext cx="6875463" cy="1107996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algn="ctr">
              <a:spcBef>
                <a:spcPct val="0"/>
              </a:spcBef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Proporción del empleo informal en la población ocupada</a:t>
            </a:r>
          </a:p>
          <a:p>
            <a:pPr algn="ctr">
              <a:spcBef>
                <a:spcPct val="0"/>
              </a:spcBef>
              <a:buNone/>
            </a:pP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 Popayán</a:t>
            </a:r>
            <a:endParaRPr lang="es-ES" altLang="es-CO" sz="2200" b="1" dirty="0">
              <a:solidFill>
                <a:srgbClr val="CC0066"/>
              </a:solidFill>
              <a:latin typeface="Arial Narrow" pitchFamily="34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Trimestre septiembre - noviembre (2015 </a:t>
            </a: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– </a:t>
            </a: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2016)</a:t>
            </a:r>
            <a:endParaRPr lang="es-ES" altLang="es-CO" sz="2200" b="1" dirty="0">
              <a:solidFill>
                <a:srgbClr val="CC0066"/>
              </a:solidFill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5 CuadroTexto"/>
          <p:cNvSpPr txBox="1">
            <a:spLocks noChangeArrowheads="1"/>
          </p:cNvSpPr>
          <p:nvPr/>
        </p:nvSpPr>
        <p:spPr bwMode="auto">
          <a:xfrm>
            <a:off x="899592" y="504825"/>
            <a:ext cx="7290137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s-ES" altLang="es-CO" sz="2000" b="1" dirty="0">
                <a:solidFill>
                  <a:srgbClr val="CC0066"/>
                </a:solidFill>
              </a:rPr>
              <a:t>Límites de confianza y error relativo de la población de la fuerza de</a:t>
            </a:r>
          </a:p>
          <a:p>
            <a:pPr algn="ctr" eaLnBrk="1" hangingPunct="1"/>
            <a:r>
              <a:rPr lang="es-ES" altLang="es-CO" sz="2000" b="1" dirty="0">
                <a:solidFill>
                  <a:srgbClr val="CC0066"/>
                </a:solidFill>
              </a:rPr>
              <a:t>trabajo e indicadores de mercado laboral</a:t>
            </a:r>
          </a:p>
          <a:p>
            <a:pPr algn="ctr" eaLnBrk="1" hangingPunct="1"/>
            <a:r>
              <a:rPr lang="es-ES" altLang="es-CO" sz="2000" b="1" dirty="0" smtClean="0">
                <a:solidFill>
                  <a:srgbClr val="CC0066"/>
                </a:solidFill>
              </a:rPr>
              <a:t>Popayán</a:t>
            </a:r>
            <a:endParaRPr lang="es-CO" altLang="es-CO" sz="2000" dirty="0">
              <a:solidFill>
                <a:srgbClr val="CC0066"/>
              </a:solidFill>
            </a:endParaRPr>
          </a:p>
        </p:txBody>
      </p:sp>
      <p:pic>
        <p:nvPicPr>
          <p:cNvPr id="6" name="5 Imagen"/>
          <p:cNvPicPr/>
          <p:nvPr>
            <p:extLst>
              <p:ext uri="{D42A27DB-BD31-4B8C-83A1-F6EECF244321}">
                <p14:modId xmlns:p14="http://schemas.microsoft.com/office/powerpoint/2010/main" val="2952844716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1199004" y="1844824"/>
            <a:ext cx="6691312" cy="1724025"/>
          </a:xfrm>
          <a:prstGeom prst="rect">
            <a:avLst/>
          </a:prstGeom>
        </p:spPr>
      </p:pic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4225531898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331640" y="3861048"/>
            <a:ext cx="6624735" cy="1724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3342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1 CuadroTexto"/>
          <p:cNvSpPr txBox="1">
            <a:spLocks noChangeArrowheads="1"/>
          </p:cNvSpPr>
          <p:nvPr/>
        </p:nvSpPr>
        <p:spPr bwMode="auto">
          <a:xfrm>
            <a:off x="684213" y="333375"/>
            <a:ext cx="7848600" cy="181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400" b="1" dirty="0">
                <a:solidFill>
                  <a:srgbClr val="CC0066"/>
                </a:solidFill>
                <a:latin typeface="Arial Narrow" pitchFamily="34" charset="0"/>
              </a:rPr>
              <a:t>Tasa global de participación, ocupación y desempleo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400" b="1" dirty="0" smtClean="0">
                <a:solidFill>
                  <a:srgbClr val="CC0066"/>
                </a:solidFill>
                <a:latin typeface="Arial Narrow" pitchFamily="34" charset="0"/>
              </a:rPr>
              <a:t>Cauca</a:t>
            </a:r>
            <a:endParaRPr lang="es-ES" altLang="es-CO" sz="2400" b="1" dirty="0">
              <a:solidFill>
                <a:srgbClr val="CC0066"/>
              </a:solidFill>
              <a:latin typeface="Arial Narrow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000" b="1" dirty="0">
                <a:solidFill>
                  <a:srgbClr val="CC0066"/>
                </a:solidFill>
                <a:latin typeface="Arial Narrow" pitchFamily="34" charset="0"/>
              </a:rPr>
              <a:t>Anual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000" b="1" dirty="0">
                <a:solidFill>
                  <a:srgbClr val="CC0066"/>
                </a:solidFill>
                <a:latin typeface="Arial Narrow" pitchFamily="34" charset="0"/>
              </a:rPr>
              <a:t> 2007 - </a:t>
            </a:r>
            <a:r>
              <a:rPr lang="es-ES" altLang="es-CO" sz="2000" b="1" dirty="0" smtClean="0">
                <a:solidFill>
                  <a:srgbClr val="CC0066"/>
                </a:solidFill>
                <a:latin typeface="Arial Narrow" pitchFamily="34" charset="0"/>
              </a:rPr>
              <a:t>2015</a:t>
            </a:r>
            <a:endParaRPr lang="es-ES" altLang="es-CO" sz="2000" b="1" dirty="0">
              <a:solidFill>
                <a:srgbClr val="CC0066"/>
              </a:solidFill>
              <a:latin typeface="Arial Narrow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s-CO" altLang="es-CO" sz="2400" dirty="0">
              <a:solidFill>
                <a:srgbClr val="CC0066"/>
              </a:solidFill>
            </a:endParaRPr>
          </a:p>
        </p:txBody>
      </p:sp>
      <p:sp>
        <p:nvSpPr>
          <p:cNvPr id="19459" name="4 CuadroTexto"/>
          <p:cNvSpPr txBox="1">
            <a:spLocks noChangeArrowheads="1"/>
          </p:cNvSpPr>
          <p:nvPr/>
        </p:nvSpPr>
        <p:spPr bwMode="auto">
          <a:xfrm>
            <a:off x="684213" y="5671158"/>
            <a:ext cx="1403350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CO" altLang="es-CO" sz="1100" dirty="0"/>
              <a:t>Fuente: DANE - GEIH </a:t>
            </a:r>
            <a:endParaRPr lang="es-ES" altLang="es-CO" sz="1100" dirty="0"/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1897915812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931863" y="1700808"/>
            <a:ext cx="7353300" cy="39243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 smtClean="0">
              <a:solidFill>
                <a:srgbClr val="FFFFFF"/>
              </a:solidFill>
            </a:endParaRPr>
          </a:p>
        </p:txBody>
      </p:sp>
      <p:pic>
        <p:nvPicPr>
          <p:cNvPr id="30723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0724" name="Rectangle 4"/>
          <p:cNvSpPr>
            <a:spLocks/>
          </p:cNvSpPr>
          <p:nvPr/>
        </p:nvSpPr>
        <p:spPr bwMode="auto">
          <a:xfrm>
            <a:off x="1050925" y="1979613"/>
            <a:ext cx="7769225" cy="585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r" eaLnBrk="1" hangingPunct="1"/>
            <a:r>
              <a:rPr lang="es-ES" altLang="es-CO" sz="3200" b="1" smtClean="0">
                <a:solidFill>
                  <a:srgbClr val="808080"/>
                </a:solidFill>
                <a:latin typeface="Verdana" pitchFamily="34" charset="0"/>
                <a:cs typeface="Calibri" pitchFamily="34" charset="0"/>
                <a:sym typeface="Calibri" pitchFamily="34" charset="0"/>
              </a:rPr>
              <a:t>Indicadores</a:t>
            </a:r>
            <a:r>
              <a:rPr lang="es-ES" altLang="es-CO" sz="3200" b="1" smtClean="0">
                <a:solidFill>
                  <a:srgbClr val="A7A7A7"/>
                </a:solidFill>
                <a:latin typeface="Arial Narrow" pitchFamily="34" charset="0"/>
                <a:cs typeface="Calibri" pitchFamily="34" charset="0"/>
                <a:sym typeface="Calibri" pitchFamily="34" charset="0"/>
              </a:rPr>
              <a:t> </a:t>
            </a:r>
            <a:r>
              <a:rPr lang="es-ES" altLang="es-CO" sz="3200" b="1" smtClean="0">
                <a:solidFill>
                  <a:srgbClr val="808080"/>
                </a:solidFill>
                <a:latin typeface="Verdana" pitchFamily="34" charset="0"/>
                <a:cs typeface="Calibri" pitchFamily="34" charset="0"/>
                <a:sym typeface="Calibri" pitchFamily="34" charset="0"/>
              </a:rPr>
              <a:t>del mercado laboral</a:t>
            </a:r>
          </a:p>
        </p:txBody>
      </p:sp>
      <p:sp>
        <p:nvSpPr>
          <p:cNvPr id="30725" name="Rectangle 3"/>
          <p:cNvSpPr>
            <a:spLocks/>
          </p:cNvSpPr>
          <p:nvPr/>
        </p:nvSpPr>
        <p:spPr bwMode="auto">
          <a:xfrm>
            <a:off x="2124075" y="2955925"/>
            <a:ext cx="6696075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r" eaLnBrk="1" hangingPunct="1"/>
            <a:r>
              <a:rPr lang="es-ES" altLang="es-CO" sz="2400" b="1" smtClean="0">
                <a:solidFill>
                  <a:srgbClr val="FFFFFF"/>
                </a:solidFill>
                <a:latin typeface="Verdana" pitchFamily="34" charset="0"/>
                <a:cs typeface="Calibri" pitchFamily="34" charset="0"/>
                <a:sym typeface="Calibri" pitchFamily="34" charset="0"/>
              </a:rPr>
              <a:t>23 ciudades y áreas metropolitanas</a:t>
            </a:r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3586137" y="4083844"/>
            <a:ext cx="5256213" cy="143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es-CO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 algn="r"/>
            <a:endParaRPr lang="es-ES" altLang="es-CO" sz="3500" b="1" dirty="0" smtClean="0">
              <a:solidFill>
                <a:srgbClr val="A7A7A7"/>
              </a:solidFill>
              <a:latin typeface="Arial Narrow" pitchFamily="34" charset="0"/>
              <a:cs typeface="Calibri" pitchFamily="34" charset="0"/>
            </a:endParaRPr>
          </a:p>
          <a:p>
            <a:pPr algn="r"/>
            <a:r>
              <a:rPr lang="es-ES" altLang="es-CO" sz="2800" b="1" dirty="0" smtClean="0">
                <a:solidFill>
                  <a:srgbClr val="000000"/>
                </a:solidFill>
                <a:cs typeface="Calibri" pitchFamily="34" charset="0"/>
                <a:sym typeface="Calibri" pitchFamily="34" charset="0"/>
              </a:rPr>
              <a:t>Trimestre</a:t>
            </a:r>
          </a:p>
          <a:p>
            <a:pPr algn="r"/>
            <a:r>
              <a:rPr lang="es-ES" altLang="es-CO" sz="2400" dirty="0" smtClean="0">
                <a:solidFill>
                  <a:srgbClr val="000000"/>
                </a:solidFill>
                <a:cs typeface="Calibri" pitchFamily="34" charset="0"/>
              </a:rPr>
              <a:t>Septiembre - noviembre 2016 </a:t>
            </a:r>
          </a:p>
        </p:txBody>
      </p:sp>
    </p:spTree>
    <p:extLst>
      <p:ext uri="{BB962C8B-B14F-4D97-AF65-F5344CB8AC3E}">
        <p14:creationId xmlns:p14="http://schemas.microsoft.com/office/powerpoint/2010/main" val="3284800908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1"/>
          <p:cNvSpPr>
            <a:spLocks/>
          </p:cNvSpPr>
          <p:nvPr/>
        </p:nvSpPr>
        <p:spPr bwMode="auto">
          <a:xfrm>
            <a:off x="0" y="763588"/>
            <a:ext cx="4643438" cy="64770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 smtClean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6274139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3"/>
          <p:cNvSpPr txBox="1">
            <a:spLocks noChangeArrowheads="1"/>
          </p:cNvSpPr>
          <p:nvPr/>
        </p:nvSpPr>
        <p:spPr bwMode="auto">
          <a:xfrm>
            <a:off x="412750" y="654050"/>
            <a:ext cx="8208963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400" b="1" dirty="0">
                <a:solidFill>
                  <a:srgbClr val="CC0066"/>
                </a:solidFill>
                <a:latin typeface="Arial Narrow" pitchFamily="34" charset="0"/>
              </a:rPr>
              <a:t>Resumen indicadores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400" b="1" dirty="0" smtClean="0">
                <a:solidFill>
                  <a:srgbClr val="CC0066"/>
                </a:solidFill>
                <a:latin typeface="Arial Narrow" pitchFamily="34" charset="0"/>
              </a:rPr>
              <a:t>Popayán – </a:t>
            </a:r>
            <a:r>
              <a:rPr lang="es-ES" altLang="es-CO" sz="2400" b="1" dirty="0">
                <a:solidFill>
                  <a:srgbClr val="CC0066"/>
                </a:solidFill>
                <a:latin typeface="Arial Narrow" pitchFamily="34" charset="0"/>
              </a:rPr>
              <a:t>Total Nacional</a:t>
            </a:r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3593079085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493713" y="2060848"/>
            <a:ext cx="8128000" cy="29527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Text Box 4"/>
          <p:cNvSpPr txBox="1">
            <a:spLocks noChangeArrowheads="1"/>
          </p:cNvSpPr>
          <p:nvPr/>
        </p:nvSpPr>
        <p:spPr bwMode="auto">
          <a:xfrm>
            <a:off x="1335088" y="2667000"/>
            <a:ext cx="3921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es-CO" sz="2400">
              <a:latin typeface="Times New Roman" pitchFamily="18" charset="0"/>
            </a:endParaRPr>
          </a:p>
        </p:txBody>
      </p:sp>
      <p:sp>
        <p:nvSpPr>
          <p:cNvPr id="5124" name="Text Box 3"/>
          <p:cNvSpPr txBox="1">
            <a:spLocks noChangeArrowheads="1"/>
          </p:cNvSpPr>
          <p:nvPr/>
        </p:nvSpPr>
        <p:spPr bwMode="auto">
          <a:xfrm>
            <a:off x="179388" y="2408238"/>
            <a:ext cx="2736850" cy="1431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2000" b="1" dirty="0">
                <a:solidFill>
                  <a:srgbClr val="CC0066"/>
                </a:solidFill>
                <a:latin typeface="Arial Narrow" pitchFamily="34" charset="0"/>
              </a:rPr>
              <a:t>Indicadores de mercado laboral por ciudad</a:t>
            </a:r>
          </a:p>
          <a:p>
            <a:pPr algn="ctr">
              <a:spcBef>
                <a:spcPct val="0"/>
              </a:spcBef>
              <a:buFontTx/>
              <a:buNone/>
            </a:pPr>
            <a:endParaRPr lang="es-ES" altLang="es-CO" sz="1100" b="1" dirty="0">
              <a:solidFill>
                <a:srgbClr val="CC0066"/>
              </a:solidFill>
              <a:latin typeface="Arial Narrow" pitchFamily="34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2000" b="1" dirty="0" smtClean="0">
                <a:solidFill>
                  <a:srgbClr val="CC0066"/>
                </a:solidFill>
                <a:latin typeface="Arial Narrow" pitchFamily="34" charset="0"/>
              </a:rPr>
              <a:t>Trimestre </a:t>
            </a:r>
            <a:endParaRPr lang="es-ES" altLang="es-CO" sz="2000" b="1" dirty="0">
              <a:solidFill>
                <a:srgbClr val="CC0066"/>
              </a:solidFill>
              <a:latin typeface="Arial Narrow" pitchFamily="34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1600" b="1" dirty="0" smtClean="0">
                <a:solidFill>
                  <a:srgbClr val="CC0066"/>
                </a:solidFill>
                <a:latin typeface="Arial Narrow" pitchFamily="34" charset="0"/>
              </a:rPr>
              <a:t>Septiembre - noviembre 2016 </a:t>
            </a:r>
            <a:endParaRPr lang="es-ES" altLang="es-CO" sz="2000" b="1" dirty="0">
              <a:solidFill>
                <a:srgbClr val="CC0066"/>
              </a:solidFill>
              <a:latin typeface="Arial Narrow" pitchFamily="34" charset="0"/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3003848" y="2073498"/>
            <a:ext cx="5904656" cy="203374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CO"/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1051473862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3040063" y="566738"/>
            <a:ext cx="5853112" cy="52943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Text Box 3"/>
          <p:cNvSpPr txBox="1">
            <a:spLocks noChangeArrowheads="1"/>
          </p:cNvSpPr>
          <p:nvPr/>
        </p:nvSpPr>
        <p:spPr bwMode="auto">
          <a:xfrm>
            <a:off x="1441450" y="2667000"/>
            <a:ext cx="3921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es-CO" sz="2400">
              <a:latin typeface="Times New Roman" pitchFamily="18" charset="0"/>
            </a:endParaRPr>
          </a:p>
        </p:txBody>
      </p:sp>
      <p:sp>
        <p:nvSpPr>
          <p:cNvPr id="6148" name="Text Box 3"/>
          <p:cNvSpPr txBox="1">
            <a:spLocks noChangeArrowheads="1"/>
          </p:cNvSpPr>
          <p:nvPr/>
        </p:nvSpPr>
        <p:spPr bwMode="auto">
          <a:xfrm>
            <a:off x="1441450" y="476672"/>
            <a:ext cx="6408737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Tasa global de participación, ocupación y desempleo</a:t>
            </a:r>
          </a:p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Popayán</a:t>
            </a:r>
          </a:p>
          <a:p>
            <a:pPr algn="ctr" eaLnBrk="1" hangingPunct="1">
              <a:spcBef>
                <a:spcPct val="0"/>
              </a:spcBef>
              <a:buNone/>
            </a:pP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Septiembre - noviembre (2007 – 2016)</a:t>
            </a:r>
            <a:endParaRPr lang="es-ES" altLang="es-CO" sz="2200" b="1" dirty="0">
              <a:solidFill>
                <a:srgbClr val="CC0066"/>
              </a:solidFill>
              <a:latin typeface="Arial Narrow" pitchFamily="34" charset="0"/>
            </a:endParaRPr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3639756205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808038" y="1762125"/>
            <a:ext cx="7483475" cy="3849688"/>
          </a:xfrm>
          <a:prstGeom prst="rect">
            <a:avLst/>
          </a:prstGeom>
        </p:spPr>
      </p:pic>
      <p:sp>
        <p:nvSpPr>
          <p:cNvPr id="6150" name="5 CuadroTexto"/>
          <p:cNvSpPr txBox="1">
            <a:spLocks noChangeArrowheads="1"/>
          </p:cNvSpPr>
          <p:nvPr/>
        </p:nvSpPr>
        <p:spPr bwMode="auto">
          <a:xfrm>
            <a:off x="1331913" y="5614987"/>
            <a:ext cx="1404938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CO" altLang="es-CO" sz="1100" dirty="0"/>
              <a:t>Fuente: DANE - GEIH </a:t>
            </a:r>
            <a:endParaRPr lang="es-ES" altLang="es-CO" sz="11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3"/>
          <p:cNvSpPr txBox="1">
            <a:spLocks noChangeArrowheads="1"/>
          </p:cNvSpPr>
          <p:nvPr/>
        </p:nvSpPr>
        <p:spPr bwMode="auto">
          <a:xfrm>
            <a:off x="971202" y="549275"/>
            <a:ext cx="7142162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000" b="1" dirty="0">
                <a:solidFill>
                  <a:srgbClr val="CC0066"/>
                </a:solidFill>
                <a:latin typeface="Arial Narrow" pitchFamily="34" charset="0"/>
              </a:rPr>
              <a:t>Tasa de desempleo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000" b="1" dirty="0" smtClean="0">
                <a:solidFill>
                  <a:srgbClr val="CC0066"/>
                </a:solidFill>
                <a:latin typeface="Arial Narrow" pitchFamily="34" charset="0"/>
              </a:rPr>
              <a:t>Popayán</a:t>
            </a:r>
            <a:endParaRPr lang="es-ES" altLang="es-CO" sz="2000" b="1" dirty="0">
              <a:solidFill>
                <a:srgbClr val="CC0066"/>
              </a:solidFill>
              <a:latin typeface="Arial Narrow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000" b="1" dirty="0">
                <a:solidFill>
                  <a:srgbClr val="CC0066"/>
                </a:solidFill>
                <a:latin typeface="Arial Narrow" pitchFamily="34" charset="0"/>
              </a:rPr>
              <a:t>Trimestres </a:t>
            </a:r>
            <a:r>
              <a:rPr lang="es-ES" altLang="es-CO" sz="2000" b="1" dirty="0" smtClean="0">
                <a:solidFill>
                  <a:srgbClr val="CC0066"/>
                </a:solidFill>
                <a:latin typeface="Arial Narrow" pitchFamily="34" charset="0"/>
              </a:rPr>
              <a:t>2012 - 2016 </a:t>
            </a:r>
            <a:endParaRPr lang="es-ES" altLang="es-CO" sz="2000" b="1" dirty="0">
              <a:solidFill>
                <a:srgbClr val="CC0066"/>
              </a:solidFill>
              <a:latin typeface="Arial Narrow" pitchFamily="34" charset="0"/>
            </a:endParaRPr>
          </a:p>
        </p:txBody>
      </p:sp>
      <p:sp>
        <p:nvSpPr>
          <p:cNvPr id="7171" name="5 CuadroTexto"/>
          <p:cNvSpPr txBox="1">
            <a:spLocks noChangeArrowheads="1"/>
          </p:cNvSpPr>
          <p:nvPr/>
        </p:nvSpPr>
        <p:spPr bwMode="auto">
          <a:xfrm>
            <a:off x="1115616" y="5758657"/>
            <a:ext cx="1404938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CO" altLang="es-CO" sz="1100" dirty="0"/>
              <a:t>Fuente: DANE - GEIH </a:t>
            </a:r>
            <a:endParaRPr lang="es-ES" altLang="es-CO" sz="1100" dirty="0"/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60767435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1115616" y="1666874"/>
            <a:ext cx="7198854" cy="392236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4"/>
          <p:cNvSpPr txBox="1">
            <a:spLocks noChangeArrowheads="1"/>
          </p:cNvSpPr>
          <p:nvPr/>
        </p:nvSpPr>
        <p:spPr bwMode="auto">
          <a:xfrm>
            <a:off x="1908175" y="620713"/>
            <a:ext cx="4895850" cy="14401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 kern="1200">
                <a:solidFill>
                  <a:srgbClr val="B6014C"/>
                </a:solidFill>
                <a:latin typeface="+mj-lt"/>
                <a:ea typeface="+mj-ea"/>
                <a:cs typeface="+mj-cs"/>
              </a:defRPr>
            </a:lvl1pPr>
            <a:lvl2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2pPr>
            <a:lvl3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3pPr>
            <a:lvl4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4pPr>
            <a:lvl5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5pPr>
            <a:lvl6pPr marL="4572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6pPr>
            <a:lvl7pPr marL="9144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7pPr>
            <a:lvl8pPr marL="13716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8pPr>
            <a:lvl9pPr marL="18288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9pPr>
          </a:lstStyle>
          <a:p>
            <a:pPr algn="ctr">
              <a:lnSpc>
                <a:spcPct val="100000"/>
              </a:lnSpc>
              <a:defRPr/>
            </a:pPr>
            <a:r>
              <a:rPr lang="es-ES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Población ocupada, desocupada e inactiva </a:t>
            </a:r>
            <a:br>
              <a:rPr lang="es-ES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</a:br>
            <a:r>
              <a:rPr lang="es-ES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Popayán</a:t>
            </a:r>
            <a:endParaRPr lang="es-ES" altLang="es-CO" sz="1600" b="1" dirty="0">
              <a:solidFill>
                <a:srgbClr val="CC0066"/>
              </a:solidFill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  <a:p>
            <a:pPr algn="ctr">
              <a:defRPr/>
            </a:pPr>
            <a:r>
              <a:rPr lang="es-ES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Septiembre - noviembre (2015 – 2016)</a:t>
            </a:r>
            <a:br>
              <a:rPr lang="es-ES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</a:br>
            <a:endParaRPr lang="es-ES" sz="2200" b="1" dirty="0" smtClean="0">
              <a:solidFill>
                <a:srgbClr val="CC0066"/>
              </a:solidFill>
              <a:latin typeface="Arial" charset="0"/>
              <a:cs typeface="Arial" charset="0"/>
            </a:endParaRPr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2785214473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323528" y="2420888"/>
            <a:ext cx="8425811" cy="22322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 smtClean="0">
              <a:solidFill>
                <a:srgbClr val="FFFFFF"/>
              </a:solidFill>
            </a:endParaRPr>
          </a:p>
        </p:txBody>
      </p:sp>
      <p:pic>
        <p:nvPicPr>
          <p:cNvPr id="36867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6868" name="Rectangle 3"/>
          <p:cNvSpPr>
            <a:spLocks/>
          </p:cNvSpPr>
          <p:nvPr/>
        </p:nvSpPr>
        <p:spPr bwMode="auto">
          <a:xfrm>
            <a:off x="1258888" y="3068638"/>
            <a:ext cx="8208962" cy="461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s-CO" altLang="es-CO" sz="2400" b="1" smtClean="0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COMPORTAMIENTO DEL MERCADO LABORAL</a:t>
            </a:r>
            <a:endParaRPr lang="es-ES" altLang="es-CO" sz="2400" b="1" smtClean="0">
              <a:solidFill>
                <a:srgbClr val="FFFFFF"/>
              </a:solidFill>
              <a:latin typeface="Verdana" pitchFamily="34" charset="0"/>
              <a:cs typeface="Calibri" pitchFamily="34" charset="0"/>
              <a:sym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8976135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 smtClean="0">
              <a:solidFill>
                <a:srgbClr val="FFFFFF"/>
              </a:solidFill>
            </a:endParaRPr>
          </a:p>
        </p:txBody>
      </p:sp>
      <p:pic>
        <p:nvPicPr>
          <p:cNvPr id="38915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8916" name="Rectangle 3"/>
          <p:cNvSpPr>
            <a:spLocks/>
          </p:cNvSpPr>
          <p:nvPr/>
        </p:nvSpPr>
        <p:spPr bwMode="auto">
          <a:xfrm>
            <a:off x="1403350" y="2955925"/>
            <a:ext cx="7416800" cy="830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r>
              <a:rPr lang="es-ES" altLang="es-CO" sz="2400" b="1" smtClean="0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POBLACIÓN OCUPADA </a:t>
            </a:r>
          </a:p>
          <a:p>
            <a:r>
              <a:rPr lang="es-ES" altLang="es-CO" sz="2400" b="1" smtClean="0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SEGÚN </a:t>
            </a:r>
            <a:r>
              <a:rPr lang="es-CO" altLang="es-CO" sz="2400" b="1" smtClean="0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RAMA DE ACTIVIDAD</a:t>
            </a:r>
            <a:endParaRPr lang="es-ES" altLang="es-CO" sz="2400" b="1" smtClean="0">
              <a:solidFill>
                <a:srgbClr val="FFFFFF"/>
              </a:solidFill>
              <a:latin typeface="Verdana" pitchFamily="34" charset="0"/>
              <a:cs typeface="Calibri" pitchFamily="34" charset="0"/>
              <a:sym typeface="Calibri" pitchFamily="34" charset="0"/>
            </a:endParaRPr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3586137" y="4083844"/>
            <a:ext cx="5256213" cy="143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es-CO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 algn="r"/>
            <a:endParaRPr lang="es-ES" altLang="es-CO" sz="3500" b="1" dirty="0" smtClean="0">
              <a:solidFill>
                <a:srgbClr val="A7A7A7"/>
              </a:solidFill>
              <a:latin typeface="Arial Narrow" pitchFamily="34" charset="0"/>
              <a:cs typeface="Calibri" pitchFamily="34" charset="0"/>
            </a:endParaRPr>
          </a:p>
          <a:p>
            <a:pPr algn="r"/>
            <a:r>
              <a:rPr lang="es-ES" altLang="es-CO" sz="2800" b="1" dirty="0" smtClean="0">
                <a:solidFill>
                  <a:srgbClr val="000000"/>
                </a:solidFill>
                <a:cs typeface="Calibri" pitchFamily="34" charset="0"/>
                <a:sym typeface="Calibri" pitchFamily="34" charset="0"/>
              </a:rPr>
              <a:t>Trimestre</a:t>
            </a:r>
          </a:p>
          <a:p>
            <a:pPr algn="r"/>
            <a:r>
              <a:rPr lang="es-ES" altLang="es-CO" sz="2400" dirty="0" smtClean="0">
                <a:solidFill>
                  <a:srgbClr val="000000"/>
                </a:solidFill>
                <a:cs typeface="Calibri" pitchFamily="34" charset="0"/>
              </a:rPr>
              <a:t>Septiembre - noviembre 2016 </a:t>
            </a:r>
          </a:p>
        </p:txBody>
      </p:sp>
    </p:spTree>
    <p:extLst>
      <p:ext uri="{BB962C8B-B14F-4D97-AF65-F5344CB8AC3E}">
        <p14:creationId xmlns:p14="http://schemas.microsoft.com/office/powerpoint/2010/main" val="1365047271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Presentacion_dane2013_marzo4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Dane_prosperidad">
      <a:majorFont>
        <a:latin typeface="Futura Md BT"/>
        <a:ea typeface=""/>
        <a:cs typeface=""/>
      </a:majorFont>
      <a:minorFont>
        <a:latin typeface="Futura Std Book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>
          <a:solidFill>
            <a:srgbClr val="FF0000"/>
          </a:solidFill>
          <a:prstDash val="sysDot"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3_Default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2007A"/>
      </a:accent1>
      <a:accent2>
        <a:srgbClr val="00389D"/>
      </a:accent2>
      <a:accent3>
        <a:srgbClr val="FFFFFF"/>
      </a:accent3>
      <a:accent4>
        <a:srgbClr val="000000"/>
      </a:accent4>
      <a:accent5>
        <a:srgbClr val="EEAABE"/>
      </a:accent5>
      <a:accent6>
        <a:srgbClr val="00328E"/>
      </a:accent6>
      <a:hlink>
        <a:srgbClr val="0000FF"/>
      </a:hlink>
      <a:folHlink>
        <a:srgbClr val="FF00FF"/>
      </a:folHlink>
    </a:clrScheme>
    <a:fontScheme name="Default - Default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lnDef>
  </a:objectDefaults>
  <a:extraClrSchemeLst/>
</a:theme>
</file>

<file path=ppt/theme/theme3.xml><?xml version="1.0" encoding="utf-8"?>
<a:theme xmlns:a="http://schemas.openxmlformats.org/drawingml/2006/main" name="4_Default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2007A"/>
      </a:accent1>
      <a:accent2>
        <a:srgbClr val="00389D"/>
      </a:accent2>
      <a:accent3>
        <a:srgbClr val="FFFFFF"/>
      </a:accent3>
      <a:accent4>
        <a:srgbClr val="000000"/>
      </a:accent4>
      <a:accent5>
        <a:srgbClr val="EEAABE"/>
      </a:accent5>
      <a:accent6>
        <a:srgbClr val="00328E"/>
      </a:accent6>
      <a:hlink>
        <a:srgbClr val="0000FF"/>
      </a:hlink>
      <a:folHlink>
        <a:srgbClr val="FF00FF"/>
      </a:folHlink>
    </a:clrScheme>
    <a:fontScheme name="Default - Default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lnDef>
  </a:objectDefaults>
  <a:extraClrSchemeLst/>
</a:theme>
</file>

<file path=ppt/theme/theme4.xml><?xml version="1.0" encoding="utf-8"?>
<a:theme xmlns:a="http://schemas.openxmlformats.org/drawingml/2006/main" name="5_Default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2007A"/>
      </a:accent1>
      <a:accent2>
        <a:srgbClr val="00389D"/>
      </a:accent2>
      <a:accent3>
        <a:srgbClr val="FFFFFF"/>
      </a:accent3>
      <a:accent4>
        <a:srgbClr val="000000"/>
      </a:accent4>
      <a:accent5>
        <a:srgbClr val="EEAABE"/>
      </a:accent5>
      <a:accent6>
        <a:srgbClr val="00328E"/>
      </a:accent6>
      <a:hlink>
        <a:srgbClr val="0000FF"/>
      </a:hlink>
      <a:folHlink>
        <a:srgbClr val="FF00FF"/>
      </a:folHlink>
    </a:clrScheme>
    <a:fontScheme name="Default - Default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lnDef>
  </a:objectDefaults>
  <a:extraClrSchemeLst/>
</a:theme>
</file>

<file path=ppt/theme/theme5.xml><?xml version="1.0" encoding="utf-8"?>
<a:theme xmlns:a="http://schemas.openxmlformats.org/drawingml/2006/main" name="7_Default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2007A"/>
      </a:accent1>
      <a:accent2>
        <a:srgbClr val="00389D"/>
      </a:accent2>
      <a:accent3>
        <a:srgbClr val="FFFFFF"/>
      </a:accent3>
      <a:accent4>
        <a:srgbClr val="000000"/>
      </a:accent4>
      <a:accent5>
        <a:srgbClr val="EEAABE"/>
      </a:accent5>
      <a:accent6>
        <a:srgbClr val="00328E"/>
      </a:accent6>
      <a:hlink>
        <a:srgbClr val="0000FF"/>
      </a:hlink>
      <a:folHlink>
        <a:srgbClr val="FF00FF"/>
      </a:folHlink>
    </a:clrScheme>
    <a:fontScheme name="Default - Default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lnDef>
  </a:objectDefaults>
  <a:extraClrSchemeLst/>
</a:theme>
</file>

<file path=ppt/theme/theme6.xml><?xml version="1.0" encoding="utf-8"?>
<a:theme xmlns:a="http://schemas.openxmlformats.org/drawingml/2006/main" name="6_Default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2007A"/>
      </a:accent1>
      <a:accent2>
        <a:srgbClr val="00389D"/>
      </a:accent2>
      <a:accent3>
        <a:srgbClr val="FFFFFF"/>
      </a:accent3>
      <a:accent4>
        <a:srgbClr val="000000"/>
      </a:accent4>
      <a:accent5>
        <a:srgbClr val="EEAABE"/>
      </a:accent5>
      <a:accent6>
        <a:srgbClr val="00328E"/>
      </a:accent6>
      <a:hlink>
        <a:srgbClr val="0000FF"/>
      </a:hlink>
      <a:folHlink>
        <a:srgbClr val="FF00FF"/>
      </a:folHlink>
    </a:clrScheme>
    <a:fontScheme name="Default - Default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lnDef>
  </a:objectDefaults>
  <a:extraClrSchemeLst/>
</a:theme>
</file>

<file path=ppt/theme/theme7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Presentacion_dane2013_marzo4</Template>
  <TotalTime>23085</TotalTime>
  <Words>468</Words>
  <Application>Microsoft Office PowerPoint</Application>
  <PresentationFormat>Presentación en pantalla (4:3)</PresentationFormat>
  <Paragraphs>76</Paragraphs>
  <Slides>20</Slides>
  <Notes>6</Notes>
  <HiddenSlides>0</HiddenSlides>
  <MMClips>0</MMClips>
  <ScaleCrop>false</ScaleCrop>
  <HeadingPairs>
    <vt:vector size="4" baseType="variant">
      <vt:variant>
        <vt:lpstr>Tema</vt:lpstr>
      </vt:variant>
      <vt:variant>
        <vt:i4>6</vt:i4>
      </vt:variant>
      <vt:variant>
        <vt:lpstr>Títulos de diapositiva</vt:lpstr>
      </vt:variant>
      <vt:variant>
        <vt:i4>20</vt:i4>
      </vt:variant>
    </vt:vector>
  </HeadingPairs>
  <TitlesOfParts>
    <vt:vector size="26" baseType="lpstr">
      <vt:lpstr>1_Presentacion_dane2013_marzo4</vt:lpstr>
      <vt:lpstr>3_Default - Default</vt:lpstr>
      <vt:lpstr>4_Default - Default</vt:lpstr>
      <vt:lpstr>5_Default - Default</vt:lpstr>
      <vt:lpstr>7_Default - Default</vt:lpstr>
      <vt:lpstr>6_Default - Default</vt:lpstr>
      <vt:lpstr>Mercado Laboral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dane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PRINCIPALES RESULTADOS DEL MERCADO LABORAL JUNIO de 2012 Resultados Marco 2005.  Datos expandidos con proyecciones de población elaboradas con base en los resultados del Censo 2005  Julio 31 de 2012</dc:title>
  <dc:creator>jcolarteb</dc:creator>
  <cp:lastModifiedBy>Angela Rocio Lopez Sanchez</cp:lastModifiedBy>
  <cp:revision>922</cp:revision>
  <cp:lastPrinted>2016-08-26T21:52:09Z</cp:lastPrinted>
  <dcterms:created xsi:type="dcterms:W3CDTF">2012-08-27T13:39:03Z</dcterms:created>
  <dcterms:modified xsi:type="dcterms:W3CDTF">2016-12-27T15:08:14Z</dcterms:modified>
</cp:coreProperties>
</file>