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720" r:id="rId2"/>
    <p:sldMasterId id="2147483839" r:id="rId3"/>
    <p:sldMasterId id="2147483851" r:id="rId4"/>
    <p:sldMasterId id="2147483864" r:id="rId5"/>
  </p:sldMasterIdLst>
  <p:notesMasterIdLst>
    <p:notesMasterId r:id="rId26"/>
  </p:notesMasterIdLst>
  <p:handoutMasterIdLst>
    <p:handoutMasterId r:id="rId27"/>
  </p:handoutMasterIdLst>
  <p:sldIdLst>
    <p:sldId id="730" r:id="rId6"/>
    <p:sldId id="731" r:id="rId7"/>
    <p:sldId id="732" r:id="rId8"/>
    <p:sldId id="733" r:id="rId9"/>
    <p:sldId id="734" r:id="rId10"/>
    <p:sldId id="707" r:id="rId11"/>
    <p:sldId id="708" r:id="rId12"/>
    <p:sldId id="735" r:id="rId13"/>
    <p:sldId id="736" r:id="rId14"/>
    <p:sldId id="711" r:id="rId15"/>
    <p:sldId id="712" r:id="rId16"/>
    <p:sldId id="737" r:id="rId17"/>
    <p:sldId id="714" r:id="rId18"/>
    <p:sldId id="715" r:id="rId19"/>
    <p:sldId id="738" r:id="rId20"/>
    <p:sldId id="717" r:id="rId21"/>
    <p:sldId id="718" r:id="rId22"/>
    <p:sldId id="721" r:id="rId23"/>
    <p:sldId id="719" r:id="rId24"/>
    <p:sldId id="739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B6014C"/>
    <a:srgbClr val="FF0000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 varScale="1">
        <p:scale>
          <a:sx n="80" d="100"/>
          <a:sy n="80" d="100"/>
        </p:scale>
        <p:origin x="-102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11A033C-09AC-46B0-82B7-4C5C42E9107E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5EB1BCF-8FF7-45D0-8430-5F8E3F3D0EDB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533961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C3E74F3-F559-4F55-A789-44E0C379E98D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E301564-9E9D-41F6-ACC3-F0832E0C9EE2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53513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88B1A860-5417-4374-B682-36890C0E7001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44D9C73B-4E7F-4164-BE3B-DD5DB429CF3C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4716DB9E-0621-4E5F-B8DD-6B58EF076F61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8860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7635804-30B5-406E-8C02-10192CBAC3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2916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B416C2-B686-4DC1-B86C-3902EAB2D0C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66516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A318CF0-1271-4D94-9AED-F62523FCC92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805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476336F-4E1E-4530-BE29-32D07F3ECCC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5465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94EF2E5-36E1-4F38-9B1C-73FD2C04F5A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34822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236E91C-E334-4FE8-9694-1A97D211CD5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25647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253CE90-7949-40E5-8727-36278C8819B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72051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9B34F30-9123-4515-8536-AE9D5983B73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44593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33015DE-39B9-418E-99B8-7A5E1DB8B94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04704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1814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1639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3269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12100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38301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19709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84482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57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869409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77120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6397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10469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02705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A5E06C5-A13F-4688-8E83-52B8871F155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246049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70CF6C94-AD7B-4BC4-9C2B-E606CD22652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02240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7512794-F5AF-476D-B51B-AA74DDEE64B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072285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2564554-B764-416D-896D-614C0683F8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03440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A27B6641-4273-43EC-887A-4CCE2DC802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9654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911CF29E-290E-4211-9ED2-C8913EEE8C6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7043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2ED5396-4BC5-4B23-A1BB-D2F86653E61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91964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95E8DAF-0F48-410C-BE0E-8BFD215FA7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658299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82A462DD-CBF3-4AF6-B6C6-D7EBEC9B53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321453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7514AD03-7095-4576-A2C5-A2D462AD7F0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53164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06932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949C3D9-E9F9-43E1-89B7-64B659CD243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961580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71159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93383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87850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268324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55315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151921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47824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2786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37703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451975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119190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07923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0774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1039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8471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E31E38-9C33-4E1C-9881-8D904BC30B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7679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FD4252-F2D3-4302-A6D2-5EBF31E4CD3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43274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449" r:id="rId1"/>
    <p:sldLayoutId id="2147489450" r:id="rId2"/>
    <p:sldLayoutId id="2147489451" r:id="rId3"/>
    <p:sldLayoutId id="2147489452" r:id="rId4"/>
    <p:sldLayoutId id="2147489453" r:id="rId5"/>
    <p:sldLayoutId id="2147489454" r:id="rId6"/>
    <p:sldLayoutId id="214748945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9BC435CE-2FDD-4C9D-81B2-C166DD4D18F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78" r:id="rId1"/>
    <p:sldLayoutId id="2147489479" r:id="rId2"/>
    <p:sldLayoutId id="2147489480" r:id="rId3"/>
    <p:sldLayoutId id="2147489481" r:id="rId4"/>
    <p:sldLayoutId id="2147489482" r:id="rId5"/>
    <p:sldLayoutId id="2147489483" r:id="rId6"/>
    <p:sldLayoutId id="2147489484" r:id="rId7"/>
    <p:sldLayoutId id="2147489485" r:id="rId8"/>
    <p:sldLayoutId id="2147489486" r:id="rId9"/>
    <p:sldLayoutId id="2147489487" r:id="rId10"/>
    <p:sldLayoutId id="21474894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56" r:id="rId1"/>
    <p:sldLayoutId id="2147489457" r:id="rId2"/>
    <p:sldLayoutId id="2147489458" r:id="rId3"/>
    <p:sldLayoutId id="2147489459" r:id="rId4"/>
    <p:sldLayoutId id="2147489460" r:id="rId5"/>
    <p:sldLayoutId id="2147489461" r:id="rId6"/>
    <p:sldLayoutId id="2147489462" r:id="rId7"/>
    <p:sldLayoutId id="2147489463" r:id="rId8"/>
    <p:sldLayoutId id="2147489464" r:id="rId9"/>
    <p:sldLayoutId id="2147489465" r:id="rId10"/>
    <p:sldLayoutId id="214748946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90B15F59-0A24-4BC5-A50E-287B9206197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89" r:id="rId1"/>
    <p:sldLayoutId id="2147489490" r:id="rId2"/>
    <p:sldLayoutId id="2147489491" r:id="rId3"/>
    <p:sldLayoutId id="2147489492" r:id="rId4"/>
    <p:sldLayoutId id="2147489493" r:id="rId5"/>
    <p:sldLayoutId id="2147489494" r:id="rId6"/>
    <p:sldLayoutId id="2147489495" r:id="rId7"/>
    <p:sldLayoutId id="2147489496" r:id="rId8"/>
    <p:sldLayoutId id="2147489497" r:id="rId9"/>
    <p:sldLayoutId id="2147489498" r:id="rId10"/>
    <p:sldLayoutId id="2147489499" r:id="rId11"/>
    <p:sldLayoutId id="214748950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467" r:id="rId1"/>
    <p:sldLayoutId id="2147489468" r:id="rId2"/>
    <p:sldLayoutId id="2147489469" r:id="rId3"/>
    <p:sldLayoutId id="2147489470" r:id="rId4"/>
    <p:sldLayoutId id="2147489471" r:id="rId5"/>
    <p:sldLayoutId id="2147489472" r:id="rId6"/>
    <p:sldLayoutId id="2147489473" r:id="rId7"/>
    <p:sldLayoutId id="2147489474" r:id="rId8"/>
    <p:sldLayoutId id="2147489475" r:id="rId9"/>
    <p:sldLayoutId id="2147489476" r:id="rId10"/>
    <p:sldLayoutId id="214748947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Ibagué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25550" y="585788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1006822" y="494116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23850" y="5301208"/>
            <a:ext cx="8712200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 dirty="0"/>
              <a:t>*Otras ramas: Agricultura, ganadería, caza, silvicultura y pesca; explotación de minas y </a:t>
            </a:r>
            <a:r>
              <a:rPr lang="es-ES" altLang="es-CO" sz="1200" dirty="0" smtClean="0"/>
              <a:t>canteras; </a:t>
            </a:r>
            <a:r>
              <a:rPr lang="es-ES" altLang="es-CO" sz="1200" dirty="0"/>
              <a:t>suministro de electricidad, gas y agua e intermediación financiera </a:t>
            </a:r>
          </a:p>
          <a:p>
            <a:r>
              <a:rPr lang="es-CO" altLang="es-CO" sz="1200" dirty="0"/>
              <a:t>Nota: La suma de las participaciones puede diferir de 100%  por la no inclusión de la categoría “no informa” y por efecto de decimales.</a:t>
            </a:r>
            <a:r>
              <a:rPr lang="es-ES" altLang="es-CO" sz="1200" dirty="0"/>
              <a:t>  </a:t>
            </a:r>
          </a:p>
          <a:p>
            <a:endParaRPr lang="es-ES" altLang="es-CO" sz="1100" dirty="0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2277584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3075" y="1484784"/>
            <a:ext cx="7978775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728788" y="522288"/>
            <a:ext cx="60833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2588" y="5445125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</a:t>
            </a:r>
            <a:r>
              <a:rPr lang="es-ES" altLang="es-CO" sz="1200" dirty="0" smtClean="0"/>
              <a:t>canteras; </a:t>
            </a:r>
            <a:r>
              <a:rPr lang="es-ES" altLang="es-CO" sz="1200" dirty="0"/>
              <a:t>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885825" y="5013176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</a:t>
            </a:r>
            <a:endParaRPr lang="es-ES" altLang="es-CO" sz="11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864399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8975" y="1571625"/>
            <a:ext cx="7446963" cy="369728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312863" y="333375"/>
            <a:ext cx="68421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318963" y="5445125"/>
            <a:ext cx="8645525" cy="6578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^ Obrero, empleado particular incluye al Jornalero o Peón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 Trabajador sin remuneración incluye a los trabajadores familiares sin remuneración y a los trabajadores sin remuneración en empresas de otros hogares</a:t>
            </a:r>
          </a:p>
        </p:txBody>
      </p:sp>
      <p:sp>
        <p:nvSpPr>
          <p:cNvPr id="41988" name="5 CuadroTexto"/>
          <p:cNvSpPr txBox="1">
            <a:spLocks noChangeArrowheads="1"/>
          </p:cNvSpPr>
          <p:nvPr/>
        </p:nvSpPr>
        <p:spPr bwMode="auto">
          <a:xfrm>
            <a:off x="611188" y="518318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3338636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8569325" cy="392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63713" y="404813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3732252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41438"/>
            <a:ext cx="77533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8 CuadroTexto"/>
          <p:cNvSpPr txBox="1">
            <a:spLocks noChangeArrowheads="1"/>
          </p:cNvSpPr>
          <p:nvPr/>
        </p:nvSpPr>
        <p:spPr bwMode="auto">
          <a:xfrm>
            <a:off x="827088" y="4797425"/>
            <a:ext cx="14763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/>
              <a:t>Fuente: DANE - GEIH</a:t>
            </a:r>
            <a:endParaRPr lang="es-ES" altLang="es-CO" sz="1200"/>
          </a:p>
        </p:txBody>
      </p:sp>
      <p:sp>
        <p:nvSpPr>
          <p:cNvPr id="43015" name="Text Box 4"/>
          <p:cNvSpPr txBox="1">
            <a:spLocks noChangeArrowheads="1"/>
          </p:cNvSpPr>
          <p:nvPr/>
        </p:nvSpPr>
        <p:spPr bwMode="auto">
          <a:xfrm>
            <a:off x="287338" y="5373216"/>
            <a:ext cx="8569325" cy="6578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^ Obrero, empleado particular incluye al Jornalero o Peón.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 Trabajador sin remuneración incluye a los trabajadores familiares sin remuneración y a los trabajadores sin remuneración en empresas de otros hogares.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44588" y="563563"/>
            <a:ext cx="68754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30187" y="5446385"/>
            <a:ext cx="89503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100">
                <a:latin typeface="Arial" pitchFamily="34" charset="0"/>
                <a:cs typeface="Arial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539750" y="494188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7003494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950" y="1333500"/>
            <a:ext cx="8710613" cy="387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1979613" y="5516563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54113" y="398463"/>
            <a:ext cx="68754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 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ciudades y áreas metropolitanas e Ibagué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Trimestre 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(2015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4472456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060575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 dirty="0">
                <a:solidFill>
                  <a:srgbClr val="CC0066"/>
                </a:solidFill>
              </a:rPr>
              <a:t>Ibagué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2856979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80645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0324913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8313" y="3716338"/>
            <a:ext cx="80645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Tolima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 2007 - 2015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827088" y="5737225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8" y="1776413"/>
            <a:ext cx="7372350" cy="393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chemeClr val="tx2"/>
                </a:solidFill>
                <a:latin typeface="Arial Narrow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0863363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6000" y="2349500"/>
            <a:ext cx="7812000" cy="270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/>
          </p:cNvSpPr>
          <p:nvPr/>
        </p:nvSpPr>
        <p:spPr bwMode="auto">
          <a:xfrm>
            <a:off x="384175" y="836613"/>
            <a:ext cx="84359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ctr" eaLnBrk="1"/>
            <a:r>
              <a:rPr lang="es-ES" altLang="es-CO" sz="2400" b="1">
                <a:solidFill>
                  <a:srgbClr val="CC0066"/>
                </a:solidFill>
                <a:sym typeface="Calibri" pitchFamily="34" charset="0"/>
              </a:rPr>
              <a:t>Resumen de indicadores</a:t>
            </a:r>
            <a:br>
              <a:rPr lang="es-ES" altLang="es-CO" sz="2400" b="1">
                <a:solidFill>
                  <a:srgbClr val="CC0066"/>
                </a:solidFill>
                <a:sym typeface="Calibri" pitchFamily="34" charset="0"/>
              </a:rPr>
            </a:br>
            <a:r>
              <a:rPr lang="es-ES" altLang="es-CO" sz="2400" b="1">
                <a:solidFill>
                  <a:srgbClr val="CC0066"/>
                </a:solidFill>
                <a:sym typeface="Calibri" pitchFamily="34" charset="0"/>
              </a:rPr>
              <a:t>Ibagué  – Total Nacional</a:t>
            </a:r>
            <a:br>
              <a:rPr lang="es-ES" altLang="es-CO" sz="2400" b="1">
                <a:solidFill>
                  <a:srgbClr val="CC0066"/>
                </a:solidFill>
                <a:sym typeface="Calibri" pitchFamily="34" charset="0"/>
              </a:rPr>
            </a:br>
            <a:endParaRPr lang="es-CO" altLang="es-CO" sz="2400">
              <a:solidFill>
                <a:srgbClr val="CC0066"/>
              </a:solidFill>
              <a:sym typeface="Calibri" pitchFamily="34" charset="0"/>
            </a:endParaRPr>
          </a:p>
        </p:txBody>
      </p:sp>
      <p:sp>
        <p:nvSpPr>
          <p:cNvPr id="31748" name="5 CuadroTexto"/>
          <p:cNvSpPr txBox="1">
            <a:spLocks noChangeArrowheads="1"/>
          </p:cNvSpPr>
          <p:nvPr/>
        </p:nvSpPr>
        <p:spPr bwMode="auto">
          <a:xfrm>
            <a:off x="971550" y="52292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106958" y="2492375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</a:rPr>
              <a:t>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699792" y="1844824"/>
            <a:ext cx="6351687" cy="1841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8972931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2787650" y="465138"/>
            <a:ext cx="6321425" cy="5532437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9872204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5150" y="1844825"/>
            <a:ext cx="8110538" cy="3573314"/>
          </a:xfrm>
          <a:prstGeom prst="rect">
            <a:avLst/>
          </a:prstGeom>
          <a:noFill/>
          <a:ln>
            <a:noFill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38275" y="620713"/>
            <a:ext cx="64087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Ibagué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(2007 – 2016)</a:t>
            </a: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404813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Ibagué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Trimestres móviles 2012 - 2016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116013" y="561498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0952467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3038" y="1466850"/>
            <a:ext cx="625792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52638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Ibagué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0911195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2450" y="2565400"/>
            <a:ext cx="82232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12126</TotalTime>
  <Words>456</Words>
  <Application>Microsoft Office PowerPoint</Application>
  <PresentationFormat>Presentación en pantalla (4:3)</PresentationFormat>
  <Paragraphs>78</Paragraphs>
  <Slides>20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1054</cp:revision>
  <cp:lastPrinted>2016-11-28T15:17:33Z</cp:lastPrinted>
  <dcterms:created xsi:type="dcterms:W3CDTF">2012-08-27T13:39:03Z</dcterms:created>
  <dcterms:modified xsi:type="dcterms:W3CDTF">2016-12-26T19:56:53Z</dcterms:modified>
</cp:coreProperties>
</file>