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65" r:id="rId2"/>
    <p:sldMasterId id="2147483677" r:id="rId3"/>
    <p:sldMasterId id="2147483689" r:id="rId4"/>
    <p:sldMasterId id="2147483702" r:id="rId5"/>
  </p:sldMasterIdLst>
  <p:notesMasterIdLst>
    <p:notesMasterId r:id="rId26"/>
  </p:notesMasterIdLst>
  <p:handoutMasterIdLst>
    <p:handoutMasterId r:id="rId27"/>
  </p:handoutMasterIdLst>
  <p:sldIdLst>
    <p:sldId id="327" r:id="rId6"/>
    <p:sldId id="328" r:id="rId7"/>
    <p:sldId id="296" r:id="rId8"/>
    <p:sldId id="322" r:id="rId9"/>
    <p:sldId id="297" r:id="rId10"/>
    <p:sldId id="298" r:id="rId11"/>
    <p:sldId id="299" r:id="rId12"/>
    <p:sldId id="329" r:id="rId13"/>
    <p:sldId id="331" r:id="rId14"/>
    <p:sldId id="302" r:id="rId15"/>
    <p:sldId id="303" r:id="rId16"/>
    <p:sldId id="332" r:id="rId17"/>
    <p:sldId id="305" r:id="rId18"/>
    <p:sldId id="306" r:id="rId19"/>
    <p:sldId id="333" r:id="rId20"/>
    <p:sldId id="323" r:id="rId21"/>
    <p:sldId id="311" r:id="rId22"/>
    <p:sldId id="325" r:id="rId23"/>
    <p:sldId id="319" r:id="rId24"/>
    <p:sldId id="334" r:id="rId25"/>
  </p:sldIdLst>
  <p:sldSz cx="9144000" cy="6858000" type="screen4x3"/>
  <p:notesSz cx="6980238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3A3A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114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712B6-DE42-4545-AD58-A7E1B98E59DE}" type="datetimeFigureOut">
              <a:rPr lang="es-CO" smtClean="0"/>
              <a:t>27/12/2016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187D9-8911-4A8B-B2CD-95AA35A508F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7785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DF05D3-AD6F-453E-A787-CA7FCB293504}" type="datetimeFigureOut">
              <a:rPr lang="es-ES"/>
              <a:pPr>
                <a:defRPr/>
              </a:pPr>
              <a:t>27/12/2016</a:t>
            </a:fld>
            <a:endParaRPr lang="es-E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024" y="4343400"/>
            <a:ext cx="558419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4687A9C-0948-4AC2-B42A-D23B9BF4C2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8393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BAA719-134B-4E3F-B5A8-374577D60DB5}" type="slidenum">
              <a:rPr lang="es-ES" altLang="es-CO"/>
              <a:pPr algn="r" eaLnBrk="1" hangingPunct="1">
                <a:spcBef>
                  <a:spcPct val="0"/>
                </a:spcBef>
              </a:pPr>
              <a:t>17</a:t>
            </a:fld>
            <a:endParaRPr lang="es-ES" altLang="es-CO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8EFFE7F-BBEC-4936-AD7B-6B42CD83EC9B}" type="slidenum">
              <a:rPr lang="es-ES" altLang="es-CO" smtClean="0"/>
              <a:pPr eaLnBrk="1" hangingPunct="1">
                <a:spcBef>
                  <a:spcPct val="0"/>
                </a:spcBef>
              </a:pPr>
              <a:t>10</a:t>
            </a:fld>
            <a:endParaRPr lang="es-ES" altLang="es-CO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857714A-9332-4D92-B81B-697463B5B9E6}" type="slidenum">
              <a:rPr lang="es-ES" altLang="es-CO" smtClean="0"/>
              <a:pPr eaLnBrk="1" hangingPunct="1">
                <a:spcBef>
                  <a:spcPct val="0"/>
                </a:spcBef>
              </a:pPr>
              <a:t>11</a:t>
            </a:fld>
            <a:endParaRPr lang="es-ES" altLang="es-CO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CE3A867-F569-42FB-BAB6-4FD91ED1C38C}" type="slidenum">
              <a:rPr lang="es-ES" altLang="es-CO" smtClean="0"/>
              <a:pPr eaLnBrk="1" hangingPunct="1">
                <a:spcBef>
                  <a:spcPct val="0"/>
                </a:spcBef>
              </a:pPr>
              <a:t>13</a:t>
            </a:fld>
            <a:endParaRPr lang="es-ES" altLang="es-CO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D76FBF1-ABDC-4551-9435-6C9D7C744DC0}" type="slidenum">
              <a:rPr lang="es-ES" altLang="es-CO" smtClean="0"/>
              <a:pPr eaLnBrk="1" hangingPunct="1">
                <a:spcBef>
                  <a:spcPct val="0"/>
                </a:spcBef>
              </a:pPr>
              <a:t>14</a:t>
            </a:fld>
            <a:endParaRPr lang="es-ES" altLang="es-CO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BAA719-134B-4E3F-B5A8-374577D60DB5}" type="slidenum">
              <a:rPr lang="es-ES" altLang="es-CO"/>
              <a:pPr algn="r" eaLnBrk="1" hangingPunct="1">
                <a:spcBef>
                  <a:spcPct val="0"/>
                </a:spcBef>
              </a:pPr>
              <a:t>16</a:t>
            </a:fld>
            <a:endParaRPr lang="es-ES" altLang="es-CO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72546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1069197-CAAE-4AD1-A664-3FB95B00B036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908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7737A908-03D0-490D-8F7F-EBB2845D4AF9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14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64D3CFB-E2FC-46F7-A5EA-53BBD88A633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4663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845FA91-A176-4176-865F-A0B73A70565B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0870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B12F9931-5FEE-4BDC-98C1-BCE79273F11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9268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2FC2C6B-7B7A-4855-BCD4-DF3F3E46B80A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1614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BA8D1B6-5551-40A7-BD29-DFA6FC80CE58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7951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9B3E15E-9A94-4A21-9F40-4B68DAC48F5A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945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8C9AED1-7015-4569-BC21-97297355EA3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1255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14A4C6B-8294-4E0E-A1B6-37308177E90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044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40507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020630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84825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2211632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183116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440284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389187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050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7796127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647999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9643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853037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2279838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DE6CDD3B-4768-4CA2-8AEB-851226BD140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696534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20F897C-89F0-4053-874A-F3454050A38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2626622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AF0D6E6-7D45-4770-93A3-6EEF8A60135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650010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386CF7BD-3D21-4140-8532-C71EDE02BDA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21352412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A8EE214-2560-44F3-9931-21E1B602A4E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3493720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49EEDF0-D94B-425F-A738-404C1285B5E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04169843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11477AD-73FB-4489-94C1-11755F7A098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1259482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A2E3B23-D537-4363-B114-7B9C031CDB0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5508569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DFFC638-EF72-42D8-B02B-495C6E234B5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70330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4232752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C8EF78B-7B73-4815-96C9-DE15CB913FB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7456688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184C8C5-8150-419F-BA8B-82D4A82B44F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9410415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8555523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6331963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5996511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66368862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2786056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9556337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319303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8379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952100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1710052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32216652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468015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96106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9311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18018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607FD5F7-62C3-47E2-B795-B53B83C8636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857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www.facebook.com/DANEColombia" TargetMode="Externa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dane.gov.co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hyperlink" Target="https://twitter.com/dane_colombia" TargetMode="Externa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hyperlink" Target="http://www.youtube.com/user/danecolombia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10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1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4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10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2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4"/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6"/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6165850"/>
            <a:ext cx="9266238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altLang="es-CO" sz="1600" smtClean="0">
                <a:solidFill>
                  <a:srgbClr val="FFFFFF"/>
                </a:solidFill>
                <a:latin typeface="Calibri" pitchFamily="34" charset="0"/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347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49" r:id="rId8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 hangingPunct="0">
              <a:defRPr/>
            </a:pPr>
            <a:fld id="{E5ACE4A6-232E-4F56-B192-61EF1E46158D}" type="slidenum">
              <a:rPr lang="es-CO" altLang="es-CO"/>
              <a:pPr hangingPunct="0"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12313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08248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 hangingPunct="0">
              <a:defRPr/>
            </a:pPr>
            <a:fld id="{47860603-BC08-4BCD-8319-E61A62B5779B}" type="slidenum">
              <a:rPr lang="es-CO" altLang="es-CO"/>
              <a:pPr hangingPunct="0"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4897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26395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8721"/>
            <a:ext cx="8136582" cy="2954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Pereira AM*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2016</a:t>
            </a:r>
          </a:p>
          <a:p>
            <a:pPr eaLnBrk="1" hangingPunct="1">
              <a:defRPr/>
            </a:pPr>
            <a:endParaRPr lang="es-ES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enero de 2017</a:t>
            </a:r>
          </a:p>
          <a:p>
            <a:pPr eaLnBrk="1" hangingPunct="1">
              <a:defRPr/>
            </a:pPr>
            <a:r>
              <a:rPr lang="es-ES" dirty="0">
                <a:solidFill>
                  <a:prstClr val="black"/>
                </a:solidFill>
                <a:latin typeface="Arial Narrow" panose="020B0606020202030204" pitchFamily="34" charset="0"/>
              </a:rPr>
              <a:t>*El área metropolitana de Pereira incluye Dosquebradas y La Virginia</a:t>
            </a:r>
            <a:endParaRPr lang="es-ES" dirty="0">
              <a:solidFill>
                <a:prstClr val="black"/>
              </a:solidFill>
            </a:endParaRPr>
          </a:p>
          <a:p>
            <a:pPr eaLnBrk="1" hangingPunct="1">
              <a:defRPr/>
            </a:pPr>
            <a:endParaRPr lang="es-ES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4686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683568" y="5349116"/>
            <a:ext cx="8567936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100" dirty="0">
                <a:latin typeface="Times New Roman" pitchFamily="18" charset="0"/>
              </a:rPr>
              <a:t>*</a:t>
            </a:r>
            <a:r>
              <a:rPr lang="es-ES" altLang="es-CO" sz="1100" dirty="0">
                <a:latin typeface="Calibri" pitchFamily="34" charset="0"/>
              </a:rPr>
              <a:t>Otras ramas: Agricultura, ganadería, caza, silvicultura y pesca; explotación de minas y canteras, suministro de electricidad, gas y agua e intermediación financiera.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>
                <a:latin typeface="Calibri" pitchFamily="34" charset="0"/>
              </a:rPr>
              <a:t>Nota: La suma de las participaciones puede diferir de 100</a:t>
            </a:r>
            <a:r>
              <a:rPr lang="es-CO" altLang="es-CO" sz="1100" dirty="0" smtClean="0">
                <a:latin typeface="Calibri" pitchFamily="34" charset="0"/>
              </a:rPr>
              <a:t>% por </a:t>
            </a:r>
            <a:r>
              <a:rPr lang="es-CO" altLang="es-CO" sz="1100" dirty="0">
                <a:latin typeface="Calibri" pitchFamily="34" charset="0"/>
              </a:rPr>
              <a:t>la no inclusión de la categoría “no informa” y por efecto de decimales</a:t>
            </a:r>
            <a:r>
              <a:rPr lang="es-CO" altLang="es-CO" sz="1100" dirty="0" smtClean="0">
                <a:latin typeface="Calibri" pitchFamily="34" charset="0"/>
              </a:rPr>
              <a:t>.</a:t>
            </a:r>
            <a:r>
              <a:rPr lang="es-ES" altLang="es-CO" sz="1100" dirty="0" smtClean="0">
                <a:latin typeface="Calibri" pitchFamily="34" charset="0"/>
              </a:rPr>
              <a:t> </a:t>
            </a:r>
            <a:endParaRPr lang="es-ES" altLang="es-CO" sz="1100" dirty="0">
              <a:latin typeface="Calibri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73914075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471488" y="1556792"/>
            <a:ext cx="8065660" cy="3672408"/>
          </a:xfrm>
          <a:prstGeom prst="rect">
            <a:avLst/>
          </a:prstGeom>
        </p:spPr>
      </p:pic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683568" y="515719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1225550" y="620688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y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variación de la población ocupada, según ramas de actividad </a:t>
            </a:r>
          </a:p>
        </p:txBody>
      </p:sp>
    </p:spTree>
    <p:extLst>
      <p:ext uri="{BB962C8B-B14F-4D97-AF65-F5344CB8AC3E}">
        <p14:creationId xmlns:p14="http://schemas.microsoft.com/office/powerpoint/2010/main" val="353191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971376" y="5301208"/>
            <a:ext cx="720102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100" dirty="0">
                <a:latin typeface="Times New Roman" pitchFamily="18" charset="0"/>
              </a:rPr>
              <a:t>*</a:t>
            </a:r>
            <a:r>
              <a:rPr lang="es-ES" altLang="es-CO" sz="1100" dirty="0">
                <a:latin typeface="Calibri" pitchFamily="34" charset="0"/>
              </a:rPr>
              <a:t>Otras ramas: Agricultura, ganadería, caza, silvicultura y pesca, explotación de minas y canteras, suministro de electricidad, gas y agua e intermediación financiera. </a:t>
            </a:r>
          </a:p>
        </p:txBody>
      </p:sp>
      <p:sp>
        <p:nvSpPr>
          <p:cNvPr id="11269" name="5 CuadroTexto"/>
          <p:cNvSpPr txBox="1">
            <a:spLocks noChangeArrowheads="1"/>
          </p:cNvSpPr>
          <p:nvPr/>
        </p:nvSpPr>
        <p:spPr bwMode="auto">
          <a:xfrm>
            <a:off x="958404" y="5100921"/>
            <a:ext cx="137249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>
                <a:latin typeface="Calibri" pitchFamily="34" charset="0"/>
              </a:rPr>
              <a:t>Fuente: GEIH - DANE</a:t>
            </a:r>
            <a:endParaRPr lang="es-ES" altLang="es-CO" sz="1100" dirty="0">
              <a:latin typeface="Calibri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25590568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187624" y="1550268"/>
            <a:ext cx="6829425" cy="3390900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728788" y="573881"/>
            <a:ext cx="6083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</p:spTree>
    <p:extLst>
      <p:ext uri="{BB962C8B-B14F-4D97-AF65-F5344CB8AC3E}">
        <p14:creationId xmlns:p14="http://schemas.microsoft.com/office/powerpoint/2010/main" val="223404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0" hangingPunct="0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pPr eaLnBrk="0" hangingPunct="0"/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pPr eaLnBrk="0" hangingPunct="0"/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563937" y="413543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- noviembre 2016 </a:t>
            </a:r>
          </a:p>
        </p:txBody>
      </p:sp>
    </p:spTree>
    <p:extLst>
      <p:ext uri="{BB962C8B-B14F-4D97-AF65-F5344CB8AC3E}">
        <p14:creationId xmlns:p14="http://schemas.microsoft.com/office/powerpoint/2010/main" val="217192141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>
              <a:latin typeface="Calibri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40596629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28462" y="1340768"/>
            <a:ext cx="7750549" cy="3839244"/>
          </a:xfrm>
          <a:prstGeom prst="rect">
            <a:avLst/>
          </a:prstGeom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80528" y="5373216"/>
            <a:ext cx="9144000" cy="46166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ts val="0"/>
              </a:spcBef>
              <a:buNone/>
            </a:pPr>
            <a:r>
              <a:rPr lang="es-ES" altLang="es-CO" sz="1200" dirty="0" smtClean="0">
                <a:latin typeface="Arial Narrow" pitchFamily="34" charset="0"/>
              </a:rPr>
              <a:t>^ Obrero</a:t>
            </a:r>
            <a:r>
              <a:rPr lang="es-ES" altLang="es-CO" sz="1200" dirty="0">
                <a:latin typeface="Arial Narrow" pitchFamily="34" charset="0"/>
              </a:rPr>
              <a:t>, empleado particular incluye al Jornalero o Peón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s-ES" altLang="es-CO" sz="1200" dirty="0" smtClean="0">
                <a:latin typeface="Arial Narrow" pitchFamily="34" charset="0"/>
              </a:rPr>
              <a:t>* </a:t>
            </a:r>
            <a:r>
              <a:rPr lang="es-ES" altLang="es-CO" sz="1200" dirty="0">
                <a:latin typeface="Arial Narrow" pitchFamily="34" charset="0"/>
              </a:rPr>
              <a:t>Trabajador sin remuneración incluye a los trabajadores familiares sin remuneración y a los trabajadores sin remuneración en empresas de otros </a:t>
            </a:r>
            <a:r>
              <a:rPr lang="es-ES" altLang="es-CO" sz="1200" dirty="0" smtClean="0">
                <a:latin typeface="Arial Narrow" pitchFamily="34" charset="0"/>
              </a:rPr>
              <a:t>hogares.</a:t>
            </a:r>
            <a:endParaRPr lang="es-ES" altLang="es-CO" sz="1200" dirty="0">
              <a:latin typeface="Arial Narrow" pitchFamily="34" charset="0"/>
            </a:endParaRPr>
          </a:p>
        </p:txBody>
      </p:sp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215120" y="518361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295400" y="476672"/>
            <a:ext cx="6840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</p:spTree>
    <p:extLst>
      <p:ext uri="{BB962C8B-B14F-4D97-AF65-F5344CB8AC3E}">
        <p14:creationId xmlns:p14="http://schemas.microsoft.com/office/powerpoint/2010/main" val="271328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49425698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06417" y="1484784"/>
            <a:ext cx="7782007" cy="3816424"/>
          </a:xfrm>
          <a:prstGeom prst="rect">
            <a:avLst/>
          </a:prstGeom>
        </p:spPr>
      </p:pic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539552" y="5301208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539552" y="5493132"/>
            <a:ext cx="7918648" cy="60016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ts val="0"/>
              </a:spcBef>
              <a:buNone/>
            </a:pPr>
            <a:r>
              <a:rPr lang="es-ES" altLang="es-CO" sz="1100" dirty="0" smtClean="0">
                <a:latin typeface="+mj-lt"/>
              </a:rPr>
              <a:t>^ Obrero</a:t>
            </a:r>
            <a:r>
              <a:rPr lang="es-ES" altLang="es-CO" sz="1100" dirty="0">
                <a:latin typeface="+mj-lt"/>
              </a:rPr>
              <a:t>, empleado particular incluye al Jornalero o </a:t>
            </a:r>
            <a:r>
              <a:rPr lang="es-ES" altLang="es-CO" sz="1100" dirty="0" smtClean="0">
                <a:latin typeface="+mj-lt"/>
              </a:rPr>
              <a:t>Peón.</a:t>
            </a:r>
            <a:endParaRPr lang="es-ES" altLang="es-CO" sz="1100" dirty="0">
              <a:latin typeface="+mj-lt"/>
            </a:endParaRP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s-ES" altLang="es-CO" sz="1100" dirty="0" smtClean="0">
                <a:latin typeface="+mj-lt"/>
              </a:rPr>
              <a:t>* Trabajador </a:t>
            </a:r>
            <a:r>
              <a:rPr lang="es-ES" altLang="es-CO" sz="1100" dirty="0">
                <a:latin typeface="+mj-lt"/>
              </a:rPr>
              <a:t>sin remuneración incluye a los trabajadores familiares sin remuneración y a los trabajadores sin remuneración en empresas de otros </a:t>
            </a:r>
            <a:r>
              <a:rPr lang="es-ES" altLang="es-CO" sz="1100" dirty="0" smtClean="0">
                <a:latin typeface="+mj-lt"/>
              </a:rPr>
              <a:t>hogares.</a:t>
            </a:r>
            <a:endParaRPr lang="es-ES" altLang="es-CO" sz="1100" dirty="0">
              <a:latin typeface="+mj-lt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763713" y="404664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</p:spTree>
    <p:extLst>
      <p:ext uri="{BB962C8B-B14F-4D97-AF65-F5344CB8AC3E}">
        <p14:creationId xmlns:p14="http://schemas.microsoft.com/office/powerpoint/2010/main" val="81098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0" hangingPunct="0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pPr eaLnBrk="0" hangingPunct="0"/>
            <a:endParaRPr lang="es-CO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pPr eaLnBrk="0" hangingPunct="0"/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563937" y="413543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- noviembre 2016 </a:t>
            </a:r>
          </a:p>
        </p:txBody>
      </p:sp>
    </p:spTree>
    <p:extLst>
      <p:ext uri="{BB962C8B-B14F-4D97-AF65-F5344CB8AC3E}">
        <p14:creationId xmlns:p14="http://schemas.microsoft.com/office/powerpoint/2010/main" val="389003636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49778351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475978" y="1489587"/>
            <a:ext cx="6336060" cy="3934072"/>
          </a:xfrm>
          <a:prstGeom prst="rect">
            <a:avLst/>
          </a:prstGeom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11560" y="5518393"/>
            <a:ext cx="806489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1100" dirty="0">
                <a:latin typeface="+mj-lt"/>
              </a:rPr>
              <a:t>Nota: la categoría “otros” incluye: incapacitado permanente para trabajar, rentista, pensionado, jubilado, personas que no les llama la atención o creen que no vale la pena </a:t>
            </a:r>
            <a:r>
              <a:rPr lang="es-ES" sz="1100" dirty="0" smtClean="0">
                <a:latin typeface="+mj-lt"/>
              </a:rPr>
              <a:t>trabajar</a:t>
            </a:r>
            <a:endParaRPr lang="es-ES" sz="1100" dirty="0">
              <a:latin typeface="+mj-lt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611560" y="5327630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133475" y="620688"/>
            <a:ext cx="68754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</p:spTree>
    <p:extLst>
      <p:ext uri="{BB962C8B-B14F-4D97-AF65-F5344CB8AC3E}">
        <p14:creationId xmlns:p14="http://schemas.microsoft.com/office/powerpoint/2010/main" val="139037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907704" y="551723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133475" y="764704"/>
            <a:ext cx="687546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Proporción del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empleo informal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en la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población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ocupada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Total 13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ciudades y áreas metropolitanas y Pereira AM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Trimestre Septiembre - noviembre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(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2016)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46845928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917700" y="2132856"/>
            <a:ext cx="5305425" cy="340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94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20485" name="5 CuadroTexto"/>
          <p:cNvSpPr txBox="1">
            <a:spLocks noChangeArrowheads="1"/>
          </p:cNvSpPr>
          <p:nvPr/>
        </p:nvSpPr>
        <p:spPr bwMode="auto">
          <a:xfrm>
            <a:off x="684213" y="188640"/>
            <a:ext cx="7289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</a:rPr>
              <a:t>Pereira </a:t>
            </a:r>
            <a:r>
              <a:rPr lang="es-ES" altLang="es-CO" sz="2000" b="1" dirty="0">
                <a:solidFill>
                  <a:srgbClr val="CC0066"/>
                </a:solidFill>
              </a:rPr>
              <a:t>AM</a:t>
            </a:r>
            <a:endParaRPr lang="es-CO" altLang="es-CO" sz="2000" i="1" dirty="0">
              <a:solidFill>
                <a:srgbClr val="CC0066"/>
              </a:solidFill>
            </a:endParaRPr>
          </a:p>
          <a:p>
            <a:pPr algn="ctr" eaLnBrk="1" hangingPunct="1"/>
            <a:endParaRPr lang="es-CO" altLang="es-CO" sz="2000" dirty="0">
              <a:solidFill>
                <a:srgbClr val="CC0066"/>
              </a:solidFill>
            </a:endParaRPr>
          </a:p>
        </p:txBody>
      </p:sp>
      <p:pic>
        <p:nvPicPr>
          <p:cNvPr id="5" name="4 Imagen"/>
          <p:cNvPicPr/>
          <p:nvPr>
            <p:extLst>
              <p:ext uri="{D42A27DB-BD31-4B8C-83A1-F6EECF244321}">
                <p14:modId xmlns:p14="http://schemas.microsoft.com/office/powerpoint/2010/main" val="257056439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438275" y="1412875"/>
            <a:ext cx="6340475" cy="2016125"/>
          </a:xfrm>
          <a:prstGeom prst="rect">
            <a:avLst/>
          </a:prstGeom>
        </p:spPr>
      </p:pic>
      <p:pic>
        <p:nvPicPr>
          <p:cNvPr id="4" name="3 Imagen"/>
          <p:cNvPicPr/>
          <p:nvPr>
            <p:extLst>
              <p:ext uri="{D42A27DB-BD31-4B8C-83A1-F6EECF244321}">
                <p14:modId xmlns:p14="http://schemas.microsoft.com/office/powerpoint/2010/main" val="203392362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476375" y="3789040"/>
            <a:ext cx="6234112" cy="2087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9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1424248" y="5769909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6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Risaralda</a:t>
            </a:r>
            <a:endParaRPr lang="es-ES" altLang="es-CO" sz="24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Anual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 2007 </a:t>
            </a:r>
            <a:r>
              <a:rPr lang="es-ES" altLang="es-CO" sz="2400" b="1" smtClean="0">
                <a:solidFill>
                  <a:srgbClr val="CC0066"/>
                </a:solidFill>
                <a:latin typeface="Arial Narrow" pitchFamily="34" charset="0"/>
              </a:rPr>
              <a:t>- 2015</a:t>
            </a:r>
            <a:endParaRPr lang="es-ES" altLang="es-CO" sz="2400" b="1" dirty="0" smtClean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CO" altLang="es-CO" sz="2400" dirty="0">
              <a:solidFill>
                <a:srgbClr val="CC0066"/>
              </a:solidFill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79128673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65188" y="1816100"/>
            <a:ext cx="7486650" cy="393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49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 smtClean="0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563937" y="413543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- noviembre 2016 </a:t>
            </a:r>
          </a:p>
        </p:txBody>
      </p:sp>
    </p:spTree>
    <p:extLst>
      <p:ext uri="{BB962C8B-B14F-4D97-AF65-F5344CB8AC3E}">
        <p14:creationId xmlns:p14="http://schemas.microsoft.com/office/powerpoint/2010/main" val="317689574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45500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683568" y="4509120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Pereira AM</a:t>
            </a:r>
            <a:r>
              <a:rPr lang="es-ES" altLang="es-CO" sz="1600" b="1" dirty="0" smtClean="0">
                <a:solidFill>
                  <a:srgbClr val="CC0066"/>
                </a:solidFill>
              </a:rPr>
              <a:t> </a:t>
            </a: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Total Nacional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821964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44525" y="1854200"/>
            <a:ext cx="7969250" cy="251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47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78015596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916238" y="477838"/>
            <a:ext cx="6048375" cy="5292725"/>
          </a:xfrm>
          <a:prstGeom prst="rect">
            <a:avLst/>
          </a:prstGeom>
        </p:spPr>
      </p:pic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915816" y="2420888"/>
            <a:ext cx="6213996" cy="216024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79388" y="2408238"/>
            <a:ext cx="2880444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Septiembre - noviembre 2016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89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414734685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84919" y="1916832"/>
            <a:ext cx="8491537" cy="3833813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061740" y="620688"/>
            <a:ext cx="640873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Pereira AM</a:t>
            </a:r>
            <a:endParaRPr lang="es-ES" altLang="es-CO" sz="2200" b="1" dirty="0">
              <a:solidFill>
                <a:srgbClr val="CC0066"/>
              </a:solidFill>
            </a:endParaRPr>
          </a:p>
          <a:p>
            <a:pPr algn="ctr">
              <a:spcBef>
                <a:spcPct val="0"/>
              </a:spcBef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Septiembre - noviembre (2007 – 2016)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1043608" y="566124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</p:spTree>
    <p:extLst>
      <p:ext uri="{BB962C8B-B14F-4D97-AF65-F5344CB8AC3E}">
        <p14:creationId xmlns:p14="http://schemas.microsoft.com/office/powerpoint/2010/main" val="427064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992188" y="549275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Pereira AM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Trimestres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móviles 2012 - 2016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992188" y="5746303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577514312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327150" y="1709738"/>
            <a:ext cx="6805613" cy="3827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89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179388" y="981075"/>
            <a:ext cx="1944687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s-CO" sz="1600" b="1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908175" y="836737"/>
            <a:ext cx="4895850" cy="1440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Pereira AM</a:t>
            </a:r>
            <a:endParaRPr lang="es-ES" altLang="es-CO" sz="1600" b="1" dirty="0">
              <a:solidFill>
                <a:srgbClr val="CC0066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Septiembre - noviembre (2015 – 2016)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10255117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14164" y="2564904"/>
            <a:ext cx="8476976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68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4465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891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6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0" hangingPunct="0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pPr eaLnBrk="0" hangingPunct="0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563937" y="413543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- noviembre 2016 </a:t>
            </a:r>
          </a:p>
        </p:txBody>
      </p:sp>
    </p:spTree>
    <p:extLst>
      <p:ext uri="{BB962C8B-B14F-4D97-AF65-F5344CB8AC3E}">
        <p14:creationId xmlns:p14="http://schemas.microsoft.com/office/powerpoint/2010/main" val="231108885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11383</TotalTime>
  <Words>499</Words>
  <Application>Microsoft Office PowerPoint</Application>
  <PresentationFormat>Presentación en pantalla (4:3)</PresentationFormat>
  <Paragraphs>83</Paragraphs>
  <Slides>20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1_Presentacion_dane2013_marzo4</vt:lpstr>
      <vt:lpstr>3_Default - Default</vt:lpstr>
      <vt:lpstr>4_Default - Default</vt:lpstr>
      <vt:lpstr>5_Default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lcastanedap</dc:creator>
  <cp:lastModifiedBy>Angela Rocio Lopez Sanchez</cp:lastModifiedBy>
  <cp:revision>306</cp:revision>
  <cp:lastPrinted>2016-11-30T20:25:09Z</cp:lastPrinted>
  <dcterms:created xsi:type="dcterms:W3CDTF">2012-08-22T15:55:17Z</dcterms:created>
  <dcterms:modified xsi:type="dcterms:W3CDTF">2016-12-27T15:09:25Z</dcterms:modified>
</cp:coreProperties>
</file>