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8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86323" autoAdjust="0"/>
  </p:normalViewPr>
  <p:slideViewPr>
    <p:cSldViewPr>
      <p:cViewPr varScale="1">
        <p:scale>
          <a:sx n="70" d="100"/>
          <a:sy n="70" d="100"/>
        </p:scale>
        <p:origin x="-14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22BC7839-E02E-4587-814F-0CDFE96ADEE1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21393F7E-2760-429A-B4EF-249BC82B2F8E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257364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FCB22DD2-3795-4313-AB77-AF3617F15243}" type="datetimeFigureOut">
              <a:rPr lang="es-ES"/>
              <a:pPr>
                <a:defRPr/>
              </a:pPr>
              <a:t>26/12/2016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C3BEF2F5-CC1F-47B4-B29D-26518CDCD5D0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27534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34FE910A-E5CE-4E40-8504-242237A8511F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4FED48E3-59DB-4A38-8E3A-DDB6308C3611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965E5DE-98E1-45D2-993B-7E5D95DDBB47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50707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BE95749-B18F-48AD-8B15-F6545525851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0144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146F9B6-332C-4B1C-A417-2B8BAEABCAD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96816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D46E72D-9A02-4765-ABDA-A8E01BA62A5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84184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4AE9EDF-7B99-48A9-BF56-2A5D4E918FD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42342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C5F7E77-3B45-46FD-8520-7CFF6EE3F6F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84336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8F41ED9-066D-4270-B385-48357BD91C8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2112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29760F8-9C99-4721-BC33-59E24BED878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7987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148E3BD-1BEF-4A57-B8F8-87E86AD6D6E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8124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A5C0772-5919-48A3-B9B7-43CA2879A7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33707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714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447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3196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841276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6136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40879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4796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45032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40257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03163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38980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5894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33105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7CE1138-D3F0-4A7B-9BF3-C585A72B57C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03398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4C1C563-B877-4133-BD6C-2B4F1E83B9A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68735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95E0797-4E8C-489B-9E62-624BA688DA1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398712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E54FD5B-64EA-48D2-A9D9-682AA4604DD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284698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D6FE0A0-31E0-4616-8F4A-71EE76AA2E4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565985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71CD5A4-8F1E-442F-A8B6-968FC4B4A0C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84759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6D893E-0E1D-4F37-8947-AD974EE528A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747429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89A2AF5-F7B7-4458-A208-CF2DD163819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411624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7CEDEFA-B040-4C54-B8A9-071CA9E35D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780179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635862A-1CCA-420E-BC59-5894BDBF06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21903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85785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0524E62-15AF-4454-A8A6-73AE32DC2ED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56226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60310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75930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73648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342435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97696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73795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076688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5014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6139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02488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550652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53117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712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357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8758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99255D8-FB3C-4F20-9FBE-F8ECB99CF61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82762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EC1803F-5231-463D-B2E8-AADEB00E603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61370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269" r:id="rId1"/>
    <p:sldLayoutId id="2147487270" r:id="rId2"/>
    <p:sldLayoutId id="2147487271" r:id="rId3"/>
    <p:sldLayoutId id="2147487272" r:id="rId4"/>
    <p:sldLayoutId id="2147487273" r:id="rId5"/>
    <p:sldLayoutId id="2147487274" r:id="rId6"/>
    <p:sldLayoutId id="214748727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E952BE8C-3C83-4EE2-A535-000397C0BBF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98" r:id="rId1"/>
    <p:sldLayoutId id="2147487299" r:id="rId2"/>
    <p:sldLayoutId id="2147487300" r:id="rId3"/>
    <p:sldLayoutId id="2147487301" r:id="rId4"/>
    <p:sldLayoutId id="2147487302" r:id="rId5"/>
    <p:sldLayoutId id="2147487303" r:id="rId6"/>
    <p:sldLayoutId id="2147487304" r:id="rId7"/>
    <p:sldLayoutId id="2147487305" r:id="rId8"/>
    <p:sldLayoutId id="2147487306" r:id="rId9"/>
    <p:sldLayoutId id="2147487307" r:id="rId10"/>
    <p:sldLayoutId id="21474873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76" r:id="rId1"/>
    <p:sldLayoutId id="2147487277" r:id="rId2"/>
    <p:sldLayoutId id="2147487278" r:id="rId3"/>
    <p:sldLayoutId id="2147487279" r:id="rId4"/>
    <p:sldLayoutId id="2147487280" r:id="rId5"/>
    <p:sldLayoutId id="2147487281" r:id="rId6"/>
    <p:sldLayoutId id="2147487282" r:id="rId7"/>
    <p:sldLayoutId id="2147487283" r:id="rId8"/>
    <p:sldLayoutId id="2147487284" r:id="rId9"/>
    <p:sldLayoutId id="2147487285" r:id="rId10"/>
    <p:sldLayoutId id="21474872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51DFC337-10C6-4431-A726-95AF741CBF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309" r:id="rId1"/>
    <p:sldLayoutId id="2147487310" r:id="rId2"/>
    <p:sldLayoutId id="2147487311" r:id="rId3"/>
    <p:sldLayoutId id="2147487312" r:id="rId4"/>
    <p:sldLayoutId id="2147487313" r:id="rId5"/>
    <p:sldLayoutId id="2147487314" r:id="rId6"/>
    <p:sldLayoutId id="2147487315" r:id="rId7"/>
    <p:sldLayoutId id="2147487316" r:id="rId8"/>
    <p:sldLayoutId id="2147487317" r:id="rId9"/>
    <p:sldLayoutId id="2147487318" r:id="rId10"/>
    <p:sldLayoutId id="2147487319" r:id="rId11"/>
    <p:sldLayoutId id="214748732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87" r:id="rId1"/>
    <p:sldLayoutId id="2147487288" r:id="rId2"/>
    <p:sldLayoutId id="2147487289" r:id="rId3"/>
    <p:sldLayoutId id="2147487290" r:id="rId4"/>
    <p:sldLayoutId id="2147487291" r:id="rId5"/>
    <p:sldLayoutId id="2147487292" r:id="rId6"/>
    <p:sldLayoutId id="2147487293" r:id="rId7"/>
    <p:sldLayoutId id="2147487294" r:id="rId8"/>
    <p:sldLayoutId id="2147487295" r:id="rId9"/>
    <p:sldLayoutId id="2147487296" r:id="rId10"/>
    <p:sldLayoutId id="214748729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dirty="0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dirty="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Tunja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2016</a:t>
            </a: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25550" y="404813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3006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-36513" y="5516563"/>
            <a:ext cx="9251951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Arial Narrow" pitchFamily="34" charset="0"/>
                <a:cs typeface="Calibri" pitchFamily="34" charset="0"/>
              </a:rPr>
              <a:t> 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2929926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74750"/>
            <a:ext cx="7849244" cy="412591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1728788" y="404813"/>
            <a:ext cx="6083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682625" y="5237163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>
                <a:cs typeface="Calibri" pitchFamily="34" charset="0"/>
              </a:rPr>
              <a:t>Otras ramas: Agricultura, ganadería, caza, silvicultura y pesca; explotación de minas y canteras; suministro de electricidad, gas y agua e intermediación financiera.</a:t>
            </a:r>
          </a:p>
        </p:txBody>
      </p:sp>
      <p:sp>
        <p:nvSpPr>
          <p:cNvPr id="39940" name="5 CuadroTexto"/>
          <p:cNvSpPr txBox="1">
            <a:spLocks noChangeArrowheads="1"/>
          </p:cNvSpPr>
          <p:nvPr/>
        </p:nvSpPr>
        <p:spPr bwMode="auto">
          <a:xfrm>
            <a:off x="885825" y="5033963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6392335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95375" y="1484313"/>
            <a:ext cx="667702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/>
              <a:t>Septiembre </a:t>
            </a:r>
            <a:r>
              <a:rPr lang="es-ES" altLang="es-CO" sz="2400" dirty="0"/>
              <a:t>– </a:t>
            </a:r>
            <a:r>
              <a:rPr lang="es-ES" altLang="es-CO" sz="2400" dirty="0" smtClean="0"/>
              <a:t>noviembre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873125" y="4970463"/>
            <a:ext cx="16113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900113" y="5343525"/>
            <a:ext cx="77390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empleador; Trabajador familiar sin remuneración; Trabajador sin remuneración en empresas de otros hogares; Jornalero o Peón  y Otros.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6543169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1246609"/>
            <a:ext cx="7566025" cy="369527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1763713" y="69215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1" name="Text Box 4"/>
          <p:cNvSpPr txBox="1">
            <a:spLocks noChangeArrowheads="1"/>
          </p:cNvSpPr>
          <p:nvPr/>
        </p:nvSpPr>
        <p:spPr bwMode="auto">
          <a:xfrm>
            <a:off x="1022350" y="586105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2" name="8 CuadroTexto"/>
          <p:cNvSpPr txBox="1">
            <a:spLocks noChangeArrowheads="1"/>
          </p:cNvSpPr>
          <p:nvPr/>
        </p:nvSpPr>
        <p:spPr bwMode="auto">
          <a:xfrm>
            <a:off x="1187450" y="492283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114425" y="5218113"/>
            <a:ext cx="770572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empleador; Trabajador familiar sin remuneración; Trabajador sin remuneración en empresas de otros hogares; Jornalero o Peón  y Otros.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9144604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9188" y="1624013"/>
            <a:ext cx="6975475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/>
              <a:t>Septiembre </a:t>
            </a:r>
            <a:r>
              <a:rPr lang="es-ES" altLang="es-CO" sz="2400" dirty="0"/>
              <a:t>– </a:t>
            </a:r>
            <a:r>
              <a:rPr lang="es-ES" altLang="es-CO" sz="2400" dirty="0" smtClean="0"/>
              <a:t>noviembre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1156937" y="476672"/>
            <a:ext cx="68754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59" name="5 CuadroTexto"/>
          <p:cNvSpPr txBox="1">
            <a:spLocks noChangeArrowheads="1"/>
          </p:cNvSpPr>
          <p:nvPr/>
        </p:nvSpPr>
        <p:spPr bwMode="auto">
          <a:xfrm>
            <a:off x="1276350" y="509995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67545" y="5343302"/>
            <a:ext cx="8136706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Nota: La categoría “otros” incluye: incapacitado permanente para trabajar, rentista, pensionado, jubilado, personas que no les llama la atención o creen que no vale la pena trabajar.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5607827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600" y="1349881"/>
            <a:ext cx="7060800" cy="375007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087563" y="5573713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33475" y="836613"/>
            <a:ext cx="68754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del empleo informal en la población ocupada</a:t>
            </a:r>
          </a:p>
          <a:p>
            <a:pPr algn="ctr">
              <a:buFont typeface="Arial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Tunja</a:t>
            </a:r>
          </a:p>
          <a:p>
            <a:pPr algn="ctr">
              <a:buFont typeface="Arial" charset="0"/>
              <a:buNone/>
            </a:pPr>
            <a:r>
              <a:rPr lang="es-CO" altLang="es-CO" sz="2200" b="1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septiembre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noviembre (2015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9982620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1038" y="2060575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827584" y="319087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>
                <a:solidFill>
                  <a:srgbClr val="CC0066"/>
                </a:solidFill>
                <a:cs typeface="Calibri" pitchFamily="34" charset="0"/>
              </a:rPr>
              <a:t>Tunja</a:t>
            </a:r>
            <a:endParaRPr lang="es-CO" altLang="es-CO" sz="2000" i="1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4966050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412776"/>
            <a:ext cx="6541789" cy="200750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6022408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59632" y="3645024"/>
            <a:ext cx="6587579" cy="201622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Boyacá</a:t>
            </a:r>
          </a:p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sym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sym typeface="Calibri" pitchFamily="34" charset="0"/>
              </a:rPr>
              <a:t> 2007 - 2015</a:t>
            </a:r>
            <a:endParaRPr lang="es-CO" altLang="es-CO" sz="2400" b="1" dirty="0">
              <a:solidFill>
                <a:srgbClr val="CC0066"/>
              </a:solidFill>
              <a:latin typeface="Arial Narrow" pitchFamily="34" charset="0"/>
              <a:sym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9400095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0438" y="1903035"/>
            <a:ext cx="7296150" cy="385165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/>
              <a:t>Septiembre </a:t>
            </a:r>
            <a:r>
              <a:rPr lang="es-ES" altLang="es-CO" sz="2400" dirty="0"/>
              <a:t>– </a:t>
            </a:r>
            <a:r>
              <a:rPr lang="es-ES" altLang="es-CO" sz="2400" dirty="0" smtClean="0"/>
              <a:t>noviembre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8699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Tunja</a:t>
            </a:r>
            <a:r>
              <a:rPr lang="es-ES" altLang="es-CO" sz="1600" b="1">
                <a:solidFill>
                  <a:srgbClr val="CC0066"/>
                </a:solidFill>
                <a:cs typeface="Calibri" pitchFamily="34" charset="0"/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539750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5466433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2425" y="2349500"/>
            <a:ext cx="86010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– noviembre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203848" y="4301157"/>
            <a:ext cx="5904234" cy="20796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5222930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348038" y="377825"/>
            <a:ext cx="5729287" cy="568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441450" y="2505075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331913" y="404664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Tunja</a:t>
            </a:r>
            <a:endParaRPr lang="es-ES" altLang="es-CO" sz="1600" b="1" dirty="0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– noviembre (2007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2016)</a:t>
            </a: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1824502" y="563165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18682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09441" y="1628279"/>
            <a:ext cx="7967015" cy="396096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Tunja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982895" y="5635625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6297900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92188" y="1362075"/>
            <a:ext cx="7399337" cy="4270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52414" y="620688"/>
            <a:ext cx="4895850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Tunja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– noviembre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5788871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8475" y="2205038"/>
            <a:ext cx="81978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/>
              <a:t>Septiembre </a:t>
            </a:r>
            <a:r>
              <a:rPr lang="es-ES" altLang="es-CO" sz="2400" dirty="0"/>
              <a:t>– </a:t>
            </a:r>
            <a:r>
              <a:rPr lang="es-ES" altLang="es-CO" sz="2400" dirty="0" smtClean="0"/>
              <a:t>noviembre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12088</TotalTime>
  <Words>462</Words>
  <Application>Microsoft Office PowerPoint</Application>
  <PresentationFormat>Presentación en pantalla (4:3)</PresentationFormat>
  <Paragraphs>77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Ivan Mauricio Zubieta Ortiz</cp:lastModifiedBy>
  <cp:revision>1006</cp:revision>
  <cp:lastPrinted>2016-08-31T14:05:09Z</cp:lastPrinted>
  <dcterms:created xsi:type="dcterms:W3CDTF">2012-08-27T13:39:03Z</dcterms:created>
  <dcterms:modified xsi:type="dcterms:W3CDTF">2016-12-26T16:04:03Z</dcterms:modified>
</cp:coreProperties>
</file>