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4349" r:id="rId5"/>
  </p:sldMasterIdLst>
  <p:notesMasterIdLst>
    <p:notesMasterId r:id="rId26"/>
  </p:notesMasterIdLst>
  <p:handoutMasterIdLst>
    <p:handoutMasterId r:id="rId27"/>
  </p:handoutMasterIdLst>
  <p:sldIdLst>
    <p:sldId id="722" r:id="rId6"/>
    <p:sldId id="723" r:id="rId7"/>
    <p:sldId id="705" r:id="rId8"/>
    <p:sldId id="704" r:id="rId9"/>
    <p:sldId id="706" r:id="rId10"/>
    <p:sldId id="707" r:id="rId11"/>
    <p:sldId id="708" r:id="rId12"/>
    <p:sldId id="724" r:id="rId13"/>
    <p:sldId id="726" r:id="rId14"/>
    <p:sldId id="711" r:id="rId15"/>
    <p:sldId id="712" r:id="rId16"/>
    <p:sldId id="728" r:id="rId17"/>
    <p:sldId id="714" r:id="rId18"/>
    <p:sldId id="715" r:id="rId19"/>
    <p:sldId id="727" r:id="rId20"/>
    <p:sldId id="717" r:id="rId21"/>
    <p:sldId id="718" r:id="rId22"/>
    <p:sldId id="721" r:id="rId23"/>
    <p:sldId id="719" r:id="rId24"/>
    <p:sldId id="729" r:id="rId25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82" autoAdjust="0"/>
    <p:restoredTop sz="86323" autoAdjust="0"/>
  </p:normalViewPr>
  <p:slideViewPr>
    <p:cSldViewPr>
      <p:cViewPr>
        <p:scale>
          <a:sx n="100" d="100"/>
          <a:sy n="100" d="100"/>
        </p:scale>
        <p:origin x="-2106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69F4D4FE-EC19-4D73-B4E3-3DE34C3ADD92}" type="datetimeFigureOut">
              <a:rPr lang="es-ES"/>
              <a:pPr>
                <a:defRPr/>
              </a:pPr>
              <a:t>27/12/2016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FD8E17D0-97CB-4E82-8807-CC69AF38B83F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584882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03A1F16E-869D-491E-8A1A-2C0BC0FF6971}" type="datetimeFigureOut">
              <a:rPr lang="es-ES"/>
              <a:pPr>
                <a:defRPr/>
              </a:pPr>
              <a:t>27/12/2016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5C96474-0621-48C3-A618-153B990CDC56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6255067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770F6FF6-F16A-494C-996D-702F5B81E94E}" type="slidenum">
              <a:rPr lang="es-ES" altLang="es-CO" smtClean="0"/>
              <a:pPr/>
              <a:t>11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6E722FB7-E513-40EA-958E-5A4A4EAF66D7}" type="slidenum">
              <a:rPr lang="es-ES" altLang="es-CO" smtClean="0"/>
              <a:pPr/>
              <a:t>14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6700C561-AF87-4C18-9342-486313DAC2E0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53346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5EB0A88-2CFD-4176-84C4-E8878CE97BA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32025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E063F55-D332-425C-8A85-DFDA96C93DE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75510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E3C7D15-82C6-46C1-9580-A75D4F5499E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558190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09C60C3-28C7-44D6-B574-D29AE42F9BE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19869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514A361-0BD1-4BE9-A227-6D44DE781B0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10512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B7B2815-54E8-4FAE-8EF9-A383DAF9DDD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29873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00251D2-2CA9-40BF-815E-104E5C316ED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30214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4EB51C-DC8E-4632-9A33-1149D543144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83072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A508AC9-35A6-4EB5-A2EA-6A910B91AE2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39589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947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2600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6069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031532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24003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1878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29763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2184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514760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579333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64103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488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31194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9958902-2F5D-4151-983F-A4997990CBA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85192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C18A135-DD31-445D-A5EF-D2E75C2CEC5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352930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755452F-9622-447A-B237-20E3F0F9A08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981084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DB0F5F3-F5F7-4B22-9EE6-D92447883C8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033640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2B0A353-2D25-4F93-AA97-599AD76F2EC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337110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FCE2FFB-C2B7-4BA4-BC42-4D560ED573A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942636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F0ADA67-491C-40DB-AE7D-D798B0BBC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833025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F77CB73-1C87-42E2-A7E6-248EF5BE47A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441604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C598535-80DF-4980-9BDA-CE7C4AFCE9A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74274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E916629-3272-4579-9774-DF48C42A8EC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02739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157417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3659BB0-320A-490A-A23C-0738C9FFE3B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156440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56655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10269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857671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813970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57699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912247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441238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2345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354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04981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6289560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336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3783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9015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86362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5A205EA-D461-47CF-9F4C-3814456D2F2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3691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458810A-1F8F-440B-9F15-BDD38A50144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08222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809" r:id="rId1"/>
    <p:sldLayoutId id="2147488810" r:id="rId2"/>
    <p:sldLayoutId id="2147488811" r:id="rId3"/>
    <p:sldLayoutId id="2147488812" r:id="rId4"/>
    <p:sldLayoutId id="2147488813" r:id="rId5"/>
    <p:sldLayoutId id="2147488814" r:id="rId6"/>
    <p:sldLayoutId id="2147488815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E141820A-C6F0-4D0E-AC7B-3C97734868F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38" r:id="rId1"/>
    <p:sldLayoutId id="2147488839" r:id="rId2"/>
    <p:sldLayoutId id="2147488840" r:id="rId3"/>
    <p:sldLayoutId id="2147488841" r:id="rId4"/>
    <p:sldLayoutId id="2147488842" r:id="rId5"/>
    <p:sldLayoutId id="2147488843" r:id="rId6"/>
    <p:sldLayoutId id="2147488844" r:id="rId7"/>
    <p:sldLayoutId id="2147488845" r:id="rId8"/>
    <p:sldLayoutId id="2147488846" r:id="rId9"/>
    <p:sldLayoutId id="2147488847" r:id="rId10"/>
    <p:sldLayoutId id="214748884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16" r:id="rId1"/>
    <p:sldLayoutId id="2147488817" r:id="rId2"/>
    <p:sldLayoutId id="2147488818" r:id="rId3"/>
    <p:sldLayoutId id="2147488819" r:id="rId4"/>
    <p:sldLayoutId id="2147488820" r:id="rId5"/>
    <p:sldLayoutId id="2147488821" r:id="rId6"/>
    <p:sldLayoutId id="2147488822" r:id="rId7"/>
    <p:sldLayoutId id="2147488823" r:id="rId8"/>
    <p:sldLayoutId id="2147488824" r:id="rId9"/>
    <p:sldLayoutId id="2147488825" r:id="rId10"/>
    <p:sldLayoutId id="214748882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3BC86289-71B6-4643-A581-3ED31F453CC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49" r:id="rId1"/>
    <p:sldLayoutId id="2147488850" r:id="rId2"/>
    <p:sldLayoutId id="2147488851" r:id="rId3"/>
    <p:sldLayoutId id="2147488852" r:id="rId4"/>
    <p:sldLayoutId id="2147488853" r:id="rId5"/>
    <p:sldLayoutId id="2147488854" r:id="rId6"/>
    <p:sldLayoutId id="2147488855" r:id="rId7"/>
    <p:sldLayoutId id="2147488856" r:id="rId8"/>
    <p:sldLayoutId id="2147488857" r:id="rId9"/>
    <p:sldLayoutId id="2147488858" r:id="rId10"/>
    <p:sldLayoutId id="2147488859" r:id="rId11"/>
    <p:sldLayoutId id="2147488860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27" r:id="rId1"/>
    <p:sldLayoutId id="2147488828" r:id="rId2"/>
    <p:sldLayoutId id="2147488829" r:id="rId3"/>
    <p:sldLayoutId id="2147488830" r:id="rId4"/>
    <p:sldLayoutId id="2147488831" r:id="rId5"/>
    <p:sldLayoutId id="2147488832" r:id="rId6"/>
    <p:sldLayoutId id="2147488833" r:id="rId7"/>
    <p:sldLayoutId id="2147488834" r:id="rId8"/>
    <p:sldLayoutId id="2147488835" r:id="rId9"/>
    <p:sldLayoutId id="2147488836" r:id="rId10"/>
    <p:sldLayoutId id="214748883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Sincelejo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238250" y="476250"/>
            <a:ext cx="68770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666750" y="53006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5516563"/>
            <a:ext cx="9251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20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r>
              <a:rPr lang="es-CO" altLang="es-CO" sz="1200">
                <a:latin typeface="Arial Narrow" pitchFamily="34" charset="0"/>
                <a:cs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>
                <a:latin typeface="Arial Narrow" pitchFamily="34" charset="0"/>
                <a:cs typeface="Calibri" pitchFamily="34" charset="0"/>
              </a:rPr>
              <a:t>  </a:t>
            </a:r>
          </a:p>
          <a:p>
            <a:endParaRPr lang="es-ES" altLang="es-CO" sz="1200">
              <a:latin typeface="Arial Narrow" pitchFamily="34" charset="0"/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8271053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00113" y="1484313"/>
            <a:ext cx="7135812" cy="350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641475" y="325438"/>
            <a:ext cx="60833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ramas de actividad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82588" y="5457825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>
                <a:cs typeface="Calibri" pitchFamily="34" charset="0"/>
              </a:rPr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39941" name="5 CuadroTexto"/>
          <p:cNvSpPr txBox="1">
            <a:spLocks noChangeArrowheads="1"/>
          </p:cNvSpPr>
          <p:nvPr/>
        </p:nvSpPr>
        <p:spPr bwMode="auto">
          <a:xfrm>
            <a:off x="885825" y="5254625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30481904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50938" y="1484313"/>
            <a:ext cx="6842125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289050" y="542925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611188" y="52292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-9525" y="5487988"/>
            <a:ext cx="9144000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Otras </a:t>
            </a:r>
            <a:r>
              <a:rPr lang="es-CO" altLang="es-CO" sz="1200">
                <a:latin typeface="Arial Narrow" pitchFamily="34" charset="0"/>
                <a:cs typeface="Calibri" pitchFamily="34" charset="0"/>
              </a:rPr>
              <a:t>Posiciones </a:t>
            </a:r>
            <a:r>
              <a:rPr lang="es-CO" altLang="es-CO" sz="1200" smtClean="0">
                <a:latin typeface="Arial Narrow" pitchFamily="34" charset="0"/>
                <a:cs typeface="Calibri" pitchFamily="34" charset="0"/>
              </a:rPr>
              <a:t>º :  </a:t>
            </a: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Obrero, empleado del gobierno; Empleado doméstico; Patrón o empleador, Trabajador familiar sin remuneración; Trabajador sin remuneración en empresas de otros hogares; Jornalero o Peón  y la categoría Otro.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6547397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89025" y="1700213"/>
            <a:ext cx="70707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763713" y="617538"/>
            <a:ext cx="60483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>
              <a:cs typeface="Calibri" pitchFamily="34" charset="0"/>
            </a:endParaRPr>
          </a:p>
        </p:txBody>
      </p:sp>
      <p:sp>
        <p:nvSpPr>
          <p:cNvPr id="43013" name="8 CuadroTexto"/>
          <p:cNvSpPr txBox="1">
            <a:spLocks noChangeArrowheads="1"/>
          </p:cNvSpPr>
          <p:nvPr/>
        </p:nvSpPr>
        <p:spPr bwMode="auto">
          <a:xfrm>
            <a:off x="1049338" y="523398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>
                <a:cs typeface="Calibri" pitchFamily="34" charset="0"/>
              </a:rPr>
              <a:t>Fuente: DANE - GEIH</a:t>
            </a:r>
            <a:endParaRPr lang="es-ES" altLang="es-CO" sz="1200">
              <a:cs typeface="Calibri" pitchFamily="34" charset="0"/>
            </a:endParaRPr>
          </a:p>
        </p:txBody>
      </p:sp>
      <p:sp>
        <p:nvSpPr>
          <p:cNvPr id="43014" name="Text Box 4"/>
          <p:cNvSpPr txBox="1">
            <a:spLocks noChangeArrowheads="1"/>
          </p:cNvSpPr>
          <p:nvPr/>
        </p:nvSpPr>
        <p:spPr bwMode="auto">
          <a:xfrm>
            <a:off x="71438" y="5445125"/>
            <a:ext cx="8748712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 la categoría Otro.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9930852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06500" y="1700808"/>
            <a:ext cx="697547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noviembre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s-E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133475" y="668338"/>
            <a:ext cx="68754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según tipo de actividad </a:t>
            </a:r>
          </a:p>
        </p:txBody>
      </p:sp>
      <p:sp>
        <p:nvSpPr>
          <p:cNvPr id="45060" name="5 CuadroTexto"/>
          <p:cNvSpPr txBox="1">
            <a:spLocks noChangeArrowheads="1"/>
          </p:cNvSpPr>
          <p:nvPr/>
        </p:nvSpPr>
        <p:spPr bwMode="auto">
          <a:xfrm>
            <a:off x="539750" y="515778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444500" y="5445125"/>
            <a:ext cx="8501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>
                <a:latin typeface="Arial Narrow" pitchFamily="34" charset="0"/>
                <a:cs typeface="Calibri" pitchFamily="34" charset="0"/>
              </a:rPr>
              <a:t>Nota °: La categoría “otros” incluye: incapacitado permanente para trabajar, rentista, pensionado, jubilado, personas que no les llama la atención o creen que no vale la pena trabajar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065152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750" y="1557338"/>
            <a:ext cx="8135938" cy="358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539750" y="541337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33475" y="620713"/>
            <a:ext cx="6875463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Proporción del empleo informal en la población ocupada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>
              <a:buFont typeface="Arial" charset="0"/>
              <a:buNone/>
            </a:pPr>
            <a:r>
              <a:rPr lang="es-CO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Sincelejo</a:t>
            </a: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septiembre – noviembre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(2015 – 2016)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3952648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17700" y="2143125"/>
            <a:ext cx="530542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trabajo e indicadores de mercado laboral</a:t>
            </a:r>
          </a:p>
          <a:p>
            <a:pPr algn="ctr" eaLnBrk="1" hangingPunct="1"/>
            <a:r>
              <a:rPr lang="es-CO" altLang="es-CO" sz="2000" b="1">
                <a:solidFill>
                  <a:srgbClr val="CC0066"/>
                </a:solidFill>
                <a:cs typeface="Calibri" pitchFamily="34" charset="0"/>
              </a:rPr>
              <a:t>Sincelejo</a:t>
            </a:r>
            <a:endParaRPr lang="es-CO" altLang="es-CO" sz="2000" i="1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/>
            <a:endParaRPr lang="es-CO" altLang="es-CO" sz="2000">
              <a:solidFill>
                <a:srgbClr val="CC0066"/>
              </a:solidFill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84009415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95388" y="1689100"/>
            <a:ext cx="6610350" cy="202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84495528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6013" y="4008438"/>
            <a:ext cx="6624637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Sucre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2007 - 2015</a:t>
            </a:r>
          </a:p>
          <a:p>
            <a:pPr algn="ctr" eaLnBrk="1" hangingPunct="1"/>
            <a:endParaRPr lang="es-CO" altLang="es-CO" sz="2000">
              <a:solidFill>
                <a:srgbClr val="CC0066"/>
              </a:solidFill>
              <a:cs typeface="Calibri" pitchFamily="34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7183427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50" y="1566863"/>
            <a:ext cx="7505700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noviembre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Sincelejo</a:t>
            </a:r>
            <a:r>
              <a:rPr lang="es-ES" altLang="es-CO" sz="1400" b="1">
                <a:solidFill>
                  <a:srgbClr val="CC0066"/>
                </a:solidFill>
                <a:cs typeface="Calibri" pitchFamily="34" charset="0"/>
              </a:rPr>
              <a:t>  </a:t>
            </a:r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Total Nacional</a:t>
            </a:r>
          </a:p>
        </p:txBody>
      </p:sp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1038225" y="48228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5504959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844675"/>
            <a:ext cx="743426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37912757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776538" y="427038"/>
            <a:ext cx="6188075" cy="5568950"/>
          </a:xfrm>
          <a:prstGeom prst="rect">
            <a:avLst/>
          </a:prstGeom>
        </p:spPr>
      </p:pic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-33337" y="2418515"/>
            <a:ext cx="273685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Indicadores de mercado laboral por ciudad</a:t>
            </a:r>
          </a:p>
          <a:p>
            <a:pPr algn="ctr"/>
            <a:endParaRPr lang="es-ES" altLang="es-CO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/>
            <a:r>
              <a:rPr lang="es-ES" altLang="es-CO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</a:t>
            </a:r>
          </a:p>
          <a:p>
            <a:pPr algn="ctr"/>
            <a:r>
              <a:rPr lang="es-ES" altLang="es-CO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Septiembre – noviembre </a:t>
            </a:r>
            <a:r>
              <a:rPr lang="es-ES" altLang="es-CO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2016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808464" y="3717032"/>
            <a:ext cx="5940000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403350" y="404813"/>
            <a:ext cx="64087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charset="0"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Sincelejo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Septiembre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noviembre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(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2007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2016)</a:t>
            </a:r>
          </a:p>
        </p:txBody>
      </p:sp>
      <p:sp>
        <p:nvSpPr>
          <p:cNvPr id="33797" name="5 CuadroTexto"/>
          <p:cNvSpPr txBox="1">
            <a:spLocks noChangeArrowheads="1"/>
          </p:cNvSpPr>
          <p:nvPr/>
        </p:nvSpPr>
        <p:spPr bwMode="auto">
          <a:xfrm>
            <a:off x="752475" y="5484813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8164646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5625" y="1712913"/>
            <a:ext cx="7942263" cy="377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92188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Sincelejo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Trimestres móviles 2012 - 2016 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900113" y="5516563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7773202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98613" y="1770063"/>
            <a:ext cx="594360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124075" y="620713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0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0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0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Sincelejo</a:t>
            </a:r>
            <a:endParaRPr lang="es-ES" altLang="es-CO" sz="14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0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– noviembre </a:t>
            </a:r>
            <a:r>
              <a:rPr lang="es-ES" sz="20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</a:t>
            </a:r>
            <a:r>
              <a:rPr lang="es-ES" sz="20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2015 </a:t>
            </a:r>
            <a:r>
              <a:rPr lang="es-ES" sz="20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– 2016)</a:t>
            </a:r>
            <a:br>
              <a:rPr lang="es-ES" sz="20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0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4325999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750" y="2276475"/>
            <a:ext cx="8061325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noviembre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12519</TotalTime>
  <Words>463</Words>
  <Application>Microsoft Office PowerPoint</Application>
  <PresentationFormat>Presentación en pantalla (4:3)</PresentationFormat>
  <Paragraphs>77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Jenny Carolina Hernandez</cp:lastModifiedBy>
  <cp:revision>998</cp:revision>
  <cp:lastPrinted>2016-10-26T20:42:23Z</cp:lastPrinted>
  <dcterms:created xsi:type="dcterms:W3CDTF">2012-08-27T13:39:03Z</dcterms:created>
  <dcterms:modified xsi:type="dcterms:W3CDTF">2016-12-27T14:18:27Z</dcterms:modified>
</cp:coreProperties>
</file>