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6" r:id="rId4"/>
    <p:sldMasterId id="2147483709" r:id="rId5"/>
  </p:sldMasterIdLst>
  <p:notesMasterIdLst>
    <p:notesMasterId r:id="rId26"/>
  </p:notesMasterIdLst>
  <p:handoutMasterIdLst>
    <p:handoutMasterId r:id="rId27"/>
  </p:handoutMasterIdLst>
  <p:sldIdLst>
    <p:sldId id="722" r:id="rId6"/>
    <p:sldId id="723" r:id="rId7"/>
    <p:sldId id="705" r:id="rId8"/>
    <p:sldId id="704" r:id="rId9"/>
    <p:sldId id="706" r:id="rId10"/>
    <p:sldId id="707" r:id="rId11"/>
    <p:sldId id="708" r:id="rId12"/>
    <p:sldId id="724" r:id="rId13"/>
    <p:sldId id="725" r:id="rId14"/>
    <p:sldId id="711" r:id="rId15"/>
    <p:sldId id="712" r:id="rId16"/>
    <p:sldId id="726" r:id="rId17"/>
    <p:sldId id="714" r:id="rId18"/>
    <p:sldId id="715" r:id="rId19"/>
    <p:sldId id="727" r:id="rId20"/>
    <p:sldId id="717" r:id="rId21"/>
    <p:sldId id="718" r:id="rId22"/>
    <p:sldId id="721" r:id="rId23"/>
    <p:sldId id="719" r:id="rId24"/>
    <p:sldId id="728" r:id="rId25"/>
  </p:sldIdLst>
  <p:sldSz cx="9144000" cy="6858000" type="screen4x3"/>
  <p:notesSz cx="6858000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86323" autoAdjust="0"/>
  </p:normalViewPr>
  <p:slideViewPr>
    <p:cSldViewPr>
      <p:cViewPr>
        <p:scale>
          <a:sx n="75" d="100"/>
          <a:sy n="75" d="100"/>
        </p:scale>
        <p:origin x="-136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D32B4C0-13EB-4C23-B963-584BDF2FC81B}" type="datetimeFigureOut">
              <a:rPr lang="es-ES"/>
              <a:pPr>
                <a:defRPr/>
              </a:pPr>
              <a:t>24/12/2015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B1188C2-4122-48F7-A95E-A421D18E515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850767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A6C31B31-8036-4A47-B07F-9D09AA984F4D}" type="datetimeFigureOut">
              <a:rPr lang="es-ES"/>
              <a:pPr>
                <a:defRPr/>
              </a:pPr>
              <a:t>24/12/2015</a:t>
            </a:fld>
            <a:endParaRPr lang="es-E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A01BB3B4-4C7B-41B7-B62B-982E7505AE3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134183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C1F31395-DCEE-4AED-87D0-A6FF93487F38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11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B77FC03E-CD86-4E12-8C12-8E19BF9CF09C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14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789B9D99-C671-4BB3-8469-585D0C06BB09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4080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E59F65C-F9CD-49CB-AF03-779A7770473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453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ECA9EBE-6CD8-43F1-8A7B-14D7400713B3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3636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A10BC22F-B74D-40EA-AD46-36FB335759B7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949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B4B9F43-0E03-48BD-9816-C2F734FDA80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6028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BC4C9E9-5231-490B-8F5D-80A5286C7E3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1871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7F9E7DC-7FB7-4CC1-83E5-2948C2A13BF5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9365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0CBD9C0-7DED-483D-A214-5646B0C4F32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326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AF4274A-9BD6-4330-B63F-B54FB7DFCBC0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2178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054713-BF66-443B-9F81-7F64BE4D5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0953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52472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926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121217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56617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702517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22687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899423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49204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925776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342714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515952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26648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59778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1E9BD-D543-454D-B591-1F109951E4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331616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11F0B2-E184-4EFB-994C-BBA75615FB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144916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E10C3C-3BFE-4BAB-A769-655B78E6D9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285923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D141A3D-7F63-4B3D-9A6C-F755CD5773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8579192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1547588-2D29-42CF-915F-38C9BBE500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045488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147A860-E4D4-4F5E-B07C-79437A91277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031138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68849ED-6ADA-4827-B78E-A3AC07D786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8735951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A55FADA-AA80-4ADD-91A6-16A63B3213E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09873072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86540BD-7773-4C87-9475-1D47B267EC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731814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E37F9A5-4BC0-44D3-9B27-CF2A93D6BD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440023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72776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58023E-FDE3-49DF-93AD-4DEFB1AD92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8751075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056610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127441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8609054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08949338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556512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897194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6738869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72941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2032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177053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21048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811278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5441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3875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08726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939271DD-63A2-418B-8835-24AAE9969C84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797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2549A53-C0FD-496B-B379-82D4FFB9E75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97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3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DBB15300-4D80-4638-9A43-79BD60C9ACF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62351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8347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B75A904B-E546-4E82-B64C-8BD04E6CB3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4059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45811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Cartagena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2015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enero de 2016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0715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1225550" y="548680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11267" name="5 CuadroTexto"/>
          <p:cNvSpPr txBox="1">
            <a:spLocks noChangeArrowheads="1"/>
          </p:cNvSpPr>
          <p:nvPr/>
        </p:nvSpPr>
        <p:spPr bwMode="auto">
          <a:xfrm>
            <a:off x="323528" y="5039271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23528" y="5238700"/>
            <a:ext cx="88204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171450" indent="-171450">
              <a:spcBef>
                <a:spcPct val="0"/>
              </a:spcBef>
            </a:pPr>
            <a:r>
              <a:rPr lang="es-ES" altLang="es-CO" sz="1100" dirty="0" smtClean="0"/>
              <a:t>Otras </a:t>
            </a:r>
            <a:r>
              <a:rPr lang="es-ES" altLang="es-CO" sz="1100" dirty="0"/>
              <a:t>ramas: Agricultura, ganadería, caza, silvicultura y pesca; explotación de minas y canteras, suministro de electricidad, gas y agua e </a:t>
            </a:r>
            <a:endParaRPr lang="es-ES" altLang="es-CO" sz="1100" dirty="0" smtClean="0"/>
          </a:p>
          <a:p>
            <a:pPr>
              <a:spcBef>
                <a:spcPct val="0"/>
              </a:spcBef>
              <a:buNone/>
            </a:pPr>
            <a:r>
              <a:rPr lang="es-ES" altLang="es-CO" sz="1100" dirty="0" smtClean="0"/>
              <a:t>Intermediación </a:t>
            </a:r>
            <a:r>
              <a:rPr lang="es-ES" altLang="es-CO" sz="1100" dirty="0"/>
              <a:t>financiera.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CO" sz="1100" dirty="0"/>
              <a:t>Nota: La suma de las participaciones puede diferir de 100%  por la no inclusión de la categoría “no informa” y por efecto de decimales.</a:t>
            </a:r>
            <a:r>
              <a:rPr lang="es-ES" altLang="es-CO" sz="1100" dirty="0"/>
              <a:t>  </a:t>
            </a:r>
          </a:p>
          <a:p>
            <a:pPr>
              <a:spcBef>
                <a:spcPct val="0"/>
              </a:spcBef>
              <a:buFontTx/>
              <a:buNone/>
            </a:pP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4046120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796131" y="1432223"/>
            <a:ext cx="7551737" cy="34369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28788" y="620688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85800" y="5448478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/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12293" name="5 CuadroTexto"/>
          <p:cNvSpPr txBox="1">
            <a:spLocks noChangeArrowheads="1"/>
          </p:cNvSpPr>
          <p:nvPr/>
        </p:nvSpPr>
        <p:spPr bwMode="auto">
          <a:xfrm>
            <a:off x="685800" y="5153819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72947806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00707" y="1610272"/>
            <a:ext cx="6911381" cy="35624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2015</a:t>
            </a:r>
          </a:p>
        </p:txBody>
      </p:sp>
    </p:spTree>
    <p:extLst>
      <p:ext uri="{BB962C8B-B14F-4D97-AF65-F5344CB8AC3E}">
        <p14:creationId xmlns:p14="http://schemas.microsoft.com/office/powerpoint/2010/main" val="33523829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1295400" y="692696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530052" y="5373448"/>
            <a:ext cx="8064896" cy="68480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s-ES" altLang="es-CO" sz="1100" dirty="0">
                <a:latin typeface="+mj-lt"/>
              </a:rPr>
              <a:t> </a:t>
            </a:r>
            <a:r>
              <a:rPr lang="es-ES" altLang="es-CO" sz="1100" dirty="0" smtClean="0">
                <a:latin typeface="+mj-lt"/>
              </a:rPr>
              <a:t> ^ Obrero</a:t>
            </a:r>
            <a:r>
              <a:rPr lang="es-ES" altLang="es-CO" sz="1100" dirty="0">
                <a:latin typeface="+mj-lt"/>
              </a:rPr>
              <a:t>, empleado particular incluye al Jornalero o </a:t>
            </a:r>
            <a:r>
              <a:rPr lang="es-ES" altLang="es-CO" sz="1100" dirty="0" smtClean="0">
                <a:latin typeface="+mj-lt"/>
              </a:rPr>
              <a:t>Peón.</a:t>
            </a:r>
          </a:p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s-ES" altLang="es-CO" sz="1100" dirty="0" smtClean="0">
                <a:latin typeface="+mj-lt"/>
              </a:rPr>
              <a:t>  * </a:t>
            </a:r>
            <a:r>
              <a:rPr lang="es-ES" altLang="es-CO" sz="1100" dirty="0">
                <a:latin typeface="+mj-lt"/>
              </a:rPr>
              <a:t>Trabajador sin remuneración incluye a los trabajadores familiares sin remuneración y a los trabajadores sin remuneración en empresas </a:t>
            </a:r>
            <a:r>
              <a:rPr lang="es-ES" altLang="es-CO" sz="1100" dirty="0" smtClean="0">
                <a:latin typeface="+mj-lt"/>
              </a:rPr>
              <a:t>   de </a:t>
            </a:r>
            <a:r>
              <a:rPr lang="es-ES" altLang="es-CO" sz="1100" dirty="0">
                <a:latin typeface="+mj-lt"/>
              </a:rPr>
              <a:t>otros </a:t>
            </a:r>
            <a:r>
              <a:rPr lang="es-ES" altLang="es-CO" sz="1100" dirty="0" smtClean="0">
                <a:latin typeface="+mj-lt"/>
              </a:rPr>
              <a:t>hogares.</a:t>
            </a:r>
            <a:endParaRPr lang="es-ES" altLang="es-CO" sz="1100" dirty="0">
              <a:latin typeface="+mj-lt"/>
            </a:endParaRPr>
          </a:p>
        </p:txBody>
      </p:sp>
      <p:sp>
        <p:nvSpPr>
          <p:cNvPr id="14340" name="5 CuadroTexto"/>
          <p:cNvSpPr txBox="1">
            <a:spLocks noChangeArrowheads="1"/>
          </p:cNvSpPr>
          <p:nvPr/>
        </p:nvSpPr>
        <p:spPr bwMode="auto">
          <a:xfrm>
            <a:off x="592930" y="5106378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688315289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61878" y="1660849"/>
            <a:ext cx="7826375" cy="342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63712" y="692696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828923" y="5337066"/>
            <a:ext cx="7629277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s-ES" altLang="es-CO" sz="1050" dirty="0" smtClean="0"/>
              <a:t>^ Empleado particular incluye  Jornalero y peón.</a:t>
            </a:r>
          </a:p>
          <a:p>
            <a:pPr eaLnBrk="1" hangingPunct="1">
              <a:spcBef>
                <a:spcPct val="50000"/>
              </a:spcBef>
              <a:buNone/>
              <a:defRPr/>
            </a:pPr>
            <a:r>
              <a:rPr lang="es-ES" altLang="es-CO" sz="1050" dirty="0"/>
              <a:t>* Trabajador sin remuneración incluye a los trabajadores familiares sin remuneración y a los trabajadores sin remuneración en empresas de otros hogares.</a:t>
            </a:r>
          </a:p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endParaRPr lang="es-ES" altLang="es-CO" sz="1050" dirty="0" smtClean="0"/>
          </a:p>
        </p:txBody>
      </p:sp>
      <p:sp>
        <p:nvSpPr>
          <p:cNvPr id="15367" name="8 CuadroTexto"/>
          <p:cNvSpPr txBox="1">
            <a:spLocks noChangeArrowheads="1"/>
          </p:cNvSpPr>
          <p:nvPr/>
        </p:nvSpPr>
        <p:spPr bwMode="auto">
          <a:xfrm>
            <a:off x="903287" y="5095082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/>
              <a:t>Fuente: DANE - GEIH</a:t>
            </a:r>
            <a:endParaRPr lang="es-ES" altLang="es-CO" sz="12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3447606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81856" y="1667669"/>
            <a:ext cx="7380287" cy="34845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2015</a:t>
            </a:r>
          </a:p>
        </p:txBody>
      </p:sp>
    </p:spTree>
    <p:extLst>
      <p:ext uri="{BB962C8B-B14F-4D97-AF65-F5344CB8AC3E}">
        <p14:creationId xmlns:p14="http://schemas.microsoft.com/office/powerpoint/2010/main" val="251316339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133474" y="620688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35434" y="5517232"/>
            <a:ext cx="785299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es-ES" altLang="es-CO" sz="1100" dirty="0">
                <a:latin typeface="+mj-lt"/>
              </a:rPr>
              <a:t>Nota: la 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17413" name="5 CuadroTexto"/>
          <p:cNvSpPr txBox="1">
            <a:spLocks noChangeArrowheads="1"/>
          </p:cNvSpPr>
          <p:nvPr/>
        </p:nvSpPr>
        <p:spPr bwMode="auto">
          <a:xfrm>
            <a:off x="516930" y="5283200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55353343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834901" y="1667668"/>
            <a:ext cx="5472608" cy="3559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5 CuadroTexto"/>
          <p:cNvSpPr txBox="1">
            <a:spLocks noChangeArrowheads="1"/>
          </p:cNvSpPr>
          <p:nvPr/>
        </p:nvSpPr>
        <p:spPr bwMode="auto">
          <a:xfrm>
            <a:off x="598166" y="5716587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788751308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524796" y="2031553"/>
            <a:ext cx="5878508" cy="3767733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13626" y="620688"/>
            <a:ext cx="687546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Proporción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del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empleo informal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en la población ocupada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Total 13 ciudades y áreas metropolitanas y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 Cartagena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 trimestre septiembre - noviembre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(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2014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CuadroTexto"/>
          <p:cNvSpPr txBox="1">
            <a:spLocks noChangeArrowheads="1"/>
          </p:cNvSpPr>
          <p:nvPr/>
        </p:nvSpPr>
        <p:spPr bwMode="auto">
          <a:xfrm>
            <a:off x="899592" y="504825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Cartagena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6" name="5 Imagen"/>
          <p:cNvPicPr/>
          <p:nvPr>
            <p:extLst>
              <p:ext uri="{D42A27DB-BD31-4B8C-83A1-F6EECF244321}">
                <p14:modId xmlns:p14="http://schemas.microsoft.com/office/powerpoint/2010/main" val="2101198772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474788" y="1773238"/>
            <a:ext cx="6124575" cy="1724025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56266436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547664" y="3860800"/>
            <a:ext cx="5976663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03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Bolívar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Anual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2014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CO" sz="2400" dirty="0">
              <a:solidFill>
                <a:srgbClr val="CC0066"/>
              </a:solidFill>
            </a:endParaRPr>
          </a:p>
        </p:txBody>
      </p:sp>
      <p:sp>
        <p:nvSpPr>
          <p:cNvPr id="19459" name="4 CuadroTexto"/>
          <p:cNvSpPr txBox="1">
            <a:spLocks noChangeArrowheads="1"/>
          </p:cNvSpPr>
          <p:nvPr/>
        </p:nvSpPr>
        <p:spPr bwMode="auto">
          <a:xfrm>
            <a:off x="684213" y="5573467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972892043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387350" y="1700213"/>
            <a:ext cx="8443913" cy="38750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2015</a:t>
            </a:r>
          </a:p>
        </p:txBody>
      </p:sp>
    </p:spTree>
    <p:extLst>
      <p:ext uri="{BB962C8B-B14F-4D97-AF65-F5344CB8AC3E}">
        <p14:creationId xmlns:p14="http://schemas.microsoft.com/office/powerpoint/2010/main" val="354910464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96369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Cartagena 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42500366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77895" y="1844824"/>
            <a:ext cx="7678671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73685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Septiembre - noviembre 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419872" y="4581128"/>
            <a:ext cx="5724128" cy="20632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61454479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492500" y="350838"/>
            <a:ext cx="5543550" cy="5526087"/>
          </a:xfrm>
          <a:prstGeom prst="rect">
            <a:avLst/>
          </a:prstGeom>
        </p:spPr>
      </p:pic>
      <p:sp>
        <p:nvSpPr>
          <p:cNvPr id="7" name="1 Rectángulo"/>
          <p:cNvSpPr>
            <a:spLocks noChangeArrowheads="1"/>
          </p:cNvSpPr>
          <p:nvPr/>
        </p:nvSpPr>
        <p:spPr bwMode="auto">
          <a:xfrm>
            <a:off x="3419872" y="5877272"/>
            <a:ext cx="543609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000" dirty="0">
                <a:solidFill>
                  <a:schemeClr val="tx1"/>
                </a:solidFill>
              </a:rPr>
              <a:t> *El total de las 23 ciudades no incluye San Andrés por tener una distribución de la muestra diferente. </a:t>
            </a:r>
            <a:endParaRPr lang="es-CO" altLang="es-CO" sz="1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331913" y="947738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Cartagena</a:t>
            </a:r>
            <a:endParaRPr lang="es-ES" altLang="es-CO" sz="1600" b="1" dirty="0">
              <a:solidFill>
                <a:srgbClr val="CC0066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Septiembre – noviembre 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(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2006 – 2015)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6150" name="5 CuadroTexto"/>
          <p:cNvSpPr txBox="1">
            <a:spLocks noChangeArrowheads="1"/>
          </p:cNvSpPr>
          <p:nvPr/>
        </p:nvSpPr>
        <p:spPr bwMode="auto">
          <a:xfrm>
            <a:off x="1331913" y="5614987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2211039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16013" y="2058988"/>
            <a:ext cx="6911975" cy="35575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971202" y="549275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Cartagena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móviles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2011 - 2015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171" name="5 CuadroTexto"/>
          <p:cNvSpPr txBox="1">
            <a:spLocks noChangeArrowheads="1"/>
          </p:cNvSpPr>
          <p:nvPr/>
        </p:nvSpPr>
        <p:spPr bwMode="auto">
          <a:xfrm>
            <a:off x="971202" y="5641976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6208541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477963" y="1547813"/>
            <a:ext cx="6338887" cy="3978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5" y="620713"/>
            <a:ext cx="4895850" cy="144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Cartagena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 Septiembre – noviembre (2014 – 2015)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02605191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95536" y="2565400"/>
            <a:ext cx="8064896" cy="21259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81060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2015</a:t>
            </a:r>
          </a:p>
        </p:txBody>
      </p:sp>
    </p:spTree>
    <p:extLst>
      <p:ext uri="{BB962C8B-B14F-4D97-AF65-F5344CB8AC3E}">
        <p14:creationId xmlns:p14="http://schemas.microsoft.com/office/powerpoint/2010/main" val="230548074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13742</TotalTime>
  <Words>477</Words>
  <Application>Microsoft Office PowerPoint</Application>
  <PresentationFormat>Presentación en pantalla (4:3)</PresentationFormat>
  <Paragraphs>80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Juan Camilo Riveros Botero</cp:lastModifiedBy>
  <cp:revision>907</cp:revision>
  <cp:lastPrinted>2015-04-23T20:31:54Z</cp:lastPrinted>
  <dcterms:created xsi:type="dcterms:W3CDTF">2012-08-27T13:39:03Z</dcterms:created>
  <dcterms:modified xsi:type="dcterms:W3CDTF">2015-12-24T18:26:05Z</dcterms:modified>
</cp:coreProperties>
</file>