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5" r:id="rId2"/>
    <p:sldMasterId id="2147483677" r:id="rId3"/>
    <p:sldMasterId id="2147483689" r:id="rId4"/>
    <p:sldMasterId id="2147483702" r:id="rId5"/>
  </p:sldMasterIdLst>
  <p:notesMasterIdLst>
    <p:notesMasterId r:id="rId26"/>
  </p:notesMasterIdLst>
  <p:handoutMasterIdLst>
    <p:handoutMasterId r:id="rId27"/>
  </p:handoutMasterIdLst>
  <p:sldIdLst>
    <p:sldId id="327" r:id="rId6"/>
    <p:sldId id="328" r:id="rId7"/>
    <p:sldId id="296" r:id="rId8"/>
    <p:sldId id="322" r:id="rId9"/>
    <p:sldId id="297" r:id="rId10"/>
    <p:sldId id="298" r:id="rId11"/>
    <p:sldId id="299" r:id="rId12"/>
    <p:sldId id="329" r:id="rId13"/>
    <p:sldId id="331" r:id="rId14"/>
    <p:sldId id="302" r:id="rId15"/>
    <p:sldId id="303" r:id="rId16"/>
    <p:sldId id="332" r:id="rId17"/>
    <p:sldId id="305" r:id="rId18"/>
    <p:sldId id="306" r:id="rId19"/>
    <p:sldId id="333" r:id="rId20"/>
    <p:sldId id="323" r:id="rId21"/>
    <p:sldId id="311" r:id="rId22"/>
    <p:sldId id="325" r:id="rId23"/>
    <p:sldId id="319" r:id="rId24"/>
    <p:sldId id="334" r:id="rId25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23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24/12/2015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24/12/2015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17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1069197-CAAE-4AD1-A664-3FB95B00B036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908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737A908-03D0-490D-8F7F-EBB2845D4AF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14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64D3CFB-E2FC-46F7-A5EA-53BBD88A6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466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845FA91-A176-4176-865F-A0B73A70565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087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12F9931-5FEE-4BDC-98C1-BCE79273F11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9268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2FC2C6B-7B7A-4855-BCD4-DF3F3E46B80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161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BA8D1B6-5551-40A7-BD29-DFA6FC80CE58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7951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9B3E15E-9A94-4A21-9F40-4B68DAC48F5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945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C9AED1-7015-4569-BC21-97297355EA3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1255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14A4C6B-8294-4E0E-A1B6-37308177E90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044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20630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4825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211632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83116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440284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389187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05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796127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647999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9643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27983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E6CDD3B-4768-4CA2-8AEB-851226BD140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696534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20F897C-89F0-4053-874A-F3454050A38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626622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F0D6E6-7D45-4770-93A3-6EEF8A6013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50010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86CF7BD-3D21-4140-8532-C71EDE02BDA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135241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A8EE214-2560-44F3-9931-21E1B602A4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49372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9EEDF0-D94B-425F-A738-404C1285B5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416984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11477AD-73FB-4489-94C1-11755F7A09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125948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2E3B23-D537-4363-B114-7B9C031CDB0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550856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DFFC638-EF72-42D8-B02B-495C6E234B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70330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C8EF78B-7B73-4815-96C9-DE15CB913FB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7456688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184C8C5-8150-419F-BA8B-82D4A82B44F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941041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55552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633196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99651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636886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78605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955633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31930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8379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171005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2216652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468015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6106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07FD5F7-62C3-47E2-B795-B53B83C8636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85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E5ACE4A6-232E-4F56-B192-61EF1E46158D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2313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8248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47860603-BC08-4BCD-8319-E61A62B5779B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4897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26395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8721"/>
            <a:ext cx="8136582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Pereira AM*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2015</a:t>
            </a:r>
          </a:p>
          <a:p>
            <a:pPr eaLnBrk="1" hangingPunct="1">
              <a:defRPr/>
            </a:pPr>
            <a:endParaRPr lang="es-ES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enero de 2016</a:t>
            </a:r>
          </a:p>
          <a:p>
            <a:pPr eaLnBrk="1" hangingPunct="1">
              <a:defRPr/>
            </a:pPr>
            <a:r>
              <a:rPr lang="es-ES" dirty="0">
                <a:solidFill>
                  <a:prstClr val="black"/>
                </a:solidFill>
                <a:latin typeface="Arial Narrow" panose="020B0606020202030204" pitchFamily="34" charset="0"/>
              </a:rPr>
              <a:t>*El área metropolitana de Pereira incluye Dosquebradas y La Virginia</a:t>
            </a:r>
            <a:endParaRPr lang="es-ES" dirty="0">
              <a:solidFill>
                <a:prstClr val="black"/>
              </a:solidFill>
            </a:endParaRPr>
          </a:p>
          <a:p>
            <a:pPr eaLnBrk="1" hangingPunct="1">
              <a:defRPr/>
            </a:pPr>
            <a:endParaRPr lang="es-ES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4686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683568" y="5349116"/>
            <a:ext cx="8567936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Times New Roman" pitchFamily="18" charset="0"/>
              </a:rPr>
              <a:t>*</a:t>
            </a:r>
            <a:r>
              <a:rPr lang="es-ES" altLang="es-CO" sz="110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Nota: La suma de las participaciones puede diferir de 100</a:t>
            </a:r>
            <a:r>
              <a:rPr lang="es-CO" altLang="es-CO" sz="1100" dirty="0" smtClean="0">
                <a:latin typeface="Calibri" pitchFamily="34" charset="0"/>
              </a:rPr>
              <a:t>% por </a:t>
            </a:r>
            <a:r>
              <a:rPr lang="es-CO" altLang="es-CO" sz="1100" dirty="0">
                <a:latin typeface="Calibri" pitchFamily="34" charset="0"/>
              </a:rPr>
              <a:t>la no inclusión de la categoría “no informa” y por efecto de decimales</a:t>
            </a:r>
            <a:r>
              <a:rPr lang="es-CO" altLang="es-CO" sz="1100" dirty="0" smtClean="0">
                <a:latin typeface="Calibri" pitchFamily="34" charset="0"/>
              </a:rPr>
              <a:t>.</a:t>
            </a:r>
            <a:r>
              <a:rPr lang="es-ES" altLang="es-CO" sz="1100" dirty="0" smtClean="0">
                <a:latin typeface="Calibri" pitchFamily="34" charset="0"/>
              </a:rPr>
              <a:t> </a:t>
            </a:r>
            <a:endParaRPr lang="es-ES" altLang="es-CO" sz="1100" dirty="0">
              <a:latin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27354029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71488" y="1628800"/>
            <a:ext cx="8065660" cy="3672408"/>
          </a:xfrm>
          <a:prstGeom prst="rect">
            <a:avLst/>
          </a:prstGeom>
        </p:spPr>
      </p:pic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683568" y="515719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225550" y="620688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y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variación de la población ocupada, según ramas de actividad </a:t>
            </a:r>
          </a:p>
        </p:txBody>
      </p:sp>
    </p:spTree>
    <p:extLst>
      <p:ext uri="{BB962C8B-B14F-4D97-AF65-F5344CB8AC3E}">
        <p14:creationId xmlns:p14="http://schemas.microsoft.com/office/powerpoint/2010/main" val="353191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971376" y="5301208"/>
            <a:ext cx="720102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Times New Roman" pitchFamily="18" charset="0"/>
              </a:rPr>
              <a:t>*</a:t>
            </a:r>
            <a:r>
              <a:rPr lang="es-ES" altLang="es-CO" sz="1100" dirty="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958404" y="5100921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24782041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87624" y="1550268"/>
            <a:ext cx="6829425" cy="3390900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728788" y="573881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</p:spTree>
    <p:extLst>
      <p:ext uri="{BB962C8B-B14F-4D97-AF65-F5344CB8AC3E}">
        <p14:creationId xmlns:p14="http://schemas.microsoft.com/office/powerpoint/2010/main" val="223404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pPr eaLnBrk="0" hangingPunct="0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pPr eaLnBrk="0" hangingPunct="0"/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 2015</a:t>
            </a:r>
          </a:p>
        </p:txBody>
      </p:sp>
    </p:spTree>
    <p:extLst>
      <p:ext uri="{BB962C8B-B14F-4D97-AF65-F5344CB8AC3E}">
        <p14:creationId xmlns:p14="http://schemas.microsoft.com/office/powerpoint/2010/main" val="217192141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75702652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28462" y="1340768"/>
            <a:ext cx="7750549" cy="3839244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80528" y="5373216"/>
            <a:ext cx="9144000" cy="46166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 smtClean="0">
                <a:latin typeface="Arial Narrow" pitchFamily="34" charset="0"/>
              </a:rPr>
              <a:t>^ Obrero</a:t>
            </a:r>
            <a:r>
              <a:rPr lang="es-ES" altLang="es-CO" sz="1200" dirty="0">
                <a:latin typeface="Arial Narrow" pitchFamily="34" charset="0"/>
              </a:rPr>
              <a:t>, empleado particular incluye al Jornalero o Peón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*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hogares.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215120" y="518361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295400" y="476672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</p:spTree>
    <p:extLst>
      <p:ext uri="{BB962C8B-B14F-4D97-AF65-F5344CB8AC3E}">
        <p14:creationId xmlns:p14="http://schemas.microsoft.com/office/powerpoint/2010/main" val="271328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34186393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06417" y="1484784"/>
            <a:ext cx="7782007" cy="3816424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539552" y="530120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39552" y="5493132"/>
            <a:ext cx="7918648" cy="6001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100" dirty="0" smtClean="0">
                <a:latin typeface="+mj-lt"/>
              </a:rPr>
              <a:t>^ Obrero</a:t>
            </a:r>
            <a:r>
              <a:rPr lang="es-ES" altLang="es-CO" sz="1100" dirty="0">
                <a:latin typeface="+mj-lt"/>
              </a:rPr>
              <a:t>, empleado particular incluye al Jornalero o </a:t>
            </a:r>
            <a:r>
              <a:rPr lang="es-ES" altLang="es-CO" sz="1100" dirty="0" smtClean="0">
                <a:latin typeface="+mj-lt"/>
              </a:rPr>
              <a:t>Peón.</a:t>
            </a:r>
            <a:endParaRPr lang="es-ES" altLang="es-CO" sz="1100" dirty="0">
              <a:latin typeface="+mj-lt"/>
            </a:endParaRP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100" dirty="0" smtClean="0">
                <a:latin typeface="+mj-lt"/>
              </a:rPr>
              <a:t>* Trabajador </a:t>
            </a:r>
            <a:r>
              <a:rPr lang="es-ES" altLang="es-CO" sz="1100" dirty="0">
                <a:latin typeface="+mj-lt"/>
              </a:rPr>
              <a:t>sin remuneración incluye a los trabajadores familiares sin remuneración y a los trabajadores sin remuneración en empresas de otros </a:t>
            </a:r>
            <a:r>
              <a:rPr lang="es-ES" altLang="es-CO" sz="1100" dirty="0" smtClean="0">
                <a:latin typeface="+mj-lt"/>
              </a:rPr>
              <a:t>hogares.</a:t>
            </a:r>
            <a:endParaRPr lang="es-ES" altLang="es-CO" sz="1100" dirty="0">
              <a:latin typeface="+mj-lt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763713" y="404664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</p:spTree>
    <p:extLst>
      <p:ext uri="{BB962C8B-B14F-4D97-AF65-F5344CB8AC3E}">
        <p14:creationId xmlns:p14="http://schemas.microsoft.com/office/powerpoint/2010/main" val="81098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pPr eaLnBrk="0" hangingPunct="0"/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pPr eaLnBrk="0" hangingPunct="0"/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 2015</a:t>
            </a:r>
          </a:p>
        </p:txBody>
      </p:sp>
    </p:spTree>
    <p:extLst>
      <p:ext uri="{BB962C8B-B14F-4D97-AF65-F5344CB8AC3E}">
        <p14:creationId xmlns:p14="http://schemas.microsoft.com/office/powerpoint/2010/main" val="389003636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24029882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259632" y="1556792"/>
            <a:ext cx="6336704" cy="3633062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11560" y="5518393"/>
            <a:ext cx="806489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100" dirty="0">
                <a:latin typeface="+mj-lt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100" dirty="0" smtClean="0">
                <a:latin typeface="+mj-lt"/>
              </a:rPr>
              <a:t>trabajar</a:t>
            </a:r>
            <a:endParaRPr lang="es-ES" sz="1100" dirty="0">
              <a:latin typeface="+mj-lt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611560" y="532763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33475" y="620688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</p:spTree>
    <p:extLst>
      <p:ext uri="{BB962C8B-B14F-4D97-AF65-F5344CB8AC3E}">
        <p14:creationId xmlns:p14="http://schemas.microsoft.com/office/powerpoint/2010/main" val="139037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907704" y="55172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33475" y="764704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Proporción del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empleo informal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en la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población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ocupada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Total 13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y Pereira AM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septiembre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- noviembre (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2014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13164818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917700" y="2132856"/>
            <a:ext cx="5305425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94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684213" y="188640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Pereira </a:t>
            </a:r>
            <a:r>
              <a:rPr lang="es-ES" altLang="es-CO" sz="2000" b="1" dirty="0">
                <a:solidFill>
                  <a:srgbClr val="CC0066"/>
                </a:solidFill>
              </a:rPr>
              <a:t>AM</a:t>
            </a:r>
            <a:endParaRPr lang="es-CO" altLang="es-CO" sz="2000" i="1" dirty="0">
              <a:solidFill>
                <a:srgbClr val="CC0066"/>
              </a:solidFill>
            </a:endParaRPr>
          </a:p>
          <a:p>
            <a:pPr algn="ctr" eaLnBrk="1" hangingPunct="1"/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33994465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81100" y="1412875"/>
            <a:ext cx="6565900" cy="2200275"/>
          </a:xfrm>
          <a:prstGeom prst="rect">
            <a:avLst/>
          </a:prstGeom>
        </p:spPr>
      </p:pic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390010009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1640" y="3789040"/>
            <a:ext cx="6234112" cy="208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72312916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3213" y="2036763"/>
            <a:ext cx="8755062" cy="3716337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4248" y="576990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Risaralda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Anual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 2007 - 2014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49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 2015</a:t>
            </a:r>
          </a:p>
        </p:txBody>
      </p:sp>
    </p:spTree>
    <p:extLst>
      <p:ext uri="{BB962C8B-B14F-4D97-AF65-F5344CB8AC3E}">
        <p14:creationId xmlns:p14="http://schemas.microsoft.com/office/powerpoint/2010/main" val="31768957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45500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83568" y="4509120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Pereira AM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07968660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83568" y="1854200"/>
            <a:ext cx="7889903" cy="251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47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419872" y="2564904"/>
            <a:ext cx="5616624" cy="21602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880444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Septiembre - noviembre 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91004012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419872" y="333375"/>
            <a:ext cx="5611813" cy="5616575"/>
          </a:xfrm>
          <a:prstGeom prst="rect">
            <a:avLst/>
          </a:prstGeom>
        </p:spPr>
      </p:pic>
      <p:sp>
        <p:nvSpPr>
          <p:cNvPr id="8" name="1 Rectángulo"/>
          <p:cNvSpPr>
            <a:spLocks noChangeArrowheads="1"/>
          </p:cNvSpPr>
          <p:nvPr/>
        </p:nvSpPr>
        <p:spPr bwMode="auto">
          <a:xfrm>
            <a:off x="3347864" y="5909210"/>
            <a:ext cx="54360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000" dirty="0">
                <a:solidFill>
                  <a:schemeClr val="tx1"/>
                </a:solidFill>
              </a:rPr>
              <a:t> *El total de las 23 ciudades no incluye San Andrés por tener una distribución de la muestra diferente</a:t>
            </a:r>
            <a:r>
              <a:rPr lang="es-CO" altLang="es-CO" sz="1000" dirty="0" smtClean="0">
                <a:solidFill>
                  <a:schemeClr val="tx1"/>
                </a:solidFill>
              </a:rPr>
              <a:t>.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000" dirty="0" smtClean="0">
                <a:solidFill>
                  <a:schemeClr val="tx1"/>
                </a:solidFill>
              </a:rPr>
              <a:t>.      </a:t>
            </a:r>
            <a:endParaRPr lang="es-CO" altLang="es-CO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9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94800748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79450" y="2003425"/>
            <a:ext cx="7394575" cy="3833813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061740" y="620688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Pereira AM</a:t>
            </a:r>
            <a:endParaRPr lang="es-ES" altLang="es-CO" sz="2200" b="1" dirty="0">
              <a:solidFill>
                <a:srgbClr val="CC0066"/>
              </a:solidFill>
            </a:endParaRPr>
          </a:p>
          <a:p>
            <a:pPr algn="ctr">
              <a:spcBef>
                <a:spcPct val="0"/>
              </a:spcBef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Septiembre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– noviembre (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2006 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1043608" y="566124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427064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92188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Pereira AM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móviles 2011 - 2015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992188" y="574630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46239684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22388" y="1704975"/>
            <a:ext cx="6816725" cy="3836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89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56838191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23528" y="2708920"/>
            <a:ext cx="8401461" cy="2092176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908175" y="836737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Pereira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Septiembre 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– noviembre (</a:t>
            </a:r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2014 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– 2015)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68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4465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 2015</a:t>
            </a:r>
          </a:p>
        </p:txBody>
      </p:sp>
    </p:spTree>
    <p:extLst>
      <p:ext uri="{BB962C8B-B14F-4D97-AF65-F5344CB8AC3E}">
        <p14:creationId xmlns:p14="http://schemas.microsoft.com/office/powerpoint/2010/main" val="231108885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9684</TotalTime>
  <Words>521</Words>
  <Application>Microsoft Office PowerPoint</Application>
  <PresentationFormat>Presentación en pantalla (4:3)</PresentationFormat>
  <Paragraphs>85</Paragraphs>
  <Slides>20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Juan Camilo Riveros Botero</cp:lastModifiedBy>
  <cp:revision>270</cp:revision>
  <cp:lastPrinted>2015-09-24T21:42:44Z</cp:lastPrinted>
  <dcterms:created xsi:type="dcterms:W3CDTF">2012-08-22T15:55:17Z</dcterms:created>
  <dcterms:modified xsi:type="dcterms:W3CDTF">2015-12-24T18:26:55Z</dcterms:modified>
</cp:coreProperties>
</file>