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7" r:id="rId4"/>
  </p:sldMasterIdLst>
  <p:notesMasterIdLst>
    <p:notesMasterId r:id="rId25"/>
  </p:notesMasterIdLst>
  <p:handoutMasterIdLst>
    <p:handoutMasterId r:id="rId26"/>
  </p:handoutMasterIdLst>
  <p:sldIdLst>
    <p:sldId id="722" r:id="rId5"/>
    <p:sldId id="723" r:id="rId6"/>
    <p:sldId id="705" r:id="rId7"/>
    <p:sldId id="704" r:id="rId8"/>
    <p:sldId id="706" r:id="rId9"/>
    <p:sldId id="707" r:id="rId10"/>
    <p:sldId id="708" r:id="rId11"/>
    <p:sldId id="724" r:id="rId12"/>
    <p:sldId id="725" r:id="rId13"/>
    <p:sldId id="711" r:id="rId14"/>
    <p:sldId id="712" r:id="rId15"/>
    <p:sldId id="726" r:id="rId16"/>
    <p:sldId id="714" r:id="rId17"/>
    <p:sldId id="715" r:id="rId18"/>
    <p:sldId id="727" r:id="rId19"/>
    <p:sldId id="717" r:id="rId20"/>
    <p:sldId id="718" r:id="rId21"/>
    <p:sldId id="721" r:id="rId22"/>
    <p:sldId id="719" r:id="rId23"/>
    <p:sldId id="728" r:id="rId24"/>
  </p:sldIdLst>
  <p:sldSz cx="9144000" cy="6858000" type="screen4x3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500" autoAdjust="0"/>
    <p:restoredTop sz="86323" autoAdjust="0"/>
  </p:normalViewPr>
  <p:slideViewPr>
    <p:cSldViewPr>
      <p:cViewPr varScale="1">
        <p:scale>
          <a:sx n="74" d="100"/>
          <a:sy n="74" d="100"/>
        </p:scale>
        <p:origin x="-18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D32B4C0-13EB-4C23-B963-584BDF2FC81B}" type="datetimeFigureOut">
              <a:rPr lang="es-ES"/>
              <a:pPr>
                <a:defRPr/>
              </a:pPr>
              <a:t>28/12/2015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B1188C2-4122-48F7-A95E-A421D18E515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5076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6C31B31-8036-4A47-B07F-9D09AA984F4D}" type="datetimeFigureOut">
              <a:rPr lang="es-ES"/>
              <a:pPr>
                <a:defRPr/>
              </a:pPr>
              <a:t>28/12/2015</a:t>
            </a:fld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01BB3B4-4C7B-41B7-B62B-982E7505AE3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34183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1F31395-DCEE-4AED-87D0-A6FF93487F38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11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7FC03E-CD86-4E12-8C12-8E19BF9CF09C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14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080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2C9D871-E889-4F84-B2E8-D297C40899F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42305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6DD2257-CC3D-4D8E-9D76-C069CBDAFB8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46021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45B8BB8-BA71-4531-A4EA-79260A6C62E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0593995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C206FE9-AF67-4306-873E-31492A0AB61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07979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F4C9ADE-25BA-4192-B24F-E2C9777B174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17426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3BA11E1-F1EC-44EF-ABF6-9D6B5A4D4C0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25758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405AC10-95A6-4EA6-A014-8BDF53DC538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727330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30E6D7E-CC25-4541-8FC3-95A0BFC3BA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946511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0A51701C-6CEC-4A58-A670-59CB6D13D7B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25310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A78B7222-AE55-43E6-9700-4ED0ECB0012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64252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26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36FC254-C3A7-4CCA-81A0-A2F064A52C7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410040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E0EC577-58CD-4691-BC07-5C1C0CE6F3D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803018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AEFB0B0-4E5C-4700-B7F0-907DA5DDFF4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1080716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7D8FC-2E01-4DD1-8823-7C19FD1C571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318052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388A5CB-BA4F-43EE-A185-765914848C1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839294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AF17FE3-0FA1-4A3B-8DAC-EA41BA35B4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008584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5E9E937-2CE1-4BD9-A255-27B0A35D45A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58441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7F3FC088-8349-4830-8641-EB3F2110D06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197673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4B019D9-3649-4F96-9420-FEF64D3634B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23388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2812BA5-EF0B-4AF5-8557-40BD918D00F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60472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5977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22588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28707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393072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7243760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117351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200221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916888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08090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018101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55252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7277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8227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54394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1770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3875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0872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4C88954-D0D6-46F4-8FA7-D6807972152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72802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877767F-DB27-482D-8F67-93DD9F18998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14903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1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2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8AEE89F6-9973-433F-AF71-CF5252E438C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86151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752CFF37-A5BD-4DEB-8B30-A920D3C1540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8562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1223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6264374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Bucaramanga AM</a:t>
            </a:r>
            <a:r>
              <a:rPr lang="es-ES" sz="4400" b="1" dirty="0">
                <a:solidFill>
                  <a:srgbClr val="B601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 2015</a:t>
            </a:r>
          </a:p>
          <a:p>
            <a:pPr eaLnBrk="1" hangingPunct="1">
              <a:defRPr/>
            </a:pPr>
            <a:endParaRPr lang="es-ES" sz="1000" b="1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Enero de 2016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23528" y="5898758"/>
            <a:ext cx="48958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dirty="0">
                <a:solidFill>
                  <a:prstClr val="black"/>
                </a:solidFill>
                <a:latin typeface="Arial Narrow" panose="020B0606020202030204" pitchFamily="34" charset="0"/>
              </a:rPr>
              <a:t>AM* incluye Girón, Piedecuesta y Floridablanca.</a:t>
            </a:r>
            <a:endParaRPr lang="es-ES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3031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1225550" y="548680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666750" y="5084639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/>
              <a:t>Fuente: DANE - GEIH </a:t>
            </a:r>
            <a:endParaRPr lang="es-ES" altLang="es-CO" sz="110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-36512" y="5375176"/>
            <a:ext cx="92525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Arial Narrow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 Narrow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 dirty="0">
                <a:latin typeface="Arial Narrow" pitchFamily="34" charset="0"/>
              </a:rPr>
              <a:t>  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CO" sz="1200" dirty="0"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60742300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66750" y="1484784"/>
            <a:ext cx="7623175" cy="3470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470024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28788" y="476672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898277" y="5276056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2293" name="5 CuadroTexto"/>
          <p:cNvSpPr txBox="1">
            <a:spLocks noChangeArrowheads="1"/>
          </p:cNvSpPr>
          <p:nvPr/>
        </p:nvSpPr>
        <p:spPr bwMode="auto">
          <a:xfrm>
            <a:off x="1040160" y="4988024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57104900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55577" y="1484784"/>
            <a:ext cx="7702624" cy="3396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096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340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295400" y="476672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179512" y="5192663"/>
            <a:ext cx="8856984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CO" altLang="es-CO" sz="1200" dirty="0" smtClean="0">
                <a:latin typeface="Arial Narrow" pitchFamily="34" charset="0"/>
                <a:cs typeface="Calibri" pitchFamily="34" charset="0"/>
              </a:rPr>
              <a:t>*</a:t>
            </a: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Trabajador sin remuneración :  Incluye al Trabajador familiar sin remuneración; trabajador sin remuneración en empresas de otros hogares</a:t>
            </a:r>
            <a:r>
              <a:rPr lang="es-CO" altLang="es-CO" sz="1200" dirty="0" smtClean="0">
                <a:latin typeface="Arial Narrow" pitchFamily="34" charset="0"/>
                <a:cs typeface="Calibri" pitchFamily="34" charset="0"/>
              </a:rPr>
              <a:t>.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^Trabajador particular incluye jornalero o peón</a:t>
            </a:r>
            <a:r>
              <a:rPr lang="es-CO" altLang="es-CO" sz="1200" dirty="0" smtClean="0">
                <a:latin typeface="Arial Narrow" pitchFamily="34" charset="0"/>
                <a:cs typeface="Calibri" pitchFamily="34" charset="0"/>
              </a:rPr>
              <a:t>.</a:t>
            </a:r>
            <a:endParaRPr lang="es-CO" altLang="es-CO" sz="1200" dirty="0"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542926" y="4941838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72223941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15950" y="1533475"/>
            <a:ext cx="7983538" cy="3408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63713" y="548680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22350" y="593348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/>
          </a:p>
        </p:txBody>
      </p:sp>
      <p:sp>
        <p:nvSpPr>
          <p:cNvPr id="15367" name="8 CuadroTexto"/>
          <p:cNvSpPr txBox="1">
            <a:spLocks noChangeArrowheads="1"/>
          </p:cNvSpPr>
          <p:nvPr/>
        </p:nvSpPr>
        <p:spPr bwMode="auto">
          <a:xfrm>
            <a:off x="1049338" y="5071468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/>
              <a:t>Fuente: DANE - GEIH</a:t>
            </a:r>
            <a:endParaRPr lang="es-ES" altLang="es-CO" sz="120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7155543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04875" y="1672605"/>
            <a:ext cx="7191375" cy="3394075"/>
          </a:xfrm>
          <a:prstGeom prst="rect">
            <a:avLst/>
          </a:prstGeo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1438" y="5373688"/>
            <a:ext cx="8748712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*Trabajador sin remuneración :  Incluye al Trabajador familiar sin remuneración; Trabajador sin remuneración en empresas de otros hogares.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1438" y="5661025"/>
            <a:ext cx="8748712" cy="277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>
                <a:latin typeface="Arial Narrow" pitchFamily="34" charset="0"/>
                <a:cs typeface="Calibri" pitchFamily="34" charset="0"/>
              </a:rPr>
              <a:t>^Trabajador particular incluye jornalero o peón.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22794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33475" y="476672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04813" y="5426720"/>
            <a:ext cx="8501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200" dirty="0">
                <a:latin typeface="Arial Narrow" pitchFamily="34" charset="0"/>
              </a:rPr>
              <a:t>Nota: </a:t>
            </a:r>
            <a:r>
              <a:rPr lang="es-ES" altLang="es-CO" sz="1200" dirty="0" smtClean="0">
                <a:latin typeface="Arial Narrow" pitchFamily="34" charset="0"/>
              </a:rPr>
              <a:t>La </a:t>
            </a:r>
            <a:r>
              <a:rPr lang="es-ES" altLang="es-CO" sz="1200" dirty="0">
                <a:latin typeface="Arial Narrow" pitchFamily="34" charset="0"/>
              </a:rPr>
              <a:t>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718790" y="5085184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32433957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52128" y="1543472"/>
            <a:ext cx="6172200" cy="3541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2195736" y="5517232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299542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919288" y="2116807"/>
            <a:ext cx="5305425" cy="3400425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13626" y="692696"/>
            <a:ext cx="68754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en la población ocupada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Total 13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ciudades y áreas metropolitanas </a:t>
            </a: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y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Bucaramanga AM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Septiembre – Noviembre (2014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684045" y="504825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Bucaramanga AM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346495937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603375" y="1844675"/>
            <a:ext cx="6410325" cy="1871663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42773188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691680" y="3865563"/>
            <a:ext cx="6333499" cy="1939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3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Santander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2014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684213" y="5585708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6117432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899592" y="1785938"/>
            <a:ext cx="7704856" cy="36823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865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99834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Bucaramanga AM</a:t>
            </a:r>
            <a:r>
              <a:rPr lang="es-ES" altLang="es-CO" sz="1600" b="1" dirty="0" smtClean="0">
                <a:solidFill>
                  <a:srgbClr val="CC0066"/>
                </a:solidFill>
              </a:rPr>
              <a:t>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03720338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878769" y="2132856"/>
            <a:ext cx="7276924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80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Septiembre – Noviembre 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915816" y="5805264"/>
            <a:ext cx="6048672" cy="21602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8" name="8 CuadroTexto"/>
          <p:cNvSpPr txBox="1">
            <a:spLocks noChangeArrowheads="1"/>
          </p:cNvSpPr>
          <p:nvPr/>
        </p:nvSpPr>
        <p:spPr bwMode="auto">
          <a:xfrm>
            <a:off x="3635896" y="6259378"/>
            <a:ext cx="543572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000" dirty="0">
                <a:cs typeface="Calibri" pitchFamily="34" charset="0"/>
              </a:rPr>
              <a:t>(+) (-): Aumento o disminución de la TD de cada ciudad frente al mismo trimestre del año anterior</a:t>
            </a:r>
            <a:r>
              <a:rPr lang="es-CO" altLang="es-CO" sz="1000" dirty="0" smtClean="0">
                <a:cs typeface="Calibri" pitchFamily="34" charset="0"/>
              </a:rPr>
              <a:t>.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99334729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916238" y="511175"/>
            <a:ext cx="6162675" cy="5510213"/>
          </a:xfrm>
          <a:prstGeom prst="rect">
            <a:avLst/>
          </a:prstGeom>
        </p:spPr>
      </p:pic>
      <p:sp>
        <p:nvSpPr>
          <p:cNvPr id="7" name="1 Rectángulo"/>
          <p:cNvSpPr>
            <a:spLocks noChangeArrowheads="1"/>
          </p:cNvSpPr>
          <p:nvPr/>
        </p:nvSpPr>
        <p:spPr bwMode="auto">
          <a:xfrm>
            <a:off x="3671888" y="6079133"/>
            <a:ext cx="45720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900">
                <a:solidFill>
                  <a:schemeClr val="tx1"/>
                </a:solidFill>
                <a:latin typeface="Arial" pitchFamily="34" charset="0"/>
              </a:rPr>
              <a:t>Fuente: DANE - Gran Encuesta Integrada de Hogares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0" y="2267942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331913" y="548680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Bucaramanga AM</a:t>
            </a:r>
            <a:endParaRPr lang="es-ES" altLang="es-CO" sz="1600" b="1" dirty="0">
              <a:solidFill>
                <a:srgbClr val="CC0066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Septiembre – Noviembre 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2006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726902" y="5615335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27228877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76375" y="1771650"/>
            <a:ext cx="6724650" cy="3862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971202" y="404664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Bucaramanga AM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móviles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2011 - 2015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1366862" y="5542732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06396698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14425" y="1506538"/>
            <a:ext cx="7162800" cy="40306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5" y="755229"/>
            <a:ext cx="4895850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Bucaramanga AM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 Septiembre – Noviembre (2014 – 2015)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/>
            </a:r>
            <a:b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72650534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79513" y="2492375"/>
            <a:ext cx="8784975" cy="2571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4264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54607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A7A7A7"/>
    </a:dk2>
    <a:lt2>
      <a:srgbClr val="535353"/>
    </a:lt2>
    <a:accent1>
      <a:srgbClr val="E2007A"/>
    </a:accent1>
    <a:accent2>
      <a:srgbClr val="00389D"/>
    </a:accent2>
    <a:accent3>
      <a:srgbClr val="FFFFFF"/>
    </a:accent3>
    <a:accent4>
      <a:srgbClr val="000000"/>
    </a:accent4>
    <a:accent5>
      <a:srgbClr val="EEAABE"/>
    </a:accent5>
    <a:accent6>
      <a:srgbClr val="00328E"/>
    </a:accent6>
    <a:hlink>
      <a:srgbClr val="0000FF"/>
    </a:hlink>
    <a:folHlink>
      <a:srgbClr val="FF00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11745</TotalTime>
  <Words>491</Words>
  <Application>Microsoft Office PowerPoint</Application>
  <PresentationFormat>Presentación en pantalla (4:3)</PresentationFormat>
  <Paragraphs>81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de diapositiva</vt:lpstr>
      </vt:variant>
      <vt:variant>
        <vt:i4>20</vt:i4>
      </vt:variant>
    </vt:vector>
  </HeadingPairs>
  <TitlesOfParts>
    <vt:vector size="24" baseType="lpstr">
      <vt:lpstr>1_Presentacion_dane2013_marzo4</vt:lpstr>
      <vt:lpstr>3_Default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Daniel Gerardo Gil Sanchez</cp:lastModifiedBy>
  <cp:revision>948</cp:revision>
  <cp:lastPrinted>2014-09-05T13:35:29Z</cp:lastPrinted>
  <dcterms:created xsi:type="dcterms:W3CDTF">2012-08-27T13:39:03Z</dcterms:created>
  <dcterms:modified xsi:type="dcterms:W3CDTF">2015-12-28T16:07:27Z</dcterms:modified>
</cp:coreProperties>
</file>