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81" r:id="rId4"/>
    <p:sldId id="280" r:id="rId5"/>
    <p:sldId id="282" r:id="rId6"/>
    <p:sldId id="304" r:id="rId7"/>
    <p:sldId id="276" r:id="rId8"/>
    <p:sldId id="292" r:id="rId9"/>
    <p:sldId id="283" r:id="rId10"/>
    <p:sldId id="293" r:id="rId11"/>
    <p:sldId id="305" r:id="rId12"/>
    <p:sldId id="295" r:id="rId13"/>
    <p:sldId id="284" r:id="rId14"/>
    <p:sldId id="288" r:id="rId15"/>
    <p:sldId id="291" r:id="rId16"/>
    <p:sldId id="290" r:id="rId17"/>
    <p:sldId id="297" r:id="rId18"/>
    <p:sldId id="265" r:id="rId19"/>
    <p:sldId id="300" r:id="rId20"/>
    <p:sldId id="301" r:id="rId21"/>
    <p:sldId id="299" r:id="rId22"/>
    <p:sldId id="298" r:id="rId23"/>
    <p:sldId id="279" r:id="rId24"/>
    <p:sldId id="261" r:id="rId25"/>
    <p:sldId id="267" r:id="rId26"/>
    <p:sldId id="268" r:id="rId27"/>
    <p:sldId id="260" r:id="rId28"/>
    <p:sldId id="302" r:id="rId29"/>
    <p:sldId id="271" r:id="rId30"/>
    <p:sldId id="273" r:id="rId31"/>
    <p:sldId id="303" r:id="rId32"/>
    <p:sldId id="272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7" autoAdjust="0"/>
    <p:restoredTop sz="99310" autoAdjust="0"/>
  </p:normalViewPr>
  <p:slideViewPr>
    <p:cSldViewPr snapToGrid="0" snapToObjects="1">
      <p:cViewPr>
        <p:scale>
          <a:sx n="75" d="100"/>
          <a:sy n="75" d="100"/>
        </p:scale>
        <p:origin x="-4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2202-30E2-7140-9F62-A58CA59FDD82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139C2-DB14-D447-855A-B1343C5A1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0" lvl="6" indent="-17145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39C2-DB14-D447-855A-B1343C5A19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0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66E2-EF23-1A4A-9D93-E644BF1A95D3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BD6A-7C8B-5340-BC3F-92BF1675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letouze@berkeley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83" y="1380058"/>
            <a:ext cx="900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 Math"/>
                <a:cs typeface="Cambria Math"/>
              </a:rPr>
              <a:t>5 Questions on Official Statistics </a:t>
            </a:r>
          </a:p>
          <a:p>
            <a:pPr algn="ctr"/>
            <a:r>
              <a:rPr lang="en-US" sz="3600" dirty="0" smtClean="0">
                <a:latin typeface="Cambria Math"/>
                <a:cs typeface="Cambria Math"/>
              </a:rPr>
              <a:t>in the Big Data 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8257" y="3128111"/>
            <a:ext cx="57912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latin typeface="Cambria Math"/>
                <a:cs typeface="Cambria Math"/>
              </a:rPr>
              <a:t>Emmanuel </a:t>
            </a:r>
            <a:r>
              <a:rPr lang="en-US" sz="2400" dirty="0" err="1" smtClean="0">
                <a:latin typeface="Cambria Math"/>
                <a:cs typeface="Cambria Math"/>
              </a:rPr>
              <a:t>Letouzé</a:t>
            </a:r>
            <a:endParaRPr lang="en-US" sz="2400" dirty="0" smtClean="0">
              <a:latin typeface="Cambria Math"/>
              <a:cs typeface="Cambria Math"/>
            </a:endParaRP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latin typeface="Cambria Math"/>
                <a:cs typeface="Cambria Math"/>
              </a:rPr>
              <a:t>PhD Candidate, UC Berkeley</a:t>
            </a: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latin typeface="Cambria Math"/>
                <a:cs typeface="Cambria Math"/>
              </a:rPr>
              <a:t>Fellow, Harvard Humanitarian Initiative</a:t>
            </a: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latin typeface="Cambria Math"/>
                <a:cs typeface="Cambria Math"/>
              </a:rPr>
              <a:t>Non-Resident Adviser, International Peace Institute</a:t>
            </a:r>
            <a:endParaRPr lang="en-US" dirty="0">
              <a:latin typeface="Cambria Math"/>
              <a:cs typeface="Cambria Math"/>
            </a:endParaRPr>
          </a:p>
          <a:p>
            <a:pPr lvl="0" algn="ctr">
              <a:spcBef>
                <a:spcPct val="20000"/>
              </a:spcBef>
            </a:pPr>
            <a:r>
              <a:rPr lang="en-US" dirty="0" smtClean="0">
                <a:latin typeface="Cambria Math"/>
                <a:cs typeface="Cambria Math"/>
                <a:hlinkClick r:id="rId3"/>
              </a:rPr>
              <a:t>eletouze@berkeley.edu</a:t>
            </a:r>
            <a:endParaRPr lang="en-US" dirty="0" smtClean="0">
              <a:latin typeface="Cambria Math"/>
              <a:cs typeface="Cambria Math"/>
            </a:endParaRPr>
          </a:p>
          <a:p>
            <a:pPr lvl="0" algn="ctr">
              <a:spcBef>
                <a:spcPct val="20000"/>
              </a:spcBef>
            </a:pPr>
            <a:endParaRPr lang="en-US" sz="2000" dirty="0" smtClean="0">
              <a:latin typeface="Cambria Math"/>
              <a:cs typeface="Cambria Math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20696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 Math"/>
                <a:cs typeface="Cambria Math"/>
              </a:rPr>
              <a:t>Biblioteca</a:t>
            </a:r>
            <a:r>
              <a:rPr lang="en-US" sz="2400" dirty="0">
                <a:latin typeface="Cambria Math"/>
                <a:cs typeface="Cambria Math"/>
              </a:rPr>
              <a:t> Luis Angel </a:t>
            </a:r>
            <a:r>
              <a:rPr lang="en-US" sz="2400" dirty="0" err="1">
                <a:latin typeface="Cambria Math"/>
                <a:cs typeface="Cambria Math"/>
              </a:rPr>
              <a:t>Arango</a:t>
            </a:r>
            <a:endParaRPr lang="en-US" sz="2400" dirty="0">
              <a:latin typeface="Cambria Math"/>
              <a:cs typeface="Cambria Math"/>
            </a:endParaRPr>
          </a:p>
          <a:p>
            <a:pPr algn="ctr"/>
            <a:r>
              <a:rPr lang="en-US" sz="2400" dirty="0" smtClean="0">
                <a:latin typeface="Cambria Math"/>
                <a:cs typeface="Cambria Math"/>
              </a:rPr>
              <a:t>Bogotá</a:t>
            </a:r>
          </a:p>
          <a:p>
            <a:pPr algn="ctr"/>
            <a:r>
              <a:rPr lang="en-US" sz="2400" dirty="0" smtClean="0">
                <a:latin typeface="Cambria Math"/>
                <a:cs typeface="Cambria Math"/>
              </a:rPr>
              <a:t>October </a:t>
            </a:r>
            <a:r>
              <a:rPr lang="en-US" sz="2400" dirty="0">
                <a:latin typeface="Cambria Math"/>
                <a:cs typeface="Cambria Math"/>
              </a:rPr>
              <a:t>28th, 2013</a:t>
            </a:r>
            <a:endParaRPr lang="en-US" sz="2400" dirty="0" smtClean="0">
              <a:latin typeface="Cambria Math"/>
              <a:cs typeface="Cambria Ma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615" y="303392"/>
            <a:ext cx="883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Cambria Math"/>
                <a:cs typeface="Cambria Math"/>
              </a:rPr>
              <a:t>60th Anniversary </a:t>
            </a:r>
            <a:r>
              <a:rPr lang="en-US" sz="2000" u="sng" dirty="0" smtClean="0">
                <a:latin typeface="Cambria Math"/>
                <a:cs typeface="Cambria Math"/>
              </a:rPr>
              <a:t>of the </a:t>
            </a:r>
            <a:r>
              <a:rPr lang="en-US" sz="2000" u="sng" dirty="0">
                <a:latin typeface="Cambria Math"/>
                <a:cs typeface="Cambria Math"/>
              </a:rPr>
              <a:t>National Department of Statistics of </a:t>
            </a:r>
            <a:r>
              <a:rPr lang="en-US" sz="2000" u="sng" dirty="0" smtClean="0">
                <a:latin typeface="Cambria Math"/>
                <a:cs typeface="Cambria Math"/>
              </a:rPr>
              <a:t>Colombia (DANE)</a:t>
            </a:r>
            <a:endParaRPr lang="en-US" sz="2000" u="sng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32197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9466"/>
            <a:ext cx="93003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2. What is Big Data about—and not about?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152626"/>
            <a:ext cx="6154195" cy="455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964" y="5540992"/>
            <a:ext cx="7991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Movement of an individual in </a:t>
            </a:r>
            <a:endParaRPr lang="en-US" sz="2000" dirty="0" smtClean="0"/>
          </a:p>
          <a:p>
            <a:pPr algn="r"/>
            <a:r>
              <a:rPr lang="en-US" sz="2000" dirty="0" smtClean="0"/>
              <a:t>Rwanda </a:t>
            </a:r>
            <a:r>
              <a:rPr lang="en-US" sz="2000" dirty="0"/>
              <a:t>over 4 </a:t>
            </a:r>
            <a:r>
              <a:rPr lang="en-US" sz="2000" dirty="0" smtClean="0"/>
              <a:t>years (Source J. </a:t>
            </a:r>
            <a:r>
              <a:rPr lang="en-US" sz="2000" dirty="0" err="1" smtClean="0"/>
              <a:t>Blumenstock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441" y="998464"/>
            <a:ext cx="8550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But as data Big Data is more than </a:t>
            </a:r>
            <a:r>
              <a:rPr lang="en-US" sz="2400" i="1" dirty="0" smtClean="0">
                <a:latin typeface="Cambria Math"/>
                <a:cs typeface="Cambria Math"/>
              </a:rPr>
              <a:t>big</a:t>
            </a:r>
            <a:r>
              <a:rPr lang="en-US" sz="2400" dirty="0" smtClean="0">
                <a:latin typeface="Cambria Math"/>
                <a:cs typeface="Cambria Math"/>
              </a:rPr>
              <a:t> data—it </a:t>
            </a:r>
            <a:r>
              <a:rPr lang="en-US" sz="2400" dirty="0" err="1" smtClean="0">
                <a:latin typeface="Cambria Math"/>
                <a:cs typeface="Cambria Math"/>
              </a:rPr>
              <a:t>doesn</a:t>
            </a:r>
            <a:r>
              <a:rPr lang="fr-FR" sz="2400" dirty="0" smtClean="0">
                <a:latin typeface="Cambria Math"/>
                <a:cs typeface="Cambria Math"/>
              </a:rPr>
              <a:t>’</a:t>
            </a:r>
            <a:r>
              <a:rPr lang="en-US" sz="2400" dirty="0" smtClean="0">
                <a:latin typeface="Cambria Math"/>
                <a:cs typeface="Cambria Math"/>
              </a:rPr>
              <a:t>t have to be big to be different—it’s a qualitative shift mostly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Big Data is not (primarily) about size/volume; it is about very many very small data produced by / about connected individuals  (big data is small data—it can also be slow data) 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566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9466"/>
            <a:ext cx="93003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2. What is Big Data about—and not about?</a:t>
            </a:r>
          </a:p>
        </p:txBody>
      </p:sp>
      <p:sp>
        <p:nvSpPr>
          <p:cNvPr id="2" name="Rectangle 1"/>
          <p:cNvSpPr/>
          <p:nvPr/>
        </p:nvSpPr>
        <p:spPr>
          <a:xfrm>
            <a:off x="745066" y="2048934"/>
            <a:ext cx="7992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“I view Big </a:t>
            </a:r>
            <a:r>
              <a:rPr lang="en-GB" sz="2400" i="1" dirty="0"/>
              <a:t>Data as non-sampled data, characterized by the creation of databases from electronic sources whose primary purpose is something other than statistical inference”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Michael </a:t>
            </a:r>
            <a:r>
              <a:rPr lang="en-US" sz="2400" dirty="0" err="1" smtClean="0"/>
              <a:t>Horrigan</a:t>
            </a:r>
            <a:r>
              <a:rPr lang="en-US" sz="2400" dirty="0" smtClean="0"/>
              <a:t>, US BLS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9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9466"/>
            <a:ext cx="93003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2. What is Big Data about—and not about?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441" y="1110107"/>
            <a:ext cx="855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More: </a:t>
            </a:r>
            <a:r>
              <a:rPr lang="en-US" sz="2400" i="1" dirty="0" smtClean="0">
                <a:latin typeface="Cambria Math"/>
                <a:cs typeface="Cambria Math"/>
              </a:rPr>
              <a:t>“Big Data is not about the data” </a:t>
            </a:r>
            <a:r>
              <a:rPr lang="en-US" sz="2400" dirty="0" smtClean="0">
                <a:latin typeface="Cambria Math"/>
                <a:cs typeface="Cambria Math"/>
              </a:rPr>
              <a:t>(Gary King)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1" y="1571772"/>
            <a:ext cx="4754879" cy="216130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6148" y="3723895"/>
            <a:ext cx="9194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mbria Math"/>
                <a:cs typeface="Cambria Math"/>
              </a:rPr>
              <a:t>It’s about the analytics—the insights gleaned from the data; and the necessary capacities to do so—human, technological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mbria Math"/>
                <a:cs typeface="Cambria Math"/>
              </a:rPr>
              <a:t>One step further: it’s about knowledge: getting near to the ‘true’ meaning of a Facebook status update; understanding how to use CDRs to study migration </a:t>
            </a:r>
            <a:r>
              <a:rPr lang="en-US" sz="2400" dirty="0" smtClean="0">
                <a:latin typeface="Cambria Math"/>
                <a:cs typeface="Cambria Math"/>
              </a:rPr>
              <a:t>(sample biases, SIM </a:t>
            </a:r>
            <a:r>
              <a:rPr lang="en-US" sz="2400" dirty="0">
                <a:latin typeface="Cambria Math"/>
                <a:cs typeface="Cambria Math"/>
              </a:rPr>
              <a:t>Card not people.</a:t>
            </a:r>
            <a:r>
              <a:rPr lang="en-US" sz="2400" dirty="0" smtClean="0">
                <a:latin typeface="Cambria Math"/>
                <a:cs typeface="Cambria Math"/>
              </a:rPr>
              <a:t>.)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It’s about sharing and diffusion – visualizations </a:t>
            </a:r>
            <a:endParaRPr lang="en-US" sz="2400" dirty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mbria Math"/>
                <a:cs typeface="Cambria Math"/>
              </a:rPr>
              <a:t>It’s highly ethnographic, and more</a:t>
            </a:r>
          </a:p>
        </p:txBody>
      </p:sp>
    </p:spTree>
    <p:extLst>
      <p:ext uri="{BB962C8B-B14F-4D97-AF65-F5344CB8AC3E}">
        <p14:creationId xmlns:p14="http://schemas.microsoft.com/office/powerpoint/2010/main" val="25859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6001" y="200399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3. What is Official Statistics?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and why does it matter?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515" y="1487673"/>
            <a:ext cx="8550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‘Data matters’: </a:t>
            </a:r>
            <a:r>
              <a:rPr lang="en-US" sz="2400" i="1" dirty="0" smtClean="0">
                <a:latin typeface="Cambria Math"/>
                <a:cs typeface="Cambria Math"/>
              </a:rPr>
              <a:t>“You cannot manage what you cannot measure”.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Really?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Is the opposite true? (necessary &amp; sufficient condition?)</a:t>
            </a:r>
          </a:p>
          <a:p>
            <a:endParaRPr lang="en-US" sz="2400" dirty="0" smtClean="0">
              <a:latin typeface="Cambria Math"/>
              <a:cs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915" y="3795997"/>
            <a:ext cx="855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‘Official statistics’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Definition?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Characterization?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Function(s)?</a:t>
            </a:r>
          </a:p>
        </p:txBody>
      </p:sp>
    </p:spTree>
    <p:extLst>
      <p:ext uri="{BB962C8B-B14F-4D97-AF65-F5344CB8AC3E}">
        <p14:creationId xmlns:p14="http://schemas.microsoft.com/office/powerpoint/2010/main" val="11599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620" y="1637319"/>
            <a:ext cx="7856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Just like Big Data, ‘Official statistics’ actually refers to 2 things: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Data</a:t>
            </a:r>
            <a:r>
              <a:rPr lang="en-US" sz="2400" dirty="0" smtClean="0">
                <a:latin typeface="Cambria Math"/>
                <a:cs typeface="Cambria Math"/>
              </a:rPr>
              <a:t> produced by official bodies according to Principles ( and norms / statistical theory)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The </a:t>
            </a:r>
            <a:r>
              <a:rPr lang="en-US" sz="2400" i="1" dirty="0" smtClean="0">
                <a:latin typeface="Cambria Math"/>
                <a:cs typeface="Cambria Math"/>
              </a:rPr>
              <a:t>systems</a:t>
            </a:r>
            <a:r>
              <a:rPr lang="en-US" sz="2400" dirty="0" smtClean="0">
                <a:latin typeface="Cambria Math"/>
                <a:cs typeface="Cambria Math"/>
              </a:rPr>
              <a:t> producing/providing them – and perhaps more than data? Not just NSIs—many stats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1" y="4161824"/>
            <a:ext cx="78560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It’s an industry that takes data and turns it into something else—it’s an ecosystem, a community: </a:t>
            </a:r>
          </a:p>
          <a:p>
            <a:r>
              <a:rPr lang="en-US" sz="2400" dirty="0">
                <a:latin typeface="Cambria Math"/>
                <a:cs typeface="Cambria Math"/>
              </a:rPr>
              <a:t>	</a:t>
            </a:r>
            <a:r>
              <a:rPr lang="en-US" sz="2400" dirty="0" smtClean="0">
                <a:latin typeface="Cambria Math"/>
                <a:cs typeface="Cambria Math"/>
              </a:rPr>
              <a:t>like Big Data!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1" y="5330224"/>
            <a:ext cx="785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What input? What output? What outcome? What goal?..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1" y="200399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3. What is Official Statistics?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and 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14687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046" y="1509996"/>
            <a:ext cx="8732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i="1" dirty="0" smtClean="0">
                <a:latin typeface="Cambria Math"/>
                <a:cs typeface="Cambria Math"/>
              </a:rPr>
              <a:t>“Official statistics provide an indispensable </a:t>
            </a:r>
            <a:r>
              <a:rPr lang="en-GB" sz="2400" i="1" dirty="0">
                <a:latin typeface="Cambria Math"/>
                <a:cs typeface="Cambria Math"/>
              </a:rPr>
              <a:t>element in the information system of a democratic society, serving the Government, the economy and the public </a:t>
            </a:r>
            <a:r>
              <a:rPr lang="en-GB" sz="2400" b="1" i="1" dirty="0">
                <a:latin typeface="Cambria Math"/>
                <a:cs typeface="Cambria Math"/>
              </a:rPr>
              <a:t>with data about the economic, demographic, social and environmental situation</a:t>
            </a:r>
            <a:r>
              <a:rPr lang="en-GB" sz="2400" i="1" dirty="0">
                <a:latin typeface="Cambria Math"/>
                <a:cs typeface="Cambria Math"/>
              </a:rPr>
              <a:t>.</a:t>
            </a:r>
            <a:r>
              <a:rPr lang="en-GB" sz="2400" i="1" dirty="0" smtClean="0">
                <a:latin typeface="Cambria Math"/>
                <a:cs typeface="Cambria Math"/>
              </a:rPr>
              <a:t>” </a:t>
            </a:r>
          </a:p>
          <a:p>
            <a:pPr marL="0" lvl="1"/>
            <a:r>
              <a:rPr lang="en-GB" sz="2400" i="1" dirty="0">
                <a:latin typeface="Cambria Math"/>
                <a:cs typeface="Cambria Math"/>
              </a:rPr>
              <a:t>	</a:t>
            </a:r>
            <a:r>
              <a:rPr lang="en-GB" sz="2400" dirty="0" smtClean="0">
                <a:latin typeface="Cambria Math"/>
                <a:cs typeface="Cambria Math"/>
              </a:rPr>
              <a:t>1</a:t>
            </a:r>
            <a:r>
              <a:rPr lang="en-GB" sz="2400" baseline="30000" dirty="0" smtClean="0">
                <a:latin typeface="Cambria Math"/>
                <a:cs typeface="Cambria Math"/>
              </a:rPr>
              <a:t>st</a:t>
            </a:r>
            <a:r>
              <a:rPr lang="en-GB" sz="2400" dirty="0" smtClean="0">
                <a:latin typeface="Cambria Math"/>
                <a:cs typeface="Cambria Math"/>
              </a:rPr>
              <a:t> Fundamental Principle of Official Statistics</a:t>
            </a:r>
            <a:endParaRPr lang="en-GB" sz="2400" dirty="0">
              <a:latin typeface="Cambria Math"/>
              <a:cs typeface="Cambria Math"/>
            </a:endParaRPr>
          </a:p>
          <a:p>
            <a:endParaRPr lang="en-US" sz="2400" i="1" dirty="0" smtClean="0">
              <a:latin typeface="Cambria Math"/>
              <a:cs typeface="Cambria Math"/>
            </a:endParaRPr>
          </a:p>
          <a:p>
            <a:r>
              <a:rPr lang="en-US" sz="2400" i="1" dirty="0" smtClean="0">
                <a:latin typeface="Cambria Math"/>
                <a:cs typeface="Cambria Math"/>
              </a:rPr>
              <a:t>…“official </a:t>
            </a:r>
            <a:r>
              <a:rPr lang="en-US" sz="2400" i="1" dirty="0">
                <a:latin typeface="Cambria Math"/>
                <a:cs typeface="Cambria Math"/>
              </a:rPr>
              <a:t>statistics assumes a key role in ensuring </a:t>
            </a:r>
            <a:r>
              <a:rPr lang="en-US" sz="2400" b="1" i="1" dirty="0">
                <a:latin typeface="Cambria Math"/>
                <a:cs typeface="Cambria Math"/>
              </a:rPr>
              <a:t>democracy </a:t>
            </a:r>
            <a:r>
              <a:rPr lang="en-US" sz="2400" b="1" i="1" dirty="0" smtClean="0">
                <a:latin typeface="Cambria Math"/>
                <a:cs typeface="Cambria Math"/>
              </a:rPr>
              <a:t>and fostering </a:t>
            </a:r>
            <a:r>
              <a:rPr lang="en-US" sz="2400" b="1" i="1" dirty="0">
                <a:latin typeface="Cambria Math"/>
                <a:cs typeface="Cambria Math"/>
              </a:rPr>
              <a:t>social progress</a:t>
            </a:r>
            <a:r>
              <a:rPr lang="en-US" sz="2400" i="1" dirty="0">
                <a:latin typeface="Cambria Math"/>
                <a:cs typeface="Cambria Math"/>
              </a:rPr>
              <a:t>, by contributing to a shared framework of information </a:t>
            </a:r>
            <a:r>
              <a:rPr lang="en-US" sz="2400" b="1" i="1" dirty="0" smtClean="0">
                <a:latin typeface="Cambria Math"/>
                <a:cs typeface="Cambria Math"/>
              </a:rPr>
              <a:t>concerning the </a:t>
            </a:r>
            <a:r>
              <a:rPr lang="en-US" sz="2400" b="1" i="1" dirty="0">
                <a:latin typeface="Cambria Math"/>
                <a:cs typeface="Cambria Math"/>
              </a:rPr>
              <a:t>reality </a:t>
            </a:r>
            <a:r>
              <a:rPr lang="en-US" sz="2400" i="1" dirty="0">
                <a:latin typeface="Cambria Math"/>
                <a:cs typeface="Cambria Math"/>
              </a:rPr>
              <a:t>in which we </a:t>
            </a:r>
            <a:r>
              <a:rPr lang="en-US" sz="2400" i="1" dirty="0" smtClean="0">
                <a:latin typeface="Cambria Math"/>
                <a:cs typeface="Cambria Math"/>
              </a:rPr>
              <a:t>live”…</a:t>
            </a:r>
            <a:r>
              <a:rPr lang="en-US" sz="2400" dirty="0" smtClean="0">
                <a:latin typeface="Cambria Math"/>
                <a:cs typeface="Cambria Math"/>
              </a:rPr>
              <a:t>[should] </a:t>
            </a:r>
          </a:p>
          <a:p>
            <a:r>
              <a:rPr lang="en-US" sz="2400" i="1" dirty="0" smtClean="0">
                <a:latin typeface="Cambria Math"/>
                <a:cs typeface="Cambria Math"/>
              </a:rPr>
              <a:t>”</a:t>
            </a:r>
            <a:r>
              <a:rPr lang="en-US" sz="2400" b="1" i="1" dirty="0" smtClean="0">
                <a:latin typeface="Cambria Math"/>
                <a:cs typeface="Cambria Math"/>
              </a:rPr>
              <a:t>provide </a:t>
            </a:r>
            <a:r>
              <a:rPr lang="en-US" sz="2400" b="1" i="1" dirty="0">
                <a:latin typeface="Cambria Math"/>
                <a:cs typeface="Cambria Math"/>
              </a:rPr>
              <a:t>society with knowledge of itself, on </a:t>
            </a:r>
            <a:r>
              <a:rPr lang="en-US" sz="2400" b="1" i="1" dirty="0" smtClean="0">
                <a:latin typeface="Cambria Math"/>
                <a:cs typeface="Cambria Math"/>
              </a:rPr>
              <a:t>which to </a:t>
            </a:r>
            <a:r>
              <a:rPr lang="en-US" sz="2400" b="1" i="1" dirty="0">
                <a:latin typeface="Cambria Math"/>
                <a:cs typeface="Cambria Math"/>
              </a:rPr>
              <a:t>base its own choices and evaluate the effects of political </a:t>
            </a:r>
            <a:r>
              <a:rPr lang="en-US" sz="2400" b="1" i="1" dirty="0" smtClean="0">
                <a:latin typeface="Cambria Math"/>
                <a:cs typeface="Cambria Math"/>
              </a:rPr>
              <a:t>decisions” </a:t>
            </a: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Enrico Giovanni—President of </a:t>
            </a:r>
            <a:r>
              <a:rPr lang="en-US" sz="2400" dirty="0" err="1" smtClean="0">
                <a:latin typeface="Cambria Math"/>
                <a:cs typeface="Cambria Math"/>
              </a:rPr>
              <a:t>Istat</a:t>
            </a:r>
            <a:r>
              <a:rPr lang="en-US" sz="2400" dirty="0" smtClean="0">
                <a:latin typeface="Cambria Math"/>
                <a:cs typeface="Cambria Math"/>
              </a:rPr>
              <a:t> (in “Statistics 2.0”)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1" y="200399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3. What is Official Statistics?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and 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2383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448" y="2001063"/>
            <a:ext cx="88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latin typeface="Cambria Math"/>
                <a:cs typeface="Cambria Math"/>
              </a:rPr>
              <a:t>“Knowledge is </a:t>
            </a:r>
            <a:r>
              <a:rPr lang="en-US" sz="2400" b="1" i="1" dirty="0" smtClean="0">
                <a:latin typeface="Cambria Math"/>
                <a:cs typeface="Cambria Math"/>
              </a:rPr>
              <a:t>power</a:t>
            </a:r>
            <a:r>
              <a:rPr lang="en-US" sz="2400" b="1" i="1" dirty="0">
                <a:latin typeface="Cambria Math"/>
                <a:cs typeface="Cambria Math"/>
              </a:rPr>
              <a:t>; </a:t>
            </a:r>
            <a:r>
              <a:rPr lang="en-US" sz="2400" b="1" i="1" dirty="0" smtClean="0">
                <a:latin typeface="Cambria Math"/>
                <a:cs typeface="Cambria Math"/>
              </a:rPr>
              <a:t>statistics </a:t>
            </a:r>
            <a:r>
              <a:rPr lang="en-US" sz="2400" b="1" i="1" dirty="0">
                <a:latin typeface="Cambria Math"/>
                <a:cs typeface="Cambria Math"/>
              </a:rPr>
              <a:t>is </a:t>
            </a:r>
            <a:r>
              <a:rPr lang="en-US" sz="2400" b="1" i="1" dirty="0" smtClean="0">
                <a:latin typeface="Cambria Math"/>
                <a:cs typeface="Cambria Math"/>
              </a:rPr>
              <a:t>democracy</a:t>
            </a:r>
            <a:r>
              <a:rPr lang="en-US" sz="2400" b="1" i="1" dirty="0">
                <a:latin typeface="Cambria Math"/>
                <a:cs typeface="Cambria Math"/>
              </a:rPr>
              <a:t>” </a:t>
            </a:r>
          </a:p>
          <a:p>
            <a:pPr marL="0" lvl="1"/>
            <a:r>
              <a:rPr lang="en-US" sz="2400" dirty="0">
                <a:latin typeface="Cambria Math"/>
                <a:cs typeface="Cambria Math"/>
              </a:rPr>
              <a:t>		</a:t>
            </a:r>
            <a:r>
              <a:rPr lang="en-US" sz="2400" dirty="0" err="1">
                <a:latin typeface="Cambria Math"/>
                <a:cs typeface="Cambria Math"/>
              </a:rPr>
              <a:t>Olavi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en-US" sz="2400" dirty="0" err="1">
                <a:latin typeface="Cambria Math"/>
                <a:cs typeface="Cambria Math"/>
              </a:rPr>
              <a:t>Niitamo</a:t>
            </a:r>
            <a:r>
              <a:rPr lang="en-US" sz="2400" dirty="0">
                <a:latin typeface="Cambria Math"/>
                <a:cs typeface="Cambria Math"/>
              </a:rPr>
              <a:t>—former DG of Statistics Finland (1978-92)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1" y="200399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3. What is Official Statistics?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and why does it matter?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848" y="4033063"/>
            <a:ext cx="88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…but statistics is not reality…GDP is not reality; CPI is not reality; these are statistical constructs—</a:t>
            </a:r>
            <a:r>
              <a:rPr lang="en-US" sz="2400" i="1" dirty="0" smtClean="0">
                <a:latin typeface="Cambria Math"/>
                <a:cs typeface="Cambria Math"/>
              </a:rPr>
              <a:t>shadows in the cave   </a:t>
            </a:r>
            <a:endParaRPr lang="en-US" sz="2400" i="1" dirty="0">
              <a:latin typeface="Cambria Math"/>
              <a:cs typeface="Cambria Math"/>
            </a:endParaRPr>
          </a:p>
          <a:p>
            <a:pPr marL="0" lvl="1"/>
            <a:r>
              <a:rPr lang="en-US" sz="2400" dirty="0">
                <a:latin typeface="Cambria Math"/>
                <a:cs typeface="Cambria Math"/>
              </a:rPr>
              <a:t>		</a:t>
            </a:r>
            <a:endParaRPr lang="en-US" sz="2400" dirty="0" smtClean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8715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448" y="1577729"/>
            <a:ext cx="8834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r>
              <a:rPr lang="en-GB" sz="2400" dirty="0" smtClean="0">
                <a:latin typeface="Cambria Math"/>
                <a:cs typeface="Cambria Math"/>
              </a:rPr>
              <a:t>If Big Data produces knowledge, if Official Statistics is about creating knowledge too..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mbria Math"/>
                <a:cs typeface="Cambria Math"/>
              </a:rPr>
              <a:t>What knowledge ‘about societies’ gets produced? How societies decide what is deemed worth knowing? </a:t>
            </a:r>
            <a:r>
              <a:rPr lang="en-GB" sz="2400" dirty="0" smtClean="0">
                <a:latin typeface="Cambria Math"/>
                <a:cs typeface="Cambria Math"/>
              </a:rPr>
              <a:t>What is deemed ‘official’?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Cambria Math"/>
                <a:cs typeface="Cambria Math"/>
              </a:rPr>
              <a:t>Who ought to produce knowledge? </a:t>
            </a:r>
          </a:p>
          <a:p>
            <a:r>
              <a:rPr lang="en-GB" sz="2400" i="1" dirty="0" smtClean="0">
                <a:latin typeface="Cambria Math"/>
                <a:cs typeface="Cambria Math"/>
              </a:rPr>
              <a:t>	“Technological revolution </a:t>
            </a:r>
            <a:r>
              <a:rPr lang="en-US" sz="2400" i="1" dirty="0" smtClean="0">
                <a:latin typeface="Cambria Math"/>
                <a:cs typeface="Cambria Math"/>
              </a:rPr>
              <a:t>has put an end to the monopolistic 	power that statistical institutes held until around twenty years 	ago” </a:t>
            </a:r>
            <a:r>
              <a:rPr lang="en-US" sz="2400" dirty="0" smtClean="0">
                <a:latin typeface="Cambria Math"/>
                <a:cs typeface="Cambria Math"/>
              </a:rPr>
              <a:t>--that is fine/healthy – but increasing competition/new 			actors: Big Data and others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Cambria Math"/>
                <a:cs typeface="Cambria Math"/>
              </a:rPr>
              <a:t>How is it used? By whom? </a:t>
            </a:r>
            <a:r>
              <a:rPr lang="en-GB" sz="2400" i="1" dirty="0">
                <a:latin typeface="Cambria Math"/>
                <a:cs typeface="Cambria Math"/>
              </a:rPr>
              <a:t>	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1" y="200399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3. What is Official Statistics?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and 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6385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448" y="1577729"/>
            <a:ext cx="8834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r>
              <a:rPr lang="en-GB" sz="2400" dirty="0" smtClean="0">
                <a:latin typeface="Cambria Math"/>
                <a:cs typeface="Cambria Math"/>
              </a:rPr>
              <a:t>What have been early applications / adopters?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Several NSIs have started experimenting with Big 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Statistics Netherlands: traffic data, sentiment analysis..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Statistics New Zealand: CDRs and </a:t>
            </a:r>
            <a:r>
              <a:rPr lang="en-US" sz="2400" dirty="0" err="1" smtClean="0">
                <a:latin typeface="Cambria Math"/>
                <a:cs typeface="Cambria Math"/>
              </a:rPr>
              <a:t>moblity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US BLS: largely large admin data, inflation?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Cambria Math"/>
                <a:cs typeface="Cambria Math"/>
              </a:rPr>
              <a:t>Eurostats</a:t>
            </a:r>
            <a:r>
              <a:rPr lang="en-US" sz="2400" dirty="0" smtClean="0">
                <a:latin typeface="Cambria Math"/>
                <a:cs typeface="Cambria Math"/>
              </a:rPr>
              <a:t> started a HLG on Big 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ISI session…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Others are more skeptical or unable: </a:t>
            </a:r>
          </a:p>
          <a:p>
            <a:pPr lvl="2"/>
            <a:r>
              <a:rPr lang="en-US" sz="2400" dirty="0" smtClean="0">
                <a:latin typeface="Cambria Math"/>
                <a:cs typeface="Cambria Math"/>
              </a:rPr>
              <a:t>Reputational risks? Technical challenges? Resources? </a:t>
            </a:r>
          </a:p>
          <a:p>
            <a:r>
              <a:rPr lang="en-GB" sz="2400" i="1" dirty="0">
                <a:latin typeface="Cambria Math"/>
                <a:cs typeface="Cambria Math"/>
              </a:rPr>
              <a:t>	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36997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448" y="1577729"/>
            <a:ext cx="883455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r>
              <a:rPr lang="en-GB" sz="2400" dirty="0" smtClean="0">
                <a:latin typeface="Cambria Math"/>
                <a:cs typeface="Cambria Math"/>
              </a:rPr>
              <a:t>What have been early applications / adopters?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Several applications Big Data have made the headlines and seem relevant &amp; get people excited: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GDP forecasting from </a:t>
            </a:r>
            <a:r>
              <a:rPr lang="en-US" sz="2400" dirty="0" err="1" smtClean="0">
                <a:latin typeface="Cambria Math"/>
                <a:cs typeface="Cambria Math"/>
              </a:rPr>
              <a:t>outerspace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‘</a:t>
            </a:r>
            <a:r>
              <a:rPr lang="en-US" sz="2400" dirty="0" err="1" smtClean="0">
                <a:latin typeface="Cambria Math"/>
                <a:cs typeface="Cambria Math"/>
              </a:rPr>
              <a:t>Nowcasting</a:t>
            </a:r>
            <a:r>
              <a:rPr lang="en-US" sz="2400" dirty="0" smtClean="0">
                <a:latin typeface="Cambria Math"/>
                <a:cs typeface="Cambria Math"/>
              </a:rPr>
              <a:t>” (Hal Varian)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BPP and tracking inflation online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Public health (malaria spread, Google flue trends..)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Sentiment analysis?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Human mobility?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Human trafficking?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More (predictive policing..) </a:t>
            </a:r>
          </a:p>
          <a:p>
            <a:r>
              <a:rPr lang="en-GB" sz="2400" i="1" dirty="0">
                <a:latin typeface="Cambria Math"/>
                <a:cs typeface="Cambria Math"/>
              </a:rPr>
              <a:t>	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016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82" y="452539"/>
            <a:ext cx="7741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*Thanks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725" y="1736774"/>
            <a:ext cx="8370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DANE—Mauricio </a:t>
            </a:r>
            <a:r>
              <a:rPr lang="en-US" sz="2400" dirty="0" err="1" smtClean="0">
                <a:latin typeface="Cambria Math"/>
                <a:cs typeface="Cambria Math"/>
              </a:rPr>
              <a:t>Perffeti</a:t>
            </a:r>
            <a:r>
              <a:rPr lang="en-US" sz="2400" dirty="0" smtClean="0">
                <a:latin typeface="Cambria Math"/>
                <a:cs typeface="Cambria Math"/>
              </a:rPr>
              <a:t> and Daniel Rodríguez </a:t>
            </a:r>
            <a:r>
              <a:rPr lang="en-US" sz="2400" dirty="0" err="1" smtClean="0">
                <a:latin typeface="Cambria Math"/>
                <a:cs typeface="Cambria Math"/>
              </a:rPr>
              <a:t>Rubiano</a:t>
            </a:r>
            <a:r>
              <a:rPr lang="en-US" sz="2400" dirty="0" smtClean="0">
                <a:latin typeface="Cambria Math"/>
                <a:cs typeface="Cambria Math"/>
              </a:rPr>
              <a:t>, for inviting me, and Jessica </a:t>
            </a:r>
            <a:r>
              <a:rPr lang="en-US" sz="2400" dirty="0" err="1">
                <a:latin typeface="Cambria Math"/>
                <a:cs typeface="Cambria Math"/>
              </a:rPr>
              <a:t>Rozo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en-US" sz="2400" dirty="0" err="1" smtClean="0">
                <a:latin typeface="Cambria Math"/>
                <a:cs typeface="Cambria Math"/>
              </a:rPr>
              <a:t>Malaver</a:t>
            </a:r>
            <a:r>
              <a:rPr lang="en-US" sz="2400" dirty="0" smtClean="0">
                <a:latin typeface="Cambria Math"/>
                <a:cs typeface="Cambria Math"/>
              </a:rPr>
              <a:t> and Adriana Elena </a:t>
            </a:r>
            <a:r>
              <a:rPr lang="en-US" sz="2400" dirty="0" err="1" smtClean="0">
                <a:latin typeface="Cambria Math"/>
                <a:cs typeface="Cambria Math"/>
              </a:rPr>
              <a:t>Cozma</a:t>
            </a:r>
            <a:r>
              <a:rPr lang="en-US" sz="2400" dirty="0" smtClean="0">
                <a:latin typeface="Cambria Math"/>
                <a:cs typeface="Cambria Math"/>
              </a:rPr>
              <a:t> for helping organize my stay  		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Eric </a:t>
            </a:r>
            <a:r>
              <a:rPr lang="en-US" sz="2400" dirty="0" err="1" smtClean="0">
                <a:latin typeface="Cambria Math"/>
                <a:cs typeface="Cambria Math"/>
              </a:rPr>
              <a:t>Bensel</a:t>
            </a:r>
            <a:r>
              <a:rPr lang="en-US" sz="2400" dirty="0" smtClean="0">
                <a:latin typeface="Cambria Math"/>
                <a:cs typeface="Cambria Math"/>
              </a:rPr>
              <a:t> &amp; Johannes </a:t>
            </a:r>
            <a:r>
              <a:rPr lang="en-US" sz="2400" dirty="0" err="1" smtClean="0">
                <a:latin typeface="Cambria Math"/>
                <a:cs typeface="Cambria Math"/>
              </a:rPr>
              <a:t>Jütting</a:t>
            </a:r>
            <a:r>
              <a:rPr lang="en-US" sz="2400" dirty="0" smtClean="0">
                <a:latin typeface="Cambria Math"/>
                <a:cs typeface="Cambria Math"/>
              </a:rPr>
              <a:t> (OECD-Paris21)  + </a:t>
            </a:r>
            <a:r>
              <a:rPr lang="en-US" sz="2400" dirty="0" err="1" smtClean="0">
                <a:latin typeface="Cambria Math"/>
                <a:cs typeface="Cambria Math"/>
              </a:rPr>
              <a:t>Michail</a:t>
            </a:r>
            <a:r>
              <a:rPr lang="en-US" sz="2400" dirty="0" smtClean="0">
                <a:latin typeface="Cambria Math"/>
                <a:cs typeface="Cambria Math"/>
              </a:rPr>
              <a:t> </a:t>
            </a:r>
            <a:r>
              <a:rPr lang="en-US" sz="2400" dirty="0" err="1" smtClean="0">
                <a:latin typeface="Cambria Math"/>
                <a:cs typeface="Cambria Math"/>
              </a:rPr>
              <a:t>Skaliotis</a:t>
            </a:r>
            <a:r>
              <a:rPr lang="en-US" sz="2400" dirty="0" smtClean="0">
                <a:latin typeface="Cambria Math"/>
                <a:cs typeface="Cambria Math"/>
              </a:rPr>
              <a:t> &amp; Daniel </a:t>
            </a:r>
            <a:r>
              <a:rPr lang="en-US" sz="2400" dirty="0" err="1" smtClean="0">
                <a:latin typeface="Cambria Math"/>
                <a:cs typeface="Cambria Math"/>
              </a:rPr>
              <a:t>Defays</a:t>
            </a:r>
            <a:r>
              <a:rPr lang="en-US" sz="2400" dirty="0" smtClean="0">
                <a:latin typeface="Cambria Math"/>
                <a:cs typeface="Cambria Math"/>
              </a:rPr>
              <a:t> (</a:t>
            </a:r>
            <a:r>
              <a:rPr lang="en-US" sz="2400" dirty="0" err="1" smtClean="0">
                <a:latin typeface="Cambria Math"/>
                <a:cs typeface="Cambria Math"/>
              </a:rPr>
              <a:t>Eurostats</a:t>
            </a:r>
            <a:r>
              <a:rPr lang="en-US" sz="2400" dirty="0" smtClean="0">
                <a:latin typeface="Cambria Math"/>
                <a:cs typeface="Cambria Math"/>
              </a:rPr>
              <a:t>) + Claire </a:t>
            </a:r>
            <a:r>
              <a:rPr lang="en-US" sz="2400" dirty="0" err="1" smtClean="0">
                <a:latin typeface="Cambria Math"/>
                <a:cs typeface="Cambria Math"/>
              </a:rPr>
              <a:t>Melamed</a:t>
            </a:r>
            <a:r>
              <a:rPr lang="en-US" sz="2400" dirty="0" smtClean="0">
                <a:latin typeface="Cambria Math"/>
                <a:cs typeface="Cambria Math"/>
              </a:rPr>
              <a:t> &amp; Emma </a:t>
            </a:r>
            <a:r>
              <a:rPr lang="en-US" sz="2400" dirty="0" err="1" smtClean="0">
                <a:latin typeface="Cambria Math"/>
                <a:cs typeface="Cambria Math"/>
              </a:rPr>
              <a:t>Samman</a:t>
            </a:r>
            <a:r>
              <a:rPr lang="en-US" sz="2400" dirty="0" smtClean="0">
                <a:latin typeface="Cambria Math"/>
                <a:cs typeface="Cambria Math"/>
              </a:rPr>
              <a:t> (ODI) for giving me the opportunity to start thinking about the topic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Gérard </a:t>
            </a:r>
            <a:r>
              <a:rPr lang="en-US" sz="2400" dirty="0" err="1" smtClean="0">
                <a:latin typeface="Cambria Math"/>
                <a:cs typeface="Cambria Math"/>
              </a:rPr>
              <a:t>Chenais</a:t>
            </a:r>
            <a:r>
              <a:rPr lang="en-US" sz="2400" dirty="0" smtClean="0">
                <a:latin typeface="Cambria Math"/>
                <a:cs typeface="Cambria Math"/>
              </a:rPr>
              <a:t> (INSEE retiree) for numerous discussions and great insights</a:t>
            </a:r>
          </a:p>
        </p:txBody>
      </p:sp>
    </p:spTree>
    <p:extLst>
      <p:ext uri="{BB962C8B-B14F-4D97-AF65-F5344CB8AC3E}">
        <p14:creationId xmlns:p14="http://schemas.microsoft.com/office/powerpoint/2010/main" val="15042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65" y="1547864"/>
            <a:ext cx="5964767" cy="5195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534" y="15478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Cambria Math"/>
                <a:cs typeface="Cambria Math"/>
              </a:rPr>
              <a:t>Examples</a:t>
            </a:r>
            <a:endParaRPr lang="en-GB" sz="2400" dirty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3120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448" y="1577729"/>
            <a:ext cx="88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400" dirty="0">
              <a:latin typeface="Cambria Math"/>
              <a:cs typeface="Cambria Math"/>
            </a:endParaRPr>
          </a:p>
          <a:p>
            <a:r>
              <a:rPr lang="en-GB" sz="2400" dirty="0" smtClean="0">
                <a:latin typeface="Cambria Math"/>
                <a:cs typeface="Cambria Math"/>
              </a:rPr>
              <a:t>What have been early applications / adopters?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729"/>
            <a:ext cx="9067800" cy="513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448" y="6329130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mbria Math"/>
                <a:cs typeface="Cambria Math"/>
              </a:rPr>
              <a:t>Source: Global Pulse and Crimson Hexagon</a:t>
            </a:r>
            <a:endParaRPr lang="en-GB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00899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24" y="2480917"/>
            <a:ext cx="4314707" cy="42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7" name="16 Conector recto de flecha"/>
          <p:cNvCxnSpPr/>
          <p:nvPr/>
        </p:nvCxnSpPr>
        <p:spPr>
          <a:xfrm>
            <a:off x="7236518" y="3215092"/>
            <a:ext cx="0" cy="115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  <a:endCxn id="10" idx="1"/>
          </p:cNvCxnSpPr>
          <p:nvPr/>
        </p:nvCxnSpPr>
        <p:spPr>
          <a:xfrm>
            <a:off x="3131840" y="3185966"/>
            <a:ext cx="3329323" cy="56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cencelltod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2507" y="4214132"/>
            <a:ext cx="3899029" cy="25395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335522" y="2574682"/>
            <a:ext cx="1796318" cy="1222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National</a:t>
            </a:r>
            <a:r>
              <a:rPr lang="es-ES_tradnl" dirty="0" smtClean="0"/>
              <a:t> </a:t>
            </a:r>
            <a:r>
              <a:rPr lang="es-ES_tradnl" dirty="0" err="1" smtClean="0"/>
              <a:t>Statistical</a:t>
            </a:r>
            <a:r>
              <a:rPr lang="es-ES_tradnl" dirty="0" smtClean="0"/>
              <a:t> </a:t>
            </a:r>
            <a:r>
              <a:rPr lang="es-ES_tradnl" dirty="0" err="1" smtClean="0"/>
              <a:t>Institutes</a:t>
            </a:r>
            <a:r>
              <a:rPr lang="es-ES_tradnl" dirty="0" smtClean="0"/>
              <a:t> </a:t>
            </a:r>
            <a:r>
              <a:rPr lang="es-ES_tradnl" dirty="0" err="1" smtClean="0"/>
              <a:t>carry</a:t>
            </a:r>
            <a:r>
              <a:rPr lang="es-ES_tradnl" dirty="0" smtClean="0"/>
              <a:t>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surveys</a:t>
            </a:r>
            <a:endParaRPr lang="es-ES_tradn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461163" y="2370658"/>
            <a:ext cx="2160029" cy="1744133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Telefonica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data </a:t>
            </a:r>
            <a:r>
              <a:rPr lang="es-ES_tradnl" dirty="0" err="1" smtClean="0"/>
              <a:t>to</a:t>
            </a:r>
            <a:r>
              <a:rPr lang="es-ES_tradnl" dirty="0" smtClean="0"/>
              <a:t> ‘</a:t>
            </a:r>
            <a:r>
              <a:rPr lang="es-ES_tradnl" dirty="0" err="1" smtClean="0"/>
              <a:t>predict</a:t>
            </a:r>
            <a:r>
              <a:rPr lang="es-ES_tradnl" dirty="0" smtClean="0"/>
              <a:t>’ </a:t>
            </a:r>
            <a:r>
              <a:rPr lang="es-ES_tradnl" dirty="0" err="1" smtClean="0"/>
              <a:t>SELs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Cell</a:t>
            </a:r>
            <a:r>
              <a:rPr lang="es-ES_tradnl" dirty="0" smtClean="0"/>
              <a:t> </a:t>
            </a:r>
            <a:r>
              <a:rPr lang="es-ES_tradnl" dirty="0" err="1" smtClean="0"/>
              <a:t>Phone</a:t>
            </a:r>
            <a:r>
              <a:rPr lang="es-ES_tradnl" dirty="0" smtClean="0"/>
              <a:t> </a:t>
            </a:r>
            <a:r>
              <a:rPr lang="es-ES_tradnl" dirty="0" err="1" smtClean="0"/>
              <a:t>Usage</a:t>
            </a:r>
            <a:endParaRPr lang="es-ES_tradnl" dirty="0"/>
          </a:p>
        </p:txBody>
      </p:sp>
      <p:sp>
        <p:nvSpPr>
          <p:cNvPr id="6" name="5 Trapecio"/>
          <p:cNvSpPr/>
          <p:nvPr/>
        </p:nvSpPr>
        <p:spPr>
          <a:xfrm>
            <a:off x="6053257" y="4373313"/>
            <a:ext cx="2863289" cy="2383077"/>
          </a:xfrm>
          <a:prstGeom prst="trapezoid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/>
              <a:t>Predict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present</a:t>
            </a:r>
            <a:r>
              <a:rPr lang="es-ES_tradnl" b="1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non-</a:t>
            </a:r>
            <a:r>
              <a:rPr lang="es-ES_tradnl" dirty="0" err="1" smtClean="0"/>
              <a:t>surveyed</a:t>
            </a:r>
            <a:r>
              <a:rPr lang="es-ES_tradnl" dirty="0" smtClean="0"/>
              <a:t> </a:t>
            </a:r>
            <a:r>
              <a:rPr lang="es-ES_tradnl" dirty="0" err="1" smtClean="0"/>
              <a:t>regions</a:t>
            </a:r>
            <a:r>
              <a:rPr lang="es-ES_tradnl" dirty="0" smtClean="0"/>
              <a:t>) and </a:t>
            </a:r>
            <a:r>
              <a:rPr lang="es-ES_tradnl" b="1" dirty="0" smtClean="0"/>
              <a:t>monitor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 smtClean="0"/>
              <a:t>future</a:t>
            </a:r>
            <a:r>
              <a:rPr lang="es-ES_tradnl" b="1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track</a:t>
            </a:r>
            <a:r>
              <a:rPr lang="es-ES_tradnl" dirty="0" smtClean="0"/>
              <a:t> </a:t>
            </a:r>
            <a:r>
              <a:rPr lang="es-ES_tradnl" dirty="0" err="1" smtClean="0"/>
              <a:t>changes</a:t>
            </a:r>
            <a:r>
              <a:rPr lang="es-ES_tradnl" dirty="0" smtClean="0"/>
              <a:t> </a:t>
            </a:r>
            <a:r>
              <a:rPr lang="es-ES_tradnl" dirty="0" err="1" smtClean="0"/>
              <a:t>over</a:t>
            </a:r>
            <a:r>
              <a:rPr lang="es-ES_tradnl" dirty="0" smtClean="0"/>
              <a:t> time)</a:t>
            </a:r>
            <a:endParaRPr lang="es-ES_tradnl" dirty="0"/>
          </a:p>
        </p:txBody>
      </p:sp>
      <p:sp>
        <p:nvSpPr>
          <p:cNvPr id="14" name="4 Rectángulo redondeado"/>
          <p:cNvSpPr/>
          <p:nvPr/>
        </p:nvSpPr>
        <p:spPr>
          <a:xfrm>
            <a:off x="1346921" y="2586082"/>
            <a:ext cx="2022811" cy="152870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Survey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“a </a:t>
            </a:r>
            <a:r>
              <a:rPr lang="es-ES_tradnl" dirty="0" err="1" smtClean="0"/>
              <a:t>major</a:t>
            </a:r>
            <a:r>
              <a:rPr lang="es-ES_tradnl" dirty="0" smtClean="0"/>
              <a:t> </a:t>
            </a:r>
            <a:r>
              <a:rPr lang="es-ES_tradnl" dirty="0" err="1" smtClean="0"/>
              <a:t>city</a:t>
            </a:r>
            <a:r>
              <a:rPr lang="es-ES_tradnl" dirty="0" smtClean="0"/>
              <a:t> in </a:t>
            </a:r>
            <a:r>
              <a:rPr lang="es-ES_tradnl" dirty="0" err="1" smtClean="0"/>
              <a:t>Latin</a:t>
            </a:r>
            <a:r>
              <a:rPr lang="es-ES_tradnl" dirty="0" smtClean="0"/>
              <a:t> </a:t>
            </a:r>
            <a:r>
              <a:rPr lang="es-ES_tradnl" dirty="0" err="1" smtClean="0"/>
              <a:t>America</a:t>
            </a:r>
            <a:r>
              <a:rPr lang="es-ES_tradnl" dirty="0" smtClean="0"/>
              <a:t>”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279091" y="1372921"/>
            <a:ext cx="863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 Math"/>
                <a:cs typeface="Cambria Math"/>
              </a:rPr>
              <a:t>Deeper dive #1: </a:t>
            </a:r>
            <a:r>
              <a:rPr lang="en-US" sz="2200" i="1" dirty="0" smtClean="0">
                <a:latin typeface="Cambria Math"/>
                <a:cs typeface="Cambria Math"/>
              </a:rPr>
              <a:t>“Prediction of Socio-Economic Levels Using Cell-Phone Records” </a:t>
            </a:r>
            <a:r>
              <a:rPr lang="en-US" sz="2200" dirty="0" smtClean="0">
                <a:latin typeface="Cambria Math"/>
                <a:cs typeface="Cambria Math"/>
              </a:rPr>
              <a:t>(</a:t>
            </a:r>
            <a:r>
              <a:rPr lang="en-US" sz="2200" dirty="0" err="1" smtClean="0">
                <a:latin typeface="Cambria Math"/>
                <a:cs typeface="Cambria Math"/>
              </a:rPr>
              <a:t>Telefonica</a:t>
            </a:r>
            <a:r>
              <a:rPr lang="en-US" sz="2200" dirty="0" smtClean="0">
                <a:latin typeface="Cambria Math"/>
                <a:cs typeface="Cambria Math"/>
              </a:rPr>
              <a:t> research, 2011)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</p:spTree>
    <p:extLst>
      <p:ext uri="{BB962C8B-B14F-4D97-AF65-F5344CB8AC3E}">
        <p14:creationId xmlns:p14="http://schemas.microsoft.com/office/powerpoint/2010/main" val="204965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888" y="1262066"/>
            <a:ext cx="4688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 smtClean="0">
              <a:latin typeface="Cambria Math"/>
              <a:cs typeface="Cambria Math"/>
            </a:endParaRPr>
          </a:p>
          <a:p>
            <a:r>
              <a:rPr lang="en-US" sz="2400" dirty="0">
                <a:latin typeface="Cambria Math"/>
                <a:cs typeface="Cambria Math"/>
              </a:rPr>
              <a:t>Deeper dive </a:t>
            </a:r>
            <a:r>
              <a:rPr lang="en-US" sz="2400" dirty="0" smtClean="0">
                <a:latin typeface="Cambria Math"/>
                <a:cs typeface="Cambria Math"/>
              </a:rPr>
              <a:t>#2:</a:t>
            </a:r>
            <a:r>
              <a:rPr lang="en-US" sz="2400" dirty="0">
                <a:latin typeface="Cambria Math"/>
                <a:cs typeface="Cambria Math"/>
              </a:rPr>
              <a:t>Buckee</a:t>
            </a:r>
            <a:r>
              <a:rPr lang="en-US" sz="2400" dirty="0" smtClean="0">
                <a:latin typeface="Cambria Math"/>
                <a:cs typeface="Cambria Math"/>
              </a:rPr>
              <a:t>, Eagle et al (2013): </a:t>
            </a:r>
            <a:r>
              <a:rPr lang="en-US" sz="2400" i="1" dirty="0" smtClean="0">
                <a:latin typeface="Cambria Math"/>
                <a:cs typeface="Cambria Math"/>
              </a:rPr>
              <a:t>“</a:t>
            </a:r>
            <a:r>
              <a:rPr lang="en-US" sz="2400" i="1" dirty="0">
                <a:latin typeface="Cambria Math"/>
                <a:cs typeface="Cambria Math"/>
              </a:rPr>
              <a:t>The impact of biases in mobile phone ownership on estimates of human </a:t>
            </a:r>
            <a:r>
              <a:rPr lang="en-US" sz="2400" i="1" dirty="0" smtClean="0">
                <a:latin typeface="Cambria Math"/>
                <a:cs typeface="Cambria Math"/>
              </a:rPr>
              <a:t>mobility”</a:t>
            </a: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—applicability to / similarity to poverty monitoring obvious</a:t>
            </a: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—Shows next frontier: methodologies</a:t>
            </a: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—directs attention to current limitations of terms and framing of current debates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85" y="1644013"/>
            <a:ext cx="4181444" cy="4634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</p:spTree>
    <p:extLst>
      <p:ext uri="{BB962C8B-B14F-4D97-AF65-F5344CB8AC3E}">
        <p14:creationId xmlns:p14="http://schemas.microsoft.com/office/powerpoint/2010/main" val="31508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330857" y="3310328"/>
            <a:ext cx="2409541" cy="3124340"/>
          </a:xfrm>
          <a:custGeom>
            <a:avLst/>
            <a:gdLst>
              <a:gd name="connsiteX0" fmla="*/ 96534 w 3617528"/>
              <a:gd name="connsiteY0" fmla="*/ 3944974 h 4849431"/>
              <a:gd name="connsiteX1" fmla="*/ 135015 w 3617528"/>
              <a:gd name="connsiteY1" fmla="*/ 3694805 h 4849431"/>
              <a:gd name="connsiteX2" fmla="*/ 173496 w 3617528"/>
              <a:gd name="connsiteY2" fmla="*/ 3637073 h 4849431"/>
              <a:gd name="connsiteX3" fmla="*/ 211977 w 3617528"/>
              <a:gd name="connsiteY3" fmla="*/ 3521611 h 4849431"/>
              <a:gd name="connsiteX4" fmla="*/ 250458 w 3617528"/>
              <a:gd name="connsiteY4" fmla="*/ 3425392 h 4849431"/>
              <a:gd name="connsiteX5" fmla="*/ 288938 w 3617528"/>
              <a:gd name="connsiteY5" fmla="*/ 3271442 h 4849431"/>
              <a:gd name="connsiteX6" fmla="*/ 327419 w 3617528"/>
              <a:gd name="connsiteY6" fmla="*/ 3136735 h 4849431"/>
              <a:gd name="connsiteX7" fmla="*/ 365900 w 3617528"/>
              <a:gd name="connsiteY7" fmla="*/ 3021273 h 4849431"/>
              <a:gd name="connsiteX8" fmla="*/ 423621 w 3617528"/>
              <a:gd name="connsiteY8" fmla="*/ 2944298 h 4849431"/>
              <a:gd name="connsiteX9" fmla="*/ 442862 w 3617528"/>
              <a:gd name="connsiteY9" fmla="*/ 2886566 h 4849431"/>
              <a:gd name="connsiteX10" fmla="*/ 481342 w 3617528"/>
              <a:gd name="connsiteY10" fmla="*/ 2828835 h 4849431"/>
              <a:gd name="connsiteX11" fmla="*/ 500583 w 3617528"/>
              <a:gd name="connsiteY11" fmla="*/ 2732616 h 4849431"/>
              <a:gd name="connsiteX12" fmla="*/ 577544 w 3617528"/>
              <a:gd name="connsiteY12" fmla="*/ 2578666 h 4849431"/>
              <a:gd name="connsiteX13" fmla="*/ 635266 w 3617528"/>
              <a:gd name="connsiteY13" fmla="*/ 2424716 h 4849431"/>
              <a:gd name="connsiteX14" fmla="*/ 692987 w 3617528"/>
              <a:gd name="connsiteY14" fmla="*/ 2232278 h 4849431"/>
              <a:gd name="connsiteX15" fmla="*/ 789189 w 3617528"/>
              <a:gd name="connsiteY15" fmla="*/ 2059084 h 4849431"/>
              <a:gd name="connsiteX16" fmla="*/ 827670 w 3617528"/>
              <a:gd name="connsiteY16" fmla="*/ 1905134 h 4849431"/>
              <a:gd name="connsiteX17" fmla="*/ 866150 w 3617528"/>
              <a:gd name="connsiteY17" fmla="*/ 1789671 h 4849431"/>
              <a:gd name="connsiteX18" fmla="*/ 904631 w 3617528"/>
              <a:gd name="connsiteY18" fmla="*/ 1635721 h 4849431"/>
              <a:gd name="connsiteX19" fmla="*/ 943112 w 3617528"/>
              <a:gd name="connsiteY19" fmla="*/ 1289333 h 4849431"/>
              <a:gd name="connsiteX20" fmla="*/ 981593 w 3617528"/>
              <a:gd name="connsiteY20" fmla="*/ 1193114 h 4849431"/>
              <a:gd name="connsiteX21" fmla="*/ 1020074 w 3617528"/>
              <a:gd name="connsiteY21" fmla="*/ 1039164 h 4849431"/>
              <a:gd name="connsiteX22" fmla="*/ 1135516 w 3617528"/>
              <a:gd name="connsiteY22" fmla="*/ 827482 h 4849431"/>
              <a:gd name="connsiteX23" fmla="*/ 1173997 w 3617528"/>
              <a:gd name="connsiteY23" fmla="*/ 615801 h 4849431"/>
              <a:gd name="connsiteX24" fmla="*/ 1212478 w 3617528"/>
              <a:gd name="connsiteY24" fmla="*/ 558070 h 4849431"/>
              <a:gd name="connsiteX25" fmla="*/ 1231718 w 3617528"/>
              <a:gd name="connsiteY25" fmla="*/ 481095 h 4849431"/>
              <a:gd name="connsiteX26" fmla="*/ 1289439 w 3617528"/>
              <a:gd name="connsiteY26" fmla="*/ 365632 h 4849431"/>
              <a:gd name="connsiteX27" fmla="*/ 1308680 w 3617528"/>
              <a:gd name="connsiteY27" fmla="*/ 269413 h 4849431"/>
              <a:gd name="connsiteX28" fmla="*/ 1404882 w 3617528"/>
              <a:gd name="connsiteY28" fmla="*/ 96219 h 4849431"/>
              <a:gd name="connsiteX29" fmla="*/ 1578045 w 3617528"/>
              <a:gd name="connsiteY29" fmla="*/ 19244 h 4849431"/>
              <a:gd name="connsiteX30" fmla="*/ 1635766 w 3617528"/>
              <a:gd name="connsiteY30" fmla="*/ 0 h 4849431"/>
              <a:gd name="connsiteX31" fmla="*/ 1847411 w 3617528"/>
              <a:gd name="connsiteY31" fmla="*/ 19244 h 4849431"/>
              <a:gd name="connsiteX32" fmla="*/ 1866651 w 3617528"/>
              <a:gd name="connsiteY32" fmla="*/ 76975 h 4849431"/>
              <a:gd name="connsiteX33" fmla="*/ 1924372 w 3617528"/>
              <a:gd name="connsiteY33" fmla="*/ 134707 h 4849431"/>
              <a:gd name="connsiteX34" fmla="*/ 1962853 w 3617528"/>
              <a:gd name="connsiteY34" fmla="*/ 211682 h 4849431"/>
              <a:gd name="connsiteX35" fmla="*/ 2059055 w 3617528"/>
              <a:gd name="connsiteY35" fmla="*/ 365632 h 4849431"/>
              <a:gd name="connsiteX36" fmla="*/ 2097536 w 3617528"/>
              <a:gd name="connsiteY36" fmla="*/ 481095 h 4849431"/>
              <a:gd name="connsiteX37" fmla="*/ 2174498 w 3617528"/>
              <a:gd name="connsiteY37" fmla="*/ 635045 h 4849431"/>
              <a:gd name="connsiteX38" fmla="*/ 2212978 w 3617528"/>
              <a:gd name="connsiteY38" fmla="*/ 712020 h 4849431"/>
              <a:gd name="connsiteX39" fmla="*/ 2270700 w 3617528"/>
              <a:gd name="connsiteY39" fmla="*/ 827482 h 4849431"/>
              <a:gd name="connsiteX40" fmla="*/ 2309180 w 3617528"/>
              <a:gd name="connsiteY40" fmla="*/ 942945 h 4849431"/>
              <a:gd name="connsiteX41" fmla="*/ 2328421 w 3617528"/>
              <a:gd name="connsiteY41" fmla="*/ 1039164 h 4849431"/>
              <a:gd name="connsiteX42" fmla="*/ 2443863 w 3617528"/>
              <a:gd name="connsiteY42" fmla="*/ 1231602 h 4849431"/>
              <a:gd name="connsiteX43" fmla="*/ 2501584 w 3617528"/>
              <a:gd name="connsiteY43" fmla="*/ 1327821 h 4849431"/>
              <a:gd name="connsiteX44" fmla="*/ 2617027 w 3617528"/>
              <a:gd name="connsiteY44" fmla="*/ 1597233 h 4849431"/>
              <a:gd name="connsiteX45" fmla="*/ 2655508 w 3617528"/>
              <a:gd name="connsiteY45" fmla="*/ 1654965 h 4849431"/>
              <a:gd name="connsiteX46" fmla="*/ 2713229 w 3617528"/>
              <a:gd name="connsiteY46" fmla="*/ 1751184 h 4849431"/>
              <a:gd name="connsiteX47" fmla="*/ 2867152 w 3617528"/>
              <a:gd name="connsiteY47" fmla="*/ 1982109 h 4849431"/>
              <a:gd name="connsiteX48" fmla="*/ 2905633 w 3617528"/>
              <a:gd name="connsiteY48" fmla="*/ 2059084 h 4849431"/>
              <a:gd name="connsiteX49" fmla="*/ 2944114 w 3617528"/>
              <a:gd name="connsiteY49" fmla="*/ 2155303 h 4849431"/>
              <a:gd name="connsiteX50" fmla="*/ 3001835 w 3617528"/>
              <a:gd name="connsiteY50" fmla="*/ 2213034 h 4849431"/>
              <a:gd name="connsiteX51" fmla="*/ 3098037 w 3617528"/>
              <a:gd name="connsiteY51" fmla="*/ 2482447 h 4849431"/>
              <a:gd name="connsiteX52" fmla="*/ 3174998 w 3617528"/>
              <a:gd name="connsiteY52" fmla="*/ 2597910 h 4849431"/>
              <a:gd name="connsiteX53" fmla="*/ 3213479 w 3617528"/>
              <a:gd name="connsiteY53" fmla="*/ 2713372 h 4849431"/>
              <a:gd name="connsiteX54" fmla="*/ 3328922 w 3617528"/>
              <a:gd name="connsiteY54" fmla="*/ 2886566 h 4849431"/>
              <a:gd name="connsiteX55" fmla="*/ 3348162 w 3617528"/>
              <a:gd name="connsiteY55" fmla="*/ 2944298 h 4849431"/>
              <a:gd name="connsiteX56" fmla="*/ 3405883 w 3617528"/>
              <a:gd name="connsiteY56" fmla="*/ 3079004 h 4849431"/>
              <a:gd name="connsiteX57" fmla="*/ 3463604 w 3617528"/>
              <a:gd name="connsiteY57" fmla="*/ 3329173 h 4849431"/>
              <a:gd name="connsiteX58" fmla="*/ 3502085 w 3617528"/>
              <a:gd name="connsiteY58" fmla="*/ 3463880 h 4849431"/>
              <a:gd name="connsiteX59" fmla="*/ 3559806 w 3617528"/>
              <a:gd name="connsiteY59" fmla="*/ 3502367 h 4849431"/>
              <a:gd name="connsiteX60" fmla="*/ 3598287 w 3617528"/>
              <a:gd name="connsiteY60" fmla="*/ 3791024 h 4849431"/>
              <a:gd name="connsiteX61" fmla="*/ 3617528 w 3617528"/>
              <a:gd name="connsiteY61" fmla="*/ 3848755 h 4849431"/>
              <a:gd name="connsiteX62" fmla="*/ 3598287 w 3617528"/>
              <a:gd name="connsiteY62" fmla="*/ 4233630 h 4849431"/>
              <a:gd name="connsiteX63" fmla="*/ 3425124 w 3617528"/>
              <a:gd name="connsiteY63" fmla="*/ 4349093 h 4849431"/>
              <a:gd name="connsiteX64" fmla="*/ 3328922 w 3617528"/>
              <a:gd name="connsiteY64" fmla="*/ 4387581 h 4849431"/>
              <a:gd name="connsiteX65" fmla="*/ 3271200 w 3617528"/>
              <a:gd name="connsiteY65" fmla="*/ 4426068 h 4849431"/>
              <a:gd name="connsiteX66" fmla="*/ 3117277 w 3617528"/>
              <a:gd name="connsiteY66" fmla="*/ 4483800 h 4849431"/>
              <a:gd name="connsiteX67" fmla="*/ 3040316 w 3617528"/>
              <a:gd name="connsiteY67" fmla="*/ 4541531 h 4849431"/>
              <a:gd name="connsiteX68" fmla="*/ 2982594 w 3617528"/>
              <a:gd name="connsiteY68" fmla="*/ 4580018 h 4849431"/>
              <a:gd name="connsiteX69" fmla="*/ 2751710 w 3617528"/>
              <a:gd name="connsiteY69" fmla="*/ 4599262 h 4849431"/>
              <a:gd name="connsiteX70" fmla="*/ 2424623 w 3617528"/>
              <a:gd name="connsiteY70" fmla="*/ 4656994 h 4849431"/>
              <a:gd name="connsiteX71" fmla="*/ 2328421 w 3617528"/>
              <a:gd name="connsiteY71" fmla="*/ 4676237 h 4849431"/>
              <a:gd name="connsiteX72" fmla="*/ 2193738 w 3617528"/>
              <a:gd name="connsiteY72" fmla="*/ 4695481 h 4849431"/>
              <a:gd name="connsiteX73" fmla="*/ 2097536 w 3617528"/>
              <a:gd name="connsiteY73" fmla="*/ 4714725 h 4849431"/>
              <a:gd name="connsiteX74" fmla="*/ 1866651 w 3617528"/>
              <a:gd name="connsiteY74" fmla="*/ 4733969 h 4849431"/>
              <a:gd name="connsiteX75" fmla="*/ 1327920 w 3617528"/>
              <a:gd name="connsiteY75" fmla="*/ 4810944 h 4849431"/>
              <a:gd name="connsiteX76" fmla="*/ 558304 w 3617528"/>
              <a:gd name="connsiteY76" fmla="*/ 4849431 h 4849431"/>
              <a:gd name="connsiteX77" fmla="*/ 442862 w 3617528"/>
              <a:gd name="connsiteY77" fmla="*/ 4810944 h 4849431"/>
              <a:gd name="connsiteX78" fmla="*/ 346660 w 3617528"/>
              <a:gd name="connsiteY78" fmla="*/ 4695481 h 4849431"/>
              <a:gd name="connsiteX79" fmla="*/ 192736 w 3617528"/>
              <a:gd name="connsiteY79" fmla="*/ 4560775 h 4849431"/>
              <a:gd name="connsiteX80" fmla="*/ 115775 w 3617528"/>
              <a:gd name="connsiteY80" fmla="*/ 4445312 h 4849431"/>
              <a:gd name="connsiteX81" fmla="*/ 77294 w 3617528"/>
              <a:gd name="connsiteY81" fmla="*/ 4387581 h 4849431"/>
              <a:gd name="connsiteX82" fmla="*/ 38813 w 3617528"/>
              <a:gd name="connsiteY82" fmla="*/ 4329849 h 4849431"/>
              <a:gd name="connsiteX83" fmla="*/ 332 w 3617528"/>
              <a:gd name="connsiteY83" fmla="*/ 4118168 h 4849431"/>
              <a:gd name="connsiteX84" fmla="*/ 19573 w 3617528"/>
              <a:gd name="connsiteY84" fmla="*/ 3791024 h 4849431"/>
              <a:gd name="connsiteX85" fmla="*/ 77294 w 3617528"/>
              <a:gd name="connsiteY85" fmla="*/ 3771780 h 4849431"/>
              <a:gd name="connsiteX86" fmla="*/ 115775 w 3617528"/>
              <a:gd name="connsiteY86" fmla="*/ 3752536 h 48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17528" h="4849431">
                <a:moveTo>
                  <a:pt x="96534" y="3944974"/>
                </a:moveTo>
                <a:cubicBezTo>
                  <a:pt x="100396" y="3910213"/>
                  <a:pt x="110022" y="3753134"/>
                  <a:pt x="135015" y="3694805"/>
                </a:cubicBezTo>
                <a:cubicBezTo>
                  <a:pt x="144124" y="3673547"/>
                  <a:pt x="160669" y="3656317"/>
                  <a:pt x="173496" y="3637073"/>
                </a:cubicBezTo>
                <a:cubicBezTo>
                  <a:pt x="186323" y="3598586"/>
                  <a:pt x="196912" y="3559279"/>
                  <a:pt x="211977" y="3521611"/>
                </a:cubicBezTo>
                <a:cubicBezTo>
                  <a:pt x="224804" y="3489538"/>
                  <a:pt x="240301" y="3458408"/>
                  <a:pt x="250458" y="3425392"/>
                </a:cubicBezTo>
                <a:cubicBezTo>
                  <a:pt x="266011" y="3374835"/>
                  <a:pt x="272213" y="3321624"/>
                  <a:pt x="288938" y="3271442"/>
                </a:cubicBezTo>
                <a:cubicBezTo>
                  <a:pt x="353598" y="3077433"/>
                  <a:pt x="254945" y="3378357"/>
                  <a:pt x="327419" y="3136735"/>
                </a:cubicBezTo>
                <a:cubicBezTo>
                  <a:pt x="339074" y="3097877"/>
                  <a:pt x="341562" y="3053730"/>
                  <a:pt x="365900" y="3021273"/>
                </a:cubicBezTo>
                <a:lnTo>
                  <a:pt x="423621" y="2944298"/>
                </a:lnTo>
                <a:cubicBezTo>
                  <a:pt x="430035" y="2925054"/>
                  <a:pt x="433792" y="2904710"/>
                  <a:pt x="442862" y="2886566"/>
                </a:cubicBezTo>
                <a:cubicBezTo>
                  <a:pt x="453203" y="2865880"/>
                  <a:pt x="473223" y="2850490"/>
                  <a:pt x="481342" y="2828835"/>
                </a:cubicBezTo>
                <a:cubicBezTo>
                  <a:pt x="492825" y="2798209"/>
                  <a:pt x="488843" y="2763145"/>
                  <a:pt x="500583" y="2732616"/>
                </a:cubicBezTo>
                <a:cubicBezTo>
                  <a:pt x="521175" y="2679067"/>
                  <a:pt x="554552" y="2631229"/>
                  <a:pt x="577544" y="2578666"/>
                </a:cubicBezTo>
                <a:cubicBezTo>
                  <a:pt x="599508" y="2528454"/>
                  <a:pt x="617938" y="2476710"/>
                  <a:pt x="635266" y="2424716"/>
                </a:cubicBezTo>
                <a:cubicBezTo>
                  <a:pt x="656440" y="2361182"/>
                  <a:pt x="667003" y="2294001"/>
                  <a:pt x="692987" y="2232278"/>
                </a:cubicBezTo>
                <a:cubicBezTo>
                  <a:pt x="718610" y="2171412"/>
                  <a:pt x="757122" y="2116815"/>
                  <a:pt x="789189" y="2059084"/>
                </a:cubicBezTo>
                <a:cubicBezTo>
                  <a:pt x="802016" y="2007767"/>
                  <a:pt x="813141" y="1955995"/>
                  <a:pt x="827670" y="1905134"/>
                </a:cubicBezTo>
                <a:cubicBezTo>
                  <a:pt x="838813" y="1866126"/>
                  <a:pt x="855007" y="1828679"/>
                  <a:pt x="866150" y="1789671"/>
                </a:cubicBezTo>
                <a:cubicBezTo>
                  <a:pt x="880679" y="1738810"/>
                  <a:pt x="904631" y="1635721"/>
                  <a:pt x="904631" y="1635721"/>
                </a:cubicBezTo>
                <a:cubicBezTo>
                  <a:pt x="917458" y="1520258"/>
                  <a:pt x="923210" y="1403789"/>
                  <a:pt x="943112" y="1289333"/>
                </a:cubicBezTo>
                <a:cubicBezTo>
                  <a:pt x="949030" y="1255301"/>
                  <a:pt x="971669" y="1226201"/>
                  <a:pt x="981593" y="1193114"/>
                </a:cubicBezTo>
                <a:cubicBezTo>
                  <a:pt x="1005288" y="1114116"/>
                  <a:pt x="990195" y="1104910"/>
                  <a:pt x="1020074" y="1039164"/>
                </a:cubicBezTo>
                <a:cubicBezTo>
                  <a:pt x="1082435" y="901947"/>
                  <a:pt x="1075269" y="917869"/>
                  <a:pt x="1135516" y="827482"/>
                </a:cubicBezTo>
                <a:cubicBezTo>
                  <a:pt x="1139975" y="796262"/>
                  <a:pt x="1154556" y="661171"/>
                  <a:pt x="1173997" y="615801"/>
                </a:cubicBezTo>
                <a:cubicBezTo>
                  <a:pt x="1183106" y="594544"/>
                  <a:pt x="1199651" y="577314"/>
                  <a:pt x="1212478" y="558070"/>
                </a:cubicBezTo>
                <a:cubicBezTo>
                  <a:pt x="1218891" y="532412"/>
                  <a:pt x="1221301" y="505405"/>
                  <a:pt x="1231718" y="481095"/>
                </a:cubicBezTo>
                <a:cubicBezTo>
                  <a:pt x="1288152" y="349390"/>
                  <a:pt x="1257008" y="495380"/>
                  <a:pt x="1289439" y="365632"/>
                </a:cubicBezTo>
                <a:cubicBezTo>
                  <a:pt x="1297371" y="333900"/>
                  <a:pt x="1299283" y="300742"/>
                  <a:pt x="1308680" y="269413"/>
                </a:cubicBezTo>
                <a:cubicBezTo>
                  <a:pt x="1329004" y="201653"/>
                  <a:pt x="1354350" y="146759"/>
                  <a:pt x="1404882" y="96219"/>
                </a:cubicBezTo>
                <a:cubicBezTo>
                  <a:pt x="1450616" y="50477"/>
                  <a:pt x="1520888" y="38300"/>
                  <a:pt x="1578045" y="19244"/>
                </a:cubicBezTo>
                <a:lnTo>
                  <a:pt x="1635766" y="0"/>
                </a:lnTo>
                <a:cubicBezTo>
                  <a:pt x="1706314" y="6415"/>
                  <a:pt x="1780208" y="-3161"/>
                  <a:pt x="1847411" y="19244"/>
                </a:cubicBezTo>
                <a:cubicBezTo>
                  <a:pt x="1866654" y="25659"/>
                  <a:pt x="1855401" y="60097"/>
                  <a:pt x="1866651" y="76975"/>
                </a:cubicBezTo>
                <a:cubicBezTo>
                  <a:pt x="1881744" y="99618"/>
                  <a:pt x="1908557" y="112562"/>
                  <a:pt x="1924372" y="134707"/>
                </a:cubicBezTo>
                <a:cubicBezTo>
                  <a:pt x="1941043" y="158051"/>
                  <a:pt x="1948924" y="186605"/>
                  <a:pt x="1962853" y="211682"/>
                </a:cubicBezTo>
                <a:cubicBezTo>
                  <a:pt x="2001533" y="281319"/>
                  <a:pt x="2018960" y="305480"/>
                  <a:pt x="2059055" y="365632"/>
                </a:cubicBezTo>
                <a:cubicBezTo>
                  <a:pt x="2071882" y="404120"/>
                  <a:pt x="2081557" y="443805"/>
                  <a:pt x="2097536" y="481095"/>
                </a:cubicBezTo>
                <a:cubicBezTo>
                  <a:pt x="2120133" y="533829"/>
                  <a:pt x="2148844" y="583728"/>
                  <a:pt x="2174498" y="635045"/>
                </a:cubicBezTo>
                <a:cubicBezTo>
                  <a:pt x="2187325" y="660703"/>
                  <a:pt x="2203908" y="684806"/>
                  <a:pt x="2212978" y="712020"/>
                </a:cubicBezTo>
                <a:cubicBezTo>
                  <a:pt x="2239531" y="791691"/>
                  <a:pt x="2220969" y="752873"/>
                  <a:pt x="2270700" y="827482"/>
                </a:cubicBezTo>
                <a:cubicBezTo>
                  <a:pt x="2283527" y="865970"/>
                  <a:pt x="2301225" y="903164"/>
                  <a:pt x="2309180" y="942945"/>
                </a:cubicBezTo>
                <a:cubicBezTo>
                  <a:pt x="2315594" y="975018"/>
                  <a:pt x="2314591" y="1009524"/>
                  <a:pt x="2328421" y="1039164"/>
                </a:cubicBezTo>
                <a:cubicBezTo>
                  <a:pt x="2360050" y="1106951"/>
                  <a:pt x="2405382" y="1167456"/>
                  <a:pt x="2443863" y="1231602"/>
                </a:cubicBezTo>
                <a:cubicBezTo>
                  <a:pt x="2463103" y="1263675"/>
                  <a:pt x="2489758" y="1292338"/>
                  <a:pt x="2501584" y="1327821"/>
                </a:cubicBezTo>
                <a:cubicBezTo>
                  <a:pt x="2535789" y="1430453"/>
                  <a:pt x="2553625" y="1502113"/>
                  <a:pt x="2617027" y="1597233"/>
                </a:cubicBezTo>
                <a:cubicBezTo>
                  <a:pt x="2629854" y="1616477"/>
                  <a:pt x="2643252" y="1635352"/>
                  <a:pt x="2655508" y="1654965"/>
                </a:cubicBezTo>
                <a:cubicBezTo>
                  <a:pt x="2675328" y="1686683"/>
                  <a:pt x="2692913" y="1719781"/>
                  <a:pt x="2713229" y="1751184"/>
                </a:cubicBezTo>
                <a:cubicBezTo>
                  <a:pt x="2763478" y="1828855"/>
                  <a:pt x="2825787" y="1899365"/>
                  <a:pt x="2867152" y="1982109"/>
                </a:cubicBezTo>
                <a:cubicBezTo>
                  <a:pt x="2879979" y="2007767"/>
                  <a:pt x="2893984" y="2032870"/>
                  <a:pt x="2905633" y="2059084"/>
                </a:cubicBezTo>
                <a:cubicBezTo>
                  <a:pt x="2919660" y="2090651"/>
                  <a:pt x="2925809" y="2126009"/>
                  <a:pt x="2944114" y="2155303"/>
                </a:cubicBezTo>
                <a:cubicBezTo>
                  <a:pt x="2958535" y="2178380"/>
                  <a:pt x="2982595" y="2193790"/>
                  <a:pt x="3001835" y="2213034"/>
                </a:cubicBezTo>
                <a:cubicBezTo>
                  <a:pt x="3008994" y="2234516"/>
                  <a:pt x="3071860" y="2434447"/>
                  <a:pt x="3098037" y="2482447"/>
                </a:cubicBezTo>
                <a:cubicBezTo>
                  <a:pt x="3120183" y="2523055"/>
                  <a:pt x="3160373" y="2554029"/>
                  <a:pt x="3174998" y="2597910"/>
                </a:cubicBezTo>
                <a:cubicBezTo>
                  <a:pt x="3187825" y="2636397"/>
                  <a:pt x="3190978" y="2679615"/>
                  <a:pt x="3213479" y="2713372"/>
                </a:cubicBezTo>
                <a:lnTo>
                  <a:pt x="3328922" y="2886566"/>
                </a:lnTo>
                <a:cubicBezTo>
                  <a:pt x="3335335" y="2905810"/>
                  <a:pt x="3340173" y="2925653"/>
                  <a:pt x="3348162" y="2944298"/>
                </a:cubicBezTo>
                <a:cubicBezTo>
                  <a:pt x="3419490" y="3110760"/>
                  <a:pt x="3360760" y="2943610"/>
                  <a:pt x="3405883" y="3079004"/>
                </a:cubicBezTo>
                <a:cubicBezTo>
                  <a:pt x="3450543" y="3391665"/>
                  <a:pt x="3393179" y="3047433"/>
                  <a:pt x="3463604" y="3329173"/>
                </a:cubicBezTo>
                <a:cubicBezTo>
                  <a:pt x="3464860" y="3334198"/>
                  <a:pt x="3492050" y="3451334"/>
                  <a:pt x="3502085" y="3463880"/>
                </a:cubicBezTo>
                <a:cubicBezTo>
                  <a:pt x="3516530" y="3481939"/>
                  <a:pt x="3540566" y="3489538"/>
                  <a:pt x="3559806" y="3502367"/>
                </a:cubicBezTo>
                <a:cubicBezTo>
                  <a:pt x="3571827" y="3622592"/>
                  <a:pt x="3571721" y="3684742"/>
                  <a:pt x="3598287" y="3791024"/>
                </a:cubicBezTo>
                <a:cubicBezTo>
                  <a:pt x="3603206" y="3810703"/>
                  <a:pt x="3611114" y="3829511"/>
                  <a:pt x="3617528" y="3848755"/>
                </a:cubicBezTo>
                <a:cubicBezTo>
                  <a:pt x="3611114" y="3977047"/>
                  <a:pt x="3629436" y="4109012"/>
                  <a:pt x="3598287" y="4233630"/>
                </a:cubicBezTo>
                <a:cubicBezTo>
                  <a:pt x="3588970" y="4270903"/>
                  <a:pt x="3462496" y="4332480"/>
                  <a:pt x="3425124" y="4349093"/>
                </a:cubicBezTo>
                <a:cubicBezTo>
                  <a:pt x="3393563" y="4363122"/>
                  <a:pt x="3359813" y="4372133"/>
                  <a:pt x="3328922" y="4387581"/>
                </a:cubicBezTo>
                <a:cubicBezTo>
                  <a:pt x="3308239" y="4397924"/>
                  <a:pt x="3292455" y="4416957"/>
                  <a:pt x="3271200" y="4426068"/>
                </a:cubicBezTo>
                <a:cubicBezTo>
                  <a:pt x="3130183" y="4486514"/>
                  <a:pt x="3257188" y="4396340"/>
                  <a:pt x="3117277" y="4483800"/>
                </a:cubicBezTo>
                <a:cubicBezTo>
                  <a:pt x="3090084" y="4500799"/>
                  <a:pt x="3066410" y="4522889"/>
                  <a:pt x="3040316" y="4541531"/>
                </a:cubicBezTo>
                <a:cubicBezTo>
                  <a:pt x="3021499" y="4554974"/>
                  <a:pt x="3005270" y="4575482"/>
                  <a:pt x="2982594" y="4580018"/>
                </a:cubicBezTo>
                <a:cubicBezTo>
                  <a:pt x="2906866" y="4595166"/>
                  <a:pt x="2828671" y="4592847"/>
                  <a:pt x="2751710" y="4599262"/>
                </a:cubicBezTo>
                <a:cubicBezTo>
                  <a:pt x="2545451" y="4668028"/>
                  <a:pt x="2717902" y="4620328"/>
                  <a:pt x="2424623" y="4656994"/>
                </a:cubicBezTo>
                <a:cubicBezTo>
                  <a:pt x="2392173" y="4661051"/>
                  <a:pt x="2360678" y="4670860"/>
                  <a:pt x="2328421" y="4676237"/>
                </a:cubicBezTo>
                <a:cubicBezTo>
                  <a:pt x="2283688" y="4683694"/>
                  <a:pt x="2238471" y="4688024"/>
                  <a:pt x="2193738" y="4695481"/>
                </a:cubicBezTo>
                <a:cubicBezTo>
                  <a:pt x="2161480" y="4700858"/>
                  <a:pt x="2130015" y="4710903"/>
                  <a:pt x="2097536" y="4714725"/>
                </a:cubicBezTo>
                <a:cubicBezTo>
                  <a:pt x="2020837" y="4723750"/>
                  <a:pt x="1943613" y="4727554"/>
                  <a:pt x="1866651" y="4733969"/>
                </a:cubicBezTo>
                <a:cubicBezTo>
                  <a:pt x="1591449" y="4802781"/>
                  <a:pt x="1756139" y="4769496"/>
                  <a:pt x="1327920" y="4810944"/>
                </a:cubicBezTo>
                <a:cubicBezTo>
                  <a:pt x="968337" y="4845748"/>
                  <a:pt x="1088825" y="4831134"/>
                  <a:pt x="558304" y="4849431"/>
                </a:cubicBezTo>
                <a:cubicBezTo>
                  <a:pt x="519823" y="4836602"/>
                  <a:pt x="478319" y="4830646"/>
                  <a:pt x="442862" y="4810944"/>
                </a:cubicBezTo>
                <a:cubicBezTo>
                  <a:pt x="371941" y="4771536"/>
                  <a:pt x="397554" y="4746384"/>
                  <a:pt x="346660" y="4695481"/>
                </a:cubicBezTo>
                <a:cubicBezTo>
                  <a:pt x="277940" y="4626749"/>
                  <a:pt x="247207" y="4630822"/>
                  <a:pt x="192736" y="4560775"/>
                </a:cubicBezTo>
                <a:cubicBezTo>
                  <a:pt x="164342" y="4524262"/>
                  <a:pt x="141429" y="4483800"/>
                  <a:pt x="115775" y="4445312"/>
                </a:cubicBezTo>
                <a:lnTo>
                  <a:pt x="77294" y="4387581"/>
                </a:lnTo>
                <a:lnTo>
                  <a:pt x="38813" y="4329849"/>
                </a:lnTo>
                <a:cubicBezTo>
                  <a:pt x="32559" y="4298571"/>
                  <a:pt x="332" y="4142782"/>
                  <a:pt x="332" y="4118168"/>
                </a:cubicBezTo>
                <a:cubicBezTo>
                  <a:pt x="332" y="4008932"/>
                  <a:pt x="-4120" y="3897660"/>
                  <a:pt x="19573" y="3791024"/>
                </a:cubicBezTo>
                <a:cubicBezTo>
                  <a:pt x="23972" y="3771225"/>
                  <a:pt x="58464" y="3779314"/>
                  <a:pt x="77294" y="3771780"/>
                </a:cubicBezTo>
                <a:cubicBezTo>
                  <a:pt x="90609" y="3766453"/>
                  <a:pt x="102948" y="3758951"/>
                  <a:pt x="115775" y="3752536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>
            <a:off x="4329095" y="2896061"/>
            <a:ext cx="318218" cy="1597734"/>
          </a:xfrm>
          <a:prstGeom prst="round1Rect">
            <a:avLst/>
          </a:prstGeom>
          <a:solidFill>
            <a:schemeClr val="accent1">
              <a:alpha val="7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Debate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3997" y="4568074"/>
            <a:ext cx="4327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2. Deepened: discussions often lack conceptual clarity and technical specificity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456" y="2031198"/>
            <a:ext cx="871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/>
                <a:cs typeface="Cambria Math"/>
              </a:rPr>
              <a:t>1. </a:t>
            </a:r>
            <a:r>
              <a:rPr lang="en-US" sz="2400" dirty="0" smtClean="0">
                <a:latin typeface="Cambria Math"/>
                <a:cs typeface="Cambria Math"/>
              </a:rPr>
              <a:t>Broadened: it’s not a technical-technological issue; it’s a political issue—about knowledge, power, and democracy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26" name="Curved Right Arrow 25"/>
          <p:cNvSpPr/>
          <p:nvPr/>
        </p:nvSpPr>
        <p:spPr>
          <a:xfrm rot="8341856" flipH="1" flipV="1">
            <a:off x="2316834" y="2793958"/>
            <a:ext cx="641184" cy="299715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16790031" flipH="1" flipV="1">
            <a:off x="5640404" y="2963550"/>
            <a:ext cx="593197" cy="255385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6704" y="6721986"/>
            <a:ext cx="84655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1264" y="2946534"/>
            <a:ext cx="0" cy="3775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068" y="5168238"/>
            <a:ext cx="252049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Conceptual clarity &amp; technical specificity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14105" y="5876124"/>
            <a:ext cx="25875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Humanistic &amp; democratic  relevance</a:t>
            </a:r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201781" y="3499615"/>
            <a:ext cx="8600459" cy="230534"/>
          </a:xfrm>
          <a:custGeom>
            <a:avLst/>
            <a:gdLst>
              <a:gd name="connsiteX0" fmla="*/ 0 w 8600459"/>
              <a:gd name="connsiteY0" fmla="*/ 230534 h 230534"/>
              <a:gd name="connsiteX1" fmla="*/ 115443 w 8600459"/>
              <a:gd name="connsiteY1" fmla="*/ 172802 h 230534"/>
              <a:gd name="connsiteX2" fmla="*/ 327087 w 8600459"/>
              <a:gd name="connsiteY2" fmla="*/ 134315 h 230534"/>
              <a:gd name="connsiteX3" fmla="*/ 481010 w 8600459"/>
              <a:gd name="connsiteY3" fmla="*/ 134315 h 230534"/>
              <a:gd name="connsiteX4" fmla="*/ 500251 w 8600459"/>
              <a:gd name="connsiteY4" fmla="*/ 192046 h 230534"/>
              <a:gd name="connsiteX5" fmla="*/ 808097 w 8600459"/>
              <a:gd name="connsiteY5" fmla="*/ 153558 h 230534"/>
              <a:gd name="connsiteX6" fmla="*/ 923539 w 8600459"/>
              <a:gd name="connsiteY6" fmla="*/ 76583 h 230534"/>
              <a:gd name="connsiteX7" fmla="*/ 981261 w 8600459"/>
              <a:gd name="connsiteY7" fmla="*/ 57340 h 230534"/>
              <a:gd name="connsiteX8" fmla="*/ 1212145 w 8600459"/>
              <a:gd name="connsiteY8" fmla="*/ 95827 h 230534"/>
              <a:gd name="connsiteX9" fmla="*/ 1269867 w 8600459"/>
              <a:gd name="connsiteY9" fmla="*/ 134315 h 230534"/>
              <a:gd name="connsiteX10" fmla="*/ 1770117 w 8600459"/>
              <a:gd name="connsiteY10" fmla="*/ 76583 h 230534"/>
              <a:gd name="connsiteX11" fmla="*/ 1904800 w 8600459"/>
              <a:gd name="connsiteY11" fmla="*/ 38096 h 230534"/>
              <a:gd name="connsiteX12" fmla="*/ 2212646 w 8600459"/>
              <a:gd name="connsiteY12" fmla="*/ 76583 h 230534"/>
              <a:gd name="connsiteX13" fmla="*/ 2366569 w 8600459"/>
              <a:gd name="connsiteY13" fmla="*/ 134315 h 230534"/>
              <a:gd name="connsiteX14" fmla="*/ 2828339 w 8600459"/>
              <a:gd name="connsiteY14" fmla="*/ 153558 h 230534"/>
              <a:gd name="connsiteX15" fmla="*/ 3155426 w 8600459"/>
              <a:gd name="connsiteY15" fmla="*/ 134315 h 230534"/>
              <a:gd name="connsiteX16" fmla="*/ 3270868 w 8600459"/>
              <a:gd name="connsiteY16" fmla="*/ 95827 h 230534"/>
              <a:gd name="connsiteX17" fmla="*/ 3713397 w 8600459"/>
              <a:gd name="connsiteY17" fmla="*/ 115071 h 230534"/>
              <a:gd name="connsiteX18" fmla="*/ 5271870 w 8600459"/>
              <a:gd name="connsiteY18" fmla="*/ 115071 h 230534"/>
              <a:gd name="connsiteX19" fmla="*/ 5541235 w 8600459"/>
              <a:gd name="connsiteY19" fmla="*/ 76583 h 230534"/>
              <a:gd name="connsiteX20" fmla="*/ 6022245 w 8600459"/>
              <a:gd name="connsiteY20" fmla="*/ 95827 h 230534"/>
              <a:gd name="connsiteX21" fmla="*/ 6176169 w 8600459"/>
              <a:gd name="connsiteY21" fmla="*/ 172802 h 230534"/>
              <a:gd name="connsiteX22" fmla="*/ 6253130 w 8600459"/>
              <a:gd name="connsiteY22" fmla="*/ 192046 h 230534"/>
              <a:gd name="connsiteX23" fmla="*/ 6484015 w 8600459"/>
              <a:gd name="connsiteY23" fmla="*/ 153558 h 230534"/>
              <a:gd name="connsiteX24" fmla="*/ 6618698 w 8600459"/>
              <a:gd name="connsiteY24" fmla="*/ 115071 h 230534"/>
              <a:gd name="connsiteX25" fmla="*/ 6695659 w 8600459"/>
              <a:gd name="connsiteY25" fmla="*/ 95827 h 230534"/>
              <a:gd name="connsiteX26" fmla="*/ 6772621 w 8600459"/>
              <a:gd name="connsiteY26" fmla="*/ 38096 h 230534"/>
              <a:gd name="connsiteX27" fmla="*/ 7349833 w 8600459"/>
              <a:gd name="connsiteY27" fmla="*/ 115071 h 230534"/>
              <a:gd name="connsiteX28" fmla="*/ 7715401 w 8600459"/>
              <a:gd name="connsiteY28" fmla="*/ 95827 h 230534"/>
              <a:gd name="connsiteX29" fmla="*/ 7811603 w 8600459"/>
              <a:gd name="connsiteY29" fmla="*/ 57340 h 230534"/>
              <a:gd name="connsiteX30" fmla="*/ 8388815 w 8600459"/>
              <a:gd name="connsiteY30" fmla="*/ 76583 h 230534"/>
              <a:gd name="connsiteX31" fmla="*/ 8600459 w 8600459"/>
              <a:gd name="connsiteY31" fmla="*/ 76583 h 23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00459" h="230534">
                <a:moveTo>
                  <a:pt x="0" y="230534"/>
                </a:moveTo>
                <a:cubicBezTo>
                  <a:pt x="38481" y="211290"/>
                  <a:pt x="75497" y="188784"/>
                  <a:pt x="115443" y="172802"/>
                </a:cubicBezTo>
                <a:cubicBezTo>
                  <a:pt x="165845" y="152638"/>
                  <a:pt x="287227" y="140010"/>
                  <a:pt x="327087" y="134315"/>
                </a:cubicBezTo>
                <a:cubicBezTo>
                  <a:pt x="382234" y="115929"/>
                  <a:pt x="419095" y="93031"/>
                  <a:pt x="481010" y="134315"/>
                </a:cubicBezTo>
                <a:cubicBezTo>
                  <a:pt x="497887" y="145568"/>
                  <a:pt x="493837" y="172802"/>
                  <a:pt x="500251" y="192046"/>
                </a:cubicBezTo>
                <a:cubicBezTo>
                  <a:pt x="602866" y="179217"/>
                  <a:pt x="708328" y="180773"/>
                  <a:pt x="808097" y="153558"/>
                </a:cubicBezTo>
                <a:cubicBezTo>
                  <a:pt x="852717" y="141387"/>
                  <a:pt x="879662" y="91210"/>
                  <a:pt x="923539" y="76583"/>
                </a:cubicBezTo>
                <a:lnTo>
                  <a:pt x="981261" y="57340"/>
                </a:lnTo>
                <a:cubicBezTo>
                  <a:pt x="1036135" y="63438"/>
                  <a:pt x="1147677" y="63587"/>
                  <a:pt x="1212145" y="95827"/>
                </a:cubicBezTo>
                <a:cubicBezTo>
                  <a:pt x="1232828" y="106171"/>
                  <a:pt x="1250626" y="121486"/>
                  <a:pt x="1269867" y="134315"/>
                </a:cubicBezTo>
                <a:cubicBezTo>
                  <a:pt x="1482142" y="115014"/>
                  <a:pt x="1542853" y="112473"/>
                  <a:pt x="1770117" y="76583"/>
                </a:cubicBezTo>
                <a:cubicBezTo>
                  <a:pt x="1816027" y="69333"/>
                  <a:pt x="1860899" y="52732"/>
                  <a:pt x="1904800" y="38096"/>
                </a:cubicBezTo>
                <a:cubicBezTo>
                  <a:pt x="2007415" y="50925"/>
                  <a:pt x="2111241" y="56298"/>
                  <a:pt x="2212646" y="76583"/>
                </a:cubicBezTo>
                <a:cubicBezTo>
                  <a:pt x="2390155" y="112091"/>
                  <a:pt x="2190889" y="121764"/>
                  <a:pt x="2366569" y="134315"/>
                </a:cubicBezTo>
                <a:cubicBezTo>
                  <a:pt x="2520234" y="145293"/>
                  <a:pt x="2674416" y="147144"/>
                  <a:pt x="2828339" y="153558"/>
                </a:cubicBezTo>
                <a:cubicBezTo>
                  <a:pt x="2937368" y="147144"/>
                  <a:pt x="3047126" y="148443"/>
                  <a:pt x="3155426" y="134315"/>
                </a:cubicBezTo>
                <a:cubicBezTo>
                  <a:pt x="3195648" y="129068"/>
                  <a:pt x="3230329" y="97225"/>
                  <a:pt x="3270868" y="95827"/>
                </a:cubicBezTo>
                <a:lnTo>
                  <a:pt x="3713397" y="115071"/>
                </a:lnTo>
                <a:cubicBezTo>
                  <a:pt x="4260020" y="333755"/>
                  <a:pt x="3807360" y="167384"/>
                  <a:pt x="5271870" y="115071"/>
                </a:cubicBezTo>
                <a:cubicBezTo>
                  <a:pt x="5333162" y="112882"/>
                  <a:pt x="5473883" y="87810"/>
                  <a:pt x="5541235" y="76583"/>
                </a:cubicBezTo>
                <a:cubicBezTo>
                  <a:pt x="5701572" y="82998"/>
                  <a:pt x="5862160" y="84785"/>
                  <a:pt x="6022245" y="95827"/>
                </a:cubicBezTo>
                <a:cubicBezTo>
                  <a:pt x="6131850" y="103387"/>
                  <a:pt x="6076195" y="122806"/>
                  <a:pt x="6176169" y="172802"/>
                </a:cubicBezTo>
                <a:cubicBezTo>
                  <a:pt x="6199820" y="184630"/>
                  <a:pt x="6227476" y="185631"/>
                  <a:pt x="6253130" y="192046"/>
                </a:cubicBezTo>
                <a:cubicBezTo>
                  <a:pt x="6329156" y="181183"/>
                  <a:pt x="6408987" y="172318"/>
                  <a:pt x="6484015" y="153558"/>
                </a:cubicBezTo>
                <a:cubicBezTo>
                  <a:pt x="6529312" y="142232"/>
                  <a:pt x="6573652" y="127358"/>
                  <a:pt x="6618698" y="115071"/>
                </a:cubicBezTo>
                <a:cubicBezTo>
                  <a:pt x="6644209" y="108112"/>
                  <a:pt x="6670005" y="102242"/>
                  <a:pt x="6695659" y="95827"/>
                </a:cubicBezTo>
                <a:cubicBezTo>
                  <a:pt x="6721313" y="76583"/>
                  <a:pt x="6740618" y="40161"/>
                  <a:pt x="6772621" y="38096"/>
                </a:cubicBezTo>
                <a:cubicBezTo>
                  <a:pt x="7267153" y="6186"/>
                  <a:pt x="7177783" y="-57008"/>
                  <a:pt x="7349833" y="115071"/>
                </a:cubicBezTo>
                <a:cubicBezTo>
                  <a:pt x="7471689" y="108656"/>
                  <a:pt x="7594319" y="110965"/>
                  <a:pt x="7715401" y="95827"/>
                </a:cubicBezTo>
                <a:cubicBezTo>
                  <a:pt x="7749673" y="91542"/>
                  <a:pt x="7777079" y="58327"/>
                  <a:pt x="7811603" y="57340"/>
                </a:cubicBezTo>
                <a:lnTo>
                  <a:pt x="8388815" y="76583"/>
                </a:lnTo>
                <a:cubicBezTo>
                  <a:pt x="8459342" y="78303"/>
                  <a:pt x="8529911" y="76583"/>
                  <a:pt x="8600459" y="7658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7811602" y="6488782"/>
            <a:ext cx="0" cy="233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263" y="1522581"/>
            <a:ext cx="782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>
                <a:latin typeface="Cambria Math"/>
                <a:cs typeface="Cambria Math"/>
              </a:rPr>
              <a:t>Why / what limitations</a:t>
            </a:r>
            <a:r>
              <a:rPr lang="en-US" sz="2400" dirty="0" smtClean="0">
                <a:latin typeface="Cambria Math"/>
                <a:cs typeface="Cambria Math"/>
              </a:rPr>
              <a:t>? Because </a:t>
            </a:r>
            <a:r>
              <a:rPr lang="en-US" sz="2400" dirty="0">
                <a:latin typeface="Cambria Math"/>
                <a:cs typeface="Cambria Math"/>
              </a:rPr>
              <a:t>t</a:t>
            </a:r>
            <a:r>
              <a:rPr lang="en-US" sz="2400" dirty="0" smtClean="0">
                <a:latin typeface="Cambria Math"/>
                <a:cs typeface="Cambria Math"/>
              </a:rPr>
              <a:t>he debate needs to be…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9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87" y="1356961"/>
            <a:ext cx="86412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latin typeface="Cambria Math"/>
                <a:cs typeface="Cambria Math"/>
              </a:rPr>
              <a:t>Implications and problems:</a:t>
            </a:r>
            <a:endParaRPr lang="en-US" sz="2400" dirty="0">
              <a:latin typeface="Cambria Math"/>
              <a:cs typeface="Cambria Math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Quite complex/demanding methodologies/tools: ‘supervised machine learning’…hardly being discussed in “</a:t>
            </a:r>
            <a:r>
              <a:rPr lang="en-US" sz="2400" i="1" dirty="0" smtClean="0">
                <a:latin typeface="Cambria Math"/>
                <a:cs typeface="Cambria Math"/>
              </a:rPr>
              <a:t>Data Revolution</a:t>
            </a:r>
            <a:r>
              <a:rPr lang="en-US" sz="2400" dirty="0" smtClean="0">
                <a:latin typeface="Cambria Math"/>
                <a:cs typeface="Cambria Math"/>
              </a:rPr>
              <a:t>” talks—won’t come from the sky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Cambria Math"/>
                <a:cs typeface="Cambria Math"/>
              </a:rPr>
              <a:t>Telefonica</a:t>
            </a:r>
            <a:r>
              <a:rPr lang="en-US" sz="2400" dirty="0" smtClean="0">
                <a:latin typeface="Cambria Math"/>
                <a:cs typeface="Cambria Math"/>
              </a:rPr>
              <a:t> research: we don’t even know where it is—Data is not available, results are not replicable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Who creates the knowledge? Who can use it? has the capacities, the data? The power? Who asks the questions?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Here: all US PhDs, top academics/research institutions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How about NSIs/</a:t>
            </a:r>
            <a:r>
              <a:rPr lang="en-US" sz="2400" dirty="0" err="1" smtClean="0">
                <a:latin typeface="Cambria Math"/>
                <a:cs typeface="Cambria Math"/>
              </a:rPr>
              <a:t>Os</a:t>
            </a:r>
            <a:r>
              <a:rPr lang="en-US" sz="2400" dirty="0" smtClean="0">
                <a:latin typeface="Cambria Math"/>
                <a:cs typeface="Cambria Math"/>
              </a:rPr>
              <a:t> of Burundi, Niger, others?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Real risk of creating a “new digital divide” and a loss of accountability and oversight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Of course privacy—confidentiality—related to who owns and uses the data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</p:spTree>
    <p:extLst>
      <p:ext uri="{BB962C8B-B14F-4D97-AF65-F5344CB8AC3E}">
        <p14:creationId xmlns:p14="http://schemas.microsoft.com/office/powerpoint/2010/main" val="23313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36" y="1360270"/>
            <a:ext cx="86412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latin typeface="Cambria Math"/>
                <a:cs typeface="Cambria Math"/>
              </a:rPr>
              <a:t>Other problems: </a:t>
            </a:r>
          </a:p>
          <a:p>
            <a:pPr lvl="1"/>
            <a:r>
              <a:rPr lang="en-US" sz="2400" b="1" dirty="0" smtClean="0">
                <a:latin typeface="Cambria Math"/>
                <a:cs typeface="Cambria Math"/>
              </a:rPr>
              <a:t>Measurement:</a:t>
            </a: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Big Data may address part of the ‘measurement problem’ but it </a:t>
            </a:r>
            <a:r>
              <a:rPr lang="en-US" sz="2400" i="1" dirty="0" smtClean="0">
                <a:latin typeface="Cambria Math"/>
                <a:cs typeface="Cambria Math"/>
              </a:rPr>
              <a:t>adds to </a:t>
            </a:r>
            <a:r>
              <a:rPr lang="en-US" sz="2400" dirty="0" smtClean="0">
                <a:latin typeface="Cambria Math"/>
                <a:cs typeface="Cambria Math"/>
              </a:rPr>
              <a:t>it (and may change what we care to measure):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>
                <a:latin typeface="Cambria Math"/>
                <a:cs typeface="Cambria Math"/>
              </a:rPr>
              <a:t>Consumption of data </a:t>
            </a:r>
            <a:r>
              <a:rPr lang="en-US" sz="2400" dirty="0" smtClean="0">
                <a:latin typeface="Cambria Math"/>
                <a:cs typeface="Cambria Math"/>
              </a:rPr>
              <a:t>not recorded in GDP: is GDP missing an increasing surplus? (</a:t>
            </a:r>
            <a:r>
              <a:rPr lang="en-US" sz="2400" dirty="0" err="1" smtClean="0">
                <a:latin typeface="Cambria Math"/>
                <a:cs typeface="Cambria Math"/>
              </a:rPr>
              <a:t>Brynjolfsson</a:t>
            </a:r>
            <a:r>
              <a:rPr lang="en-US" sz="2400" dirty="0" smtClean="0">
                <a:latin typeface="Cambria Math"/>
                <a:cs typeface="Cambria Math"/>
              </a:rPr>
              <a:t>)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GDP invented in a data poor industrial era—will sound increasingly outdated and eventually lose its relevance</a:t>
            </a:r>
          </a:p>
          <a:p>
            <a:pPr lvl="1"/>
            <a:r>
              <a:rPr lang="en-US" sz="2400" b="1" dirty="0" smtClean="0">
                <a:latin typeface="Cambria Math"/>
                <a:cs typeface="Cambria Math"/>
              </a:rPr>
              <a:t>Other actors: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‘Quantified Self and Communities’ people who get data about themselves </a:t>
            </a:r>
            <a:r>
              <a:rPr lang="en-US" sz="2400" i="1" dirty="0" smtClean="0">
                <a:latin typeface="Cambria Math"/>
                <a:cs typeface="Cambria Math"/>
              </a:rPr>
              <a:t>and act on them</a:t>
            </a:r>
            <a:r>
              <a:rPr lang="en-US" sz="2400" dirty="0" smtClean="0">
                <a:latin typeface="Cambria Math"/>
                <a:cs typeface="Cambria Math"/>
              </a:rPr>
              <a:t>—’data matters’; how many people / who can do that?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Who is able to read complex charts and visualizations? Who has that </a:t>
            </a:r>
            <a:r>
              <a:rPr lang="en-US" sz="2400" b="1" dirty="0" smtClean="0">
                <a:latin typeface="Cambria Math"/>
                <a:cs typeface="Cambria Math"/>
              </a:rPr>
              <a:t>literacy?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4. Where do we stand?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Early applications and current limitations</a:t>
            </a:r>
          </a:p>
        </p:txBody>
      </p:sp>
    </p:spTree>
    <p:extLst>
      <p:ext uri="{BB962C8B-B14F-4D97-AF65-F5344CB8AC3E}">
        <p14:creationId xmlns:p14="http://schemas.microsoft.com/office/powerpoint/2010/main" val="13141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582" y="1146545"/>
            <a:ext cx="886841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 smtClean="0">
                <a:latin typeface="Cambria Math"/>
                <a:cs typeface="Cambria Math"/>
              </a:rPr>
              <a:t>“</a:t>
            </a:r>
            <a:r>
              <a:rPr lang="en-US" sz="2400" i="1" dirty="0">
                <a:latin typeface="Cambria Math"/>
                <a:cs typeface="Cambria Math"/>
              </a:rPr>
              <a:t>A</a:t>
            </a:r>
            <a:r>
              <a:rPr lang="en-US" sz="2400" i="1" dirty="0" smtClean="0">
                <a:latin typeface="Cambria Math"/>
                <a:cs typeface="Cambria Math"/>
              </a:rPr>
              <a:t>ll great evolutions in statistics happened through concrete applications in various fields” </a:t>
            </a:r>
            <a:r>
              <a:rPr lang="en-US" sz="2400" dirty="0" smtClean="0">
                <a:latin typeface="Cambria Math"/>
                <a:cs typeface="Cambria Math"/>
              </a:rPr>
              <a:t>(M. </a:t>
            </a:r>
            <a:r>
              <a:rPr lang="en-US" sz="2400" dirty="0" err="1" smtClean="0">
                <a:latin typeface="Cambria Math"/>
                <a:cs typeface="Cambria Math"/>
              </a:rPr>
              <a:t>Skaliotis</a:t>
            </a:r>
            <a:r>
              <a:rPr lang="en-US" sz="2400" dirty="0" smtClean="0">
                <a:latin typeface="Cambria Math"/>
                <a:cs typeface="Cambria Math"/>
              </a:rPr>
              <a:t>, </a:t>
            </a:r>
            <a:r>
              <a:rPr lang="en-US" sz="2400" dirty="0" err="1" smtClean="0">
                <a:latin typeface="Cambria Math"/>
                <a:cs typeface="Cambria Math"/>
              </a:rPr>
              <a:t>Eurostats</a:t>
            </a:r>
            <a:r>
              <a:rPr lang="en-US" sz="2400" dirty="0" smtClean="0">
                <a:latin typeface="Cambria Math"/>
                <a:cs typeface="Cambria Math"/>
              </a:rPr>
              <a:t>)</a:t>
            </a:r>
            <a:endParaRPr lang="en-US" sz="2400" dirty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Fulfilling the ‘promise’ of Big Data could start by working in a number of areas: poverty measurement and monitoring for instance to try and draw lessons with broader applicability</a:t>
            </a:r>
          </a:p>
          <a:p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Cambria Math"/>
                <a:cs typeface="Cambria Math"/>
              </a:rPr>
              <a:t>But solid understanding of what is at stake is required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The </a:t>
            </a:r>
            <a:r>
              <a:rPr lang="en-US" sz="2400" dirty="0">
                <a:latin typeface="Cambria Math"/>
                <a:cs typeface="Cambria Math"/>
              </a:rPr>
              <a:t>role of Official Statistics is to </a:t>
            </a:r>
            <a:r>
              <a:rPr lang="en-US" sz="2400" b="1" dirty="0">
                <a:latin typeface="Cambria Math"/>
                <a:cs typeface="Cambria Math"/>
              </a:rPr>
              <a:t>enhance </a:t>
            </a:r>
            <a:r>
              <a:rPr lang="en-US" sz="2400" b="1" dirty="0" smtClean="0">
                <a:latin typeface="Cambria Math"/>
                <a:cs typeface="Cambria Math"/>
              </a:rPr>
              <a:t>knowledge </a:t>
            </a:r>
            <a:r>
              <a:rPr lang="en-US" sz="2400" dirty="0" smtClean="0">
                <a:latin typeface="Cambria Math"/>
                <a:cs typeface="Cambria Math"/>
              </a:rPr>
              <a:t>about in societies – in ways </a:t>
            </a:r>
            <a:r>
              <a:rPr lang="en-US" sz="2400" dirty="0">
                <a:latin typeface="Cambria Math"/>
                <a:cs typeface="Cambria Math"/>
              </a:rPr>
              <a:t>that reflects and serves </a:t>
            </a:r>
            <a:r>
              <a:rPr lang="en-US" sz="2400" b="1" dirty="0">
                <a:latin typeface="Cambria Math"/>
                <a:cs typeface="Cambria Math"/>
              </a:rPr>
              <a:t>democratic principles and </a:t>
            </a:r>
            <a:r>
              <a:rPr lang="en-US" sz="2400" b="1" dirty="0" smtClean="0">
                <a:latin typeface="Cambria Math"/>
                <a:cs typeface="Cambria Math"/>
              </a:rPr>
              <a:t>processes: diffusion channels and feedback loops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 has the legitimacy and the tools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This can and should be done </a:t>
            </a:r>
            <a:r>
              <a:rPr lang="en-US" sz="2400" i="1" dirty="0" smtClean="0">
                <a:latin typeface="Cambria Math"/>
                <a:cs typeface="Cambria Math"/>
              </a:rPr>
              <a:t>using </a:t>
            </a:r>
            <a:r>
              <a:rPr lang="en-US" sz="2400" i="1" dirty="0">
                <a:latin typeface="Cambria Math"/>
                <a:cs typeface="Cambria Math"/>
              </a:rPr>
              <a:t>all relevant data </a:t>
            </a:r>
            <a:endParaRPr lang="en-US" sz="2400" i="1" dirty="0" smtClean="0">
              <a:latin typeface="Cambria Math"/>
              <a:cs typeface="Cambria Math"/>
            </a:endParaRPr>
          </a:p>
          <a:p>
            <a:pPr lvl="1"/>
            <a:r>
              <a:rPr lang="en-US" sz="2400" dirty="0" smtClean="0">
                <a:latin typeface="Cambria Math"/>
                <a:cs typeface="Cambria Math"/>
              </a:rPr>
              <a:t>(</a:t>
            </a:r>
            <a:r>
              <a:rPr lang="en-US" sz="2400" dirty="0">
                <a:latin typeface="Cambria Math"/>
                <a:cs typeface="Cambria Math"/>
              </a:rPr>
              <a:t>re Principle 1</a:t>
            </a:r>
            <a:r>
              <a:rPr lang="en-US" sz="2400" dirty="0" smtClean="0">
                <a:latin typeface="Cambria Math"/>
                <a:cs typeface="Cambria Math"/>
              </a:rPr>
              <a:t>)</a:t>
            </a:r>
            <a:endParaRPr lang="en-US" sz="2400" i="1" dirty="0" smtClean="0">
              <a:latin typeface="Cambria Math"/>
              <a:cs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5. Where and how do we move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forward and ahead?</a:t>
            </a:r>
          </a:p>
        </p:txBody>
      </p:sp>
    </p:spTree>
    <p:extLst>
      <p:ext uri="{BB962C8B-B14F-4D97-AF65-F5344CB8AC3E}">
        <p14:creationId xmlns:p14="http://schemas.microsoft.com/office/powerpoint/2010/main" val="6850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582" y="1023090"/>
            <a:ext cx="886841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mbria Math"/>
              <a:cs typeface="Cambria Math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 does not just mean doing the same better/faster/cheaper: it means doing things differently in a different era: knowledge-driven, user-centric, etc.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 does not mean hoping to get back to </a:t>
            </a:r>
            <a:r>
              <a:rPr lang="en-US" sz="2400" i="1" dirty="0" err="1" smtClean="0">
                <a:latin typeface="Cambria Math"/>
                <a:cs typeface="Cambria Math"/>
              </a:rPr>
              <a:t>Statistik</a:t>
            </a:r>
            <a:r>
              <a:rPr lang="en-US" sz="2400" dirty="0" smtClean="0">
                <a:latin typeface="Cambria Math"/>
                <a:cs typeface="Cambria Math"/>
              </a:rPr>
              <a:t>—of the </a:t>
            </a:r>
            <a:r>
              <a:rPr lang="en-US" sz="2400" i="1" dirty="0" smtClean="0">
                <a:latin typeface="Cambria Math"/>
                <a:cs typeface="Cambria Math"/>
              </a:rPr>
              <a:t>Science of the State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en-US" sz="2400" dirty="0" smtClean="0">
                <a:latin typeface="Cambria Math"/>
                <a:cs typeface="Cambria Math"/>
              </a:rPr>
              <a:t>(about, by and for the state): there are multiple actors ‘out there’ that have been empowered and will demand, produce and use data about themselves and others—they are both demand and supply too—they have skills (designers)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It does mean that official statistics needs to engage and step up to be a key actor and avoid confusions and divisions—partner!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Other public actions are needed: </a:t>
            </a:r>
            <a:r>
              <a:rPr lang="en-US" sz="2400" i="1" dirty="0" smtClean="0">
                <a:latin typeface="Cambria Math"/>
                <a:cs typeface="Cambria Math"/>
              </a:rPr>
              <a:t>data literacy</a:t>
            </a:r>
            <a:r>
              <a:rPr lang="en-US" sz="2400" dirty="0" smtClean="0">
                <a:latin typeface="Cambria Math"/>
                <a:cs typeface="Cambria Math"/>
              </a:rPr>
              <a:t>, legal frameworks, with other actors (WEF-Orange)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I don</a:t>
            </a:r>
            <a:r>
              <a:rPr lang="fr-FR" sz="2400" dirty="0" smtClean="0">
                <a:latin typeface="Cambria Math"/>
                <a:cs typeface="Cambria Math"/>
              </a:rPr>
              <a:t>’</a:t>
            </a:r>
            <a:r>
              <a:rPr lang="en-US" sz="2400" dirty="0" smtClean="0">
                <a:latin typeface="Cambria Math"/>
                <a:cs typeface="Cambria Math"/>
              </a:rPr>
              <a:t>t believe much in certification—methods yes</a:t>
            </a:r>
            <a:endParaRPr lang="en-US" sz="2400" dirty="0">
              <a:latin typeface="Cambria Math"/>
              <a:cs typeface="Cambria Math"/>
            </a:endParaRPr>
          </a:p>
          <a:p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endParaRPr lang="en-US" sz="2400" i="1" dirty="0" smtClean="0">
              <a:latin typeface="Cambria Math"/>
              <a:cs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5. Where and how do we move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forward and ahead?</a:t>
            </a:r>
          </a:p>
        </p:txBody>
      </p:sp>
    </p:spTree>
    <p:extLst>
      <p:ext uri="{BB962C8B-B14F-4D97-AF65-F5344CB8AC3E}">
        <p14:creationId xmlns:p14="http://schemas.microsoft.com/office/powerpoint/2010/main" val="29550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246191" y="2946535"/>
            <a:ext cx="3045419" cy="3679232"/>
          </a:xfrm>
          <a:custGeom>
            <a:avLst/>
            <a:gdLst>
              <a:gd name="connsiteX0" fmla="*/ 96534 w 3617528"/>
              <a:gd name="connsiteY0" fmla="*/ 3944974 h 4849431"/>
              <a:gd name="connsiteX1" fmla="*/ 135015 w 3617528"/>
              <a:gd name="connsiteY1" fmla="*/ 3694805 h 4849431"/>
              <a:gd name="connsiteX2" fmla="*/ 173496 w 3617528"/>
              <a:gd name="connsiteY2" fmla="*/ 3637073 h 4849431"/>
              <a:gd name="connsiteX3" fmla="*/ 211977 w 3617528"/>
              <a:gd name="connsiteY3" fmla="*/ 3521611 h 4849431"/>
              <a:gd name="connsiteX4" fmla="*/ 250458 w 3617528"/>
              <a:gd name="connsiteY4" fmla="*/ 3425392 h 4849431"/>
              <a:gd name="connsiteX5" fmla="*/ 288938 w 3617528"/>
              <a:gd name="connsiteY5" fmla="*/ 3271442 h 4849431"/>
              <a:gd name="connsiteX6" fmla="*/ 327419 w 3617528"/>
              <a:gd name="connsiteY6" fmla="*/ 3136735 h 4849431"/>
              <a:gd name="connsiteX7" fmla="*/ 365900 w 3617528"/>
              <a:gd name="connsiteY7" fmla="*/ 3021273 h 4849431"/>
              <a:gd name="connsiteX8" fmla="*/ 423621 w 3617528"/>
              <a:gd name="connsiteY8" fmla="*/ 2944298 h 4849431"/>
              <a:gd name="connsiteX9" fmla="*/ 442862 w 3617528"/>
              <a:gd name="connsiteY9" fmla="*/ 2886566 h 4849431"/>
              <a:gd name="connsiteX10" fmla="*/ 481342 w 3617528"/>
              <a:gd name="connsiteY10" fmla="*/ 2828835 h 4849431"/>
              <a:gd name="connsiteX11" fmla="*/ 500583 w 3617528"/>
              <a:gd name="connsiteY11" fmla="*/ 2732616 h 4849431"/>
              <a:gd name="connsiteX12" fmla="*/ 577544 w 3617528"/>
              <a:gd name="connsiteY12" fmla="*/ 2578666 h 4849431"/>
              <a:gd name="connsiteX13" fmla="*/ 635266 w 3617528"/>
              <a:gd name="connsiteY13" fmla="*/ 2424716 h 4849431"/>
              <a:gd name="connsiteX14" fmla="*/ 692987 w 3617528"/>
              <a:gd name="connsiteY14" fmla="*/ 2232278 h 4849431"/>
              <a:gd name="connsiteX15" fmla="*/ 789189 w 3617528"/>
              <a:gd name="connsiteY15" fmla="*/ 2059084 h 4849431"/>
              <a:gd name="connsiteX16" fmla="*/ 827670 w 3617528"/>
              <a:gd name="connsiteY16" fmla="*/ 1905134 h 4849431"/>
              <a:gd name="connsiteX17" fmla="*/ 866150 w 3617528"/>
              <a:gd name="connsiteY17" fmla="*/ 1789671 h 4849431"/>
              <a:gd name="connsiteX18" fmla="*/ 904631 w 3617528"/>
              <a:gd name="connsiteY18" fmla="*/ 1635721 h 4849431"/>
              <a:gd name="connsiteX19" fmla="*/ 943112 w 3617528"/>
              <a:gd name="connsiteY19" fmla="*/ 1289333 h 4849431"/>
              <a:gd name="connsiteX20" fmla="*/ 981593 w 3617528"/>
              <a:gd name="connsiteY20" fmla="*/ 1193114 h 4849431"/>
              <a:gd name="connsiteX21" fmla="*/ 1020074 w 3617528"/>
              <a:gd name="connsiteY21" fmla="*/ 1039164 h 4849431"/>
              <a:gd name="connsiteX22" fmla="*/ 1135516 w 3617528"/>
              <a:gd name="connsiteY22" fmla="*/ 827482 h 4849431"/>
              <a:gd name="connsiteX23" fmla="*/ 1173997 w 3617528"/>
              <a:gd name="connsiteY23" fmla="*/ 615801 h 4849431"/>
              <a:gd name="connsiteX24" fmla="*/ 1212478 w 3617528"/>
              <a:gd name="connsiteY24" fmla="*/ 558070 h 4849431"/>
              <a:gd name="connsiteX25" fmla="*/ 1231718 w 3617528"/>
              <a:gd name="connsiteY25" fmla="*/ 481095 h 4849431"/>
              <a:gd name="connsiteX26" fmla="*/ 1289439 w 3617528"/>
              <a:gd name="connsiteY26" fmla="*/ 365632 h 4849431"/>
              <a:gd name="connsiteX27" fmla="*/ 1308680 w 3617528"/>
              <a:gd name="connsiteY27" fmla="*/ 269413 h 4849431"/>
              <a:gd name="connsiteX28" fmla="*/ 1404882 w 3617528"/>
              <a:gd name="connsiteY28" fmla="*/ 96219 h 4849431"/>
              <a:gd name="connsiteX29" fmla="*/ 1578045 w 3617528"/>
              <a:gd name="connsiteY29" fmla="*/ 19244 h 4849431"/>
              <a:gd name="connsiteX30" fmla="*/ 1635766 w 3617528"/>
              <a:gd name="connsiteY30" fmla="*/ 0 h 4849431"/>
              <a:gd name="connsiteX31" fmla="*/ 1847411 w 3617528"/>
              <a:gd name="connsiteY31" fmla="*/ 19244 h 4849431"/>
              <a:gd name="connsiteX32" fmla="*/ 1866651 w 3617528"/>
              <a:gd name="connsiteY32" fmla="*/ 76975 h 4849431"/>
              <a:gd name="connsiteX33" fmla="*/ 1924372 w 3617528"/>
              <a:gd name="connsiteY33" fmla="*/ 134707 h 4849431"/>
              <a:gd name="connsiteX34" fmla="*/ 1962853 w 3617528"/>
              <a:gd name="connsiteY34" fmla="*/ 211682 h 4849431"/>
              <a:gd name="connsiteX35" fmla="*/ 2059055 w 3617528"/>
              <a:gd name="connsiteY35" fmla="*/ 365632 h 4849431"/>
              <a:gd name="connsiteX36" fmla="*/ 2097536 w 3617528"/>
              <a:gd name="connsiteY36" fmla="*/ 481095 h 4849431"/>
              <a:gd name="connsiteX37" fmla="*/ 2174498 w 3617528"/>
              <a:gd name="connsiteY37" fmla="*/ 635045 h 4849431"/>
              <a:gd name="connsiteX38" fmla="*/ 2212978 w 3617528"/>
              <a:gd name="connsiteY38" fmla="*/ 712020 h 4849431"/>
              <a:gd name="connsiteX39" fmla="*/ 2270700 w 3617528"/>
              <a:gd name="connsiteY39" fmla="*/ 827482 h 4849431"/>
              <a:gd name="connsiteX40" fmla="*/ 2309180 w 3617528"/>
              <a:gd name="connsiteY40" fmla="*/ 942945 h 4849431"/>
              <a:gd name="connsiteX41" fmla="*/ 2328421 w 3617528"/>
              <a:gd name="connsiteY41" fmla="*/ 1039164 h 4849431"/>
              <a:gd name="connsiteX42" fmla="*/ 2443863 w 3617528"/>
              <a:gd name="connsiteY42" fmla="*/ 1231602 h 4849431"/>
              <a:gd name="connsiteX43" fmla="*/ 2501584 w 3617528"/>
              <a:gd name="connsiteY43" fmla="*/ 1327821 h 4849431"/>
              <a:gd name="connsiteX44" fmla="*/ 2617027 w 3617528"/>
              <a:gd name="connsiteY44" fmla="*/ 1597233 h 4849431"/>
              <a:gd name="connsiteX45" fmla="*/ 2655508 w 3617528"/>
              <a:gd name="connsiteY45" fmla="*/ 1654965 h 4849431"/>
              <a:gd name="connsiteX46" fmla="*/ 2713229 w 3617528"/>
              <a:gd name="connsiteY46" fmla="*/ 1751184 h 4849431"/>
              <a:gd name="connsiteX47" fmla="*/ 2867152 w 3617528"/>
              <a:gd name="connsiteY47" fmla="*/ 1982109 h 4849431"/>
              <a:gd name="connsiteX48" fmla="*/ 2905633 w 3617528"/>
              <a:gd name="connsiteY48" fmla="*/ 2059084 h 4849431"/>
              <a:gd name="connsiteX49" fmla="*/ 2944114 w 3617528"/>
              <a:gd name="connsiteY49" fmla="*/ 2155303 h 4849431"/>
              <a:gd name="connsiteX50" fmla="*/ 3001835 w 3617528"/>
              <a:gd name="connsiteY50" fmla="*/ 2213034 h 4849431"/>
              <a:gd name="connsiteX51" fmla="*/ 3098037 w 3617528"/>
              <a:gd name="connsiteY51" fmla="*/ 2482447 h 4849431"/>
              <a:gd name="connsiteX52" fmla="*/ 3174998 w 3617528"/>
              <a:gd name="connsiteY52" fmla="*/ 2597910 h 4849431"/>
              <a:gd name="connsiteX53" fmla="*/ 3213479 w 3617528"/>
              <a:gd name="connsiteY53" fmla="*/ 2713372 h 4849431"/>
              <a:gd name="connsiteX54" fmla="*/ 3328922 w 3617528"/>
              <a:gd name="connsiteY54" fmla="*/ 2886566 h 4849431"/>
              <a:gd name="connsiteX55" fmla="*/ 3348162 w 3617528"/>
              <a:gd name="connsiteY55" fmla="*/ 2944298 h 4849431"/>
              <a:gd name="connsiteX56" fmla="*/ 3405883 w 3617528"/>
              <a:gd name="connsiteY56" fmla="*/ 3079004 h 4849431"/>
              <a:gd name="connsiteX57" fmla="*/ 3463604 w 3617528"/>
              <a:gd name="connsiteY57" fmla="*/ 3329173 h 4849431"/>
              <a:gd name="connsiteX58" fmla="*/ 3502085 w 3617528"/>
              <a:gd name="connsiteY58" fmla="*/ 3463880 h 4849431"/>
              <a:gd name="connsiteX59" fmla="*/ 3559806 w 3617528"/>
              <a:gd name="connsiteY59" fmla="*/ 3502367 h 4849431"/>
              <a:gd name="connsiteX60" fmla="*/ 3598287 w 3617528"/>
              <a:gd name="connsiteY60" fmla="*/ 3791024 h 4849431"/>
              <a:gd name="connsiteX61" fmla="*/ 3617528 w 3617528"/>
              <a:gd name="connsiteY61" fmla="*/ 3848755 h 4849431"/>
              <a:gd name="connsiteX62" fmla="*/ 3598287 w 3617528"/>
              <a:gd name="connsiteY62" fmla="*/ 4233630 h 4849431"/>
              <a:gd name="connsiteX63" fmla="*/ 3425124 w 3617528"/>
              <a:gd name="connsiteY63" fmla="*/ 4349093 h 4849431"/>
              <a:gd name="connsiteX64" fmla="*/ 3328922 w 3617528"/>
              <a:gd name="connsiteY64" fmla="*/ 4387581 h 4849431"/>
              <a:gd name="connsiteX65" fmla="*/ 3271200 w 3617528"/>
              <a:gd name="connsiteY65" fmla="*/ 4426068 h 4849431"/>
              <a:gd name="connsiteX66" fmla="*/ 3117277 w 3617528"/>
              <a:gd name="connsiteY66" fmla="*/ 4483800 h 4849431"/>
              <a:gd name="connsiteX67" fmla="*/ 3040316 w 3617528"/>
              <a:gd name="connsiteY67" fmla="*/ 4541531 h 4849431"/>
              <a:gd name="connsiteX68" fmla="*/ 2982594 w 3617528"/>
              <a:gd name="connsiteY68" fmla="*/ 4580018 h 4849431"/>
              <a:gd name="connsiteX69" fmla="*/ 2751710 w 3617528"/>
              <a:gd name="connsiteY69" fmla="*/ 4599262 h 4849431"/>
              <a:gd name="connsiteX70" fmla="*/ 2424623 w 3617528"/>
              <a:gd name="connsiteY70" fmla="*/ 4656994 h 4849431"/>
              <a:gd name="connsiteX71" fmla="*/ 2328421 w 3617528"/>
              <a:gd name="connsiteY71" fmla="*/ 4676237 h 4849431"/>
              <a:gd name="connsiteX72" fmla="*/ 2193738 w 3617528"/>
              <a:gd name="connsiteY72" fmla="*/ 4695481 h 4849431"/>
              <a:gd name="connsiteX73" fmla="*/ 2097536 w 3617528"/>
              <a:gd name="connsiteY73" fmla="*/ 4714725 h 4849431"/>
              <a:gd name="connsiteX74" fmla="*/ 1866651 w 3617528"/>
              <a:gd name="connsiteY74" fmla="*/ 4733969 h 4849431"/>
              <a:gd name="connsiteX75" fmla="*/ 1327920 w 3617528"/>
              <a:gd name="connsiteY75" fmla="*/ 4810944 h 4849431"/>
              <a:gd name="connsiteX76" fmla="*/ 558304 w 3617528"/>
              <a:gd name="connsiteY76" fmla="*/ 4849431 h 4849431"/>
              <a:gd name="connsiteX77" fmla="*/ 442862 w 3617528"/>
              <a:gd name="connsiteY77" fmla="*/ 4810944 h 4849431"/>
              <a:gd name="connsiteX78" fmla="*/ 346660 w 3617528"/>
              <a:gd name="connsiteY78" fmla="*/ 4695481 h 4849431"/>
              <a:gd name="connsiteX79" fmla="*/ 192736 w 3617528"/>
              <a:gd name="connsiteY79" fmla="*/ 4560775 h 4849431"/>
              <a:gd name="connsiteX80" fmla="*/ 115775 w 3617528"/>
              <a:gd name="connsiteY80" fmla="*/ 4445312 h 4849431"/>
              <a:gd name="connsiteX81" fmla="*/ 77294 w 3617528"/>
              <a:gd name="connsiteY81" fmla="*/ 4387581 h 4849431"/>
              <a:gd name="connsiteX82" fmla="*/ 38813 w 3617528"/>
              <a:gd name="connsiteY82" fmla="*/ 4329849 h 4849431"/>
              <a:gd name="connsiteX83" fmla="*/ 332 w 3617528"/>
              <a:gd name="connsiteY83" fmla="*/ 4118168 h 4849431"/>
              <a:gd name="connsiteX84" fmla="*/ 19573 w 3617528"/>
              <a:gd name="connsiteY84" fmla="*/ 3791024 h 4849431"/>
              <a:gd name="connsiteX85" fmla="*/ 77294 w 3617528"/>
              <a:gd name="connsiteY85" fmla="*/ 3771780 h 4849431"/>
              <a:gd name="connsiteX86" fmla="*/ 115775 w 3617528"/>
              <a:gd name="connsiteY86" fmla="*/ 3752536 h 48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17528" h="4849431">
                <a:moveTo>
                  <a:pt x="96534" y="3944974"/>
                </a:moveTo>
                <a:cubicBezTo>
                  <a:pt x="100396" y="3910213"/>
                  <a:pt x="110022" y="3753134"/>
                  <a:pt x="135015" y="3694805"/>
                </a:cubicBezTo>
                <a:cubicBezTo>
                  <a:pt x="144124" y="3673547"/>
                  <a:pt x="160669" y="3656317"/>
                  <a:pt x="173496" y="3637073"/>
                </a:cubicBezTo>
                <a:cubicBezTo>
                  <a:pt x="186323" y="3598586"/>
                  <a:pt x="196912" y="3559279"/>
                  <a:pt x="211977" y="3521611"/>
                </a:cubicBezTo>
                <a:cubicBezTo>
                  <a:pt x="224804" y="3489538"/>
                  <a:pt x="240301" y="3458408"/>
                  <a:pt x="250458" y="3425392"/>
                </a:cubicBezTo>
                <a:cubicBezTo>
                  <a:pt x="266011" y="3374835"/>
                  <a:pt x="272213" y="3321624"/>
                  <a:pt x="288938" y="3271442"/>
                </a:cubicBezTo>
                <a:cubicBezTo>
                  <a:pt x="353598" y="3077433"/>
                  <a:pt x="254945" y="3378357"/>
                  <a:pt x="327419" y="3136735"/>
                </a:cubicBezTo>
                <a:cubicBezTo>
                  <a:pt x="339074" y="3097877"/>
                  <a:pt x="341562" y="3053730"/>
                  <a:pt x="365900" y="3021273"/>
                </a:cubicBezTo>
                <a:lnTo>
                  <a:pt x="423621" y="2944298"/>
                </a:lnTo>
                <a:cubicBezTo>
                  <a:pt x="430035" y="2925054"/>
                  <a:pt x="433792" y="2904710"/>
                  <a:pt x="442862" y="2886566"/>
                </a:cubicBezTo>
                <a:cubicBezTo>
                  <a:pt x="453203" y="2865880"/>
                  <a:pt x="473223" y="2850490"/>
                  <a:pt x="481342" y="2828835"/>
                </a:cubicBezTo>
                <a:cubicBezTo>
                  <a:pt x="492825" y="2798209"/>
                  <a:pt x="488843" y="2763145"/>
                  <a:pt x="500583" y="2732616"/>
                </a:cubicBezTo>
                <a:cubicBezTo>
                  <a:pt x="521175" y="2679067"/>
                  <a:pt x="554552" y="2631229"/>
                  <a:pt x="577544" y="2578666"/>
                </a:cubicBezTo>
                <a:cubicBezTo>
                  <a:pt x="599508" y="2528454"/>
                  <a:pt x="617938" y="2476710"/>
                  <a:pt x="635266" y="2424716"/>
                </a:cubicBezTo>
                <a:cubicBezTo>
                  <a:pt x="656440" y="2361182"/>
                  <a:pt x="667003" y="2294001"/>
                  <a:pt x="692987" y="2232278"/>
                </a:cubicBezTo>
                <a:cubicBezTo>
                  <a:pt x="718610" y="2171412"/>
                  <a:pt x="757122" y="2116815"/>
                  <a:pt x="789189" y="2059084"/>
                </a:cubicBezTo>
                <a:cubicBezTo>
                  <a:pt x="802016" y="2007767"/>
                  <a:pt x="813141" y="1955995"/>
                  <a:pt x="827670" y="1905134"/>
                </a:cubicBezTo>
                <a:cubicBezTo>
                  <a:pt x="838813" y="1866126"/>
                  <a:pt x="855007" y="1828679"/>
                  <a:pt x="866150" y="1789671"/>
                </a:cubicBezTo>
                <a:cubicBezTo>
                  <a:pt x="880679" y="1738810"/>
                  <a:pt x="904631" y="1635721"/>
                  <a:pt x="904631" y="1635721"/>
                </a:cubicBezTo>
                <a:cubicBezTo>
                  <a:pt x="917458" y="1520258"/>
                  <a:pt x="923210" y="1403789"/>
                  <a:pt x="943112" y="1289333"/>
                </a:cubicBezTo>
                <a:cubicBezTo>
                  <a:pt x="949030" y="1255301"/>
                  <a:pt x="971669" y="1226201"/>
                  <a:pt x="981593" y="1193114"/>
                </a:cubicBezTo>
                <a:cubicBezTo>
                  <a:pt x="1005288" y="1114116"/>
                  <a:pt x="990195" y="1104910"/>
                  <a:pt x="1020074" y="1039164"/>
                </a:cubicBezTo>
                <a:cubicBezTo>
                  <a:pt x="1082435" y="901947"/>
                  <a:pt x="1075269" y="917869"/>
                  <a:pt x="1135516" y="827482"/>
                </a:cubicBezTo>
                <a:cubicBezTo>
                  <a:pt x="1139975" y="796262"/>
                  <a:pt x="1154556" y="661171"/>
                  <a:pt x="1173997" y="615801"/>
                </a:cubicBezTo>
                <a:cubicBezTo>
                  <a:pt x="1183106" y="594544"/>
                  <a:pt x="1199651" y="577314"/>
                  <a:pt x="1212478" y="558070"/>
                </a:cubicBezTo>
                <a:cubicBezTo>
                  <a:pt x="1218891" y="532412"/>
                  <a:pt x="1221301" y="505405"/>
                  <a:pt x="1231718" y="481095"/>
                </a:cubicBezTo>
                <a:cubicBezTo>
                  <a:pt x="1288152" y="349390"/>
                  <a:pt x="1257008" y="495380"/>
                  <a:pt x="1289439" y="365632"/>
                </a:cubicBezTo>
                <a:cubicBezTo>
                  <a:pt x="1297371" y="333900"/>
                  <a:pt x="1299283" y="300742"/>
                  <a:pt x="1308680" y="269413"/>
                </a:cubicBezTo>
                <a:cubicBezTo>
                  <a:pt x="1329004" y="201653"/>
                  <a:pt x="1354350" y="146759"/>
                  <a:pt x="1404882" y="96219"/>
                </a:cubicBezTo>
                <a:cubicBezTo>
                  <a:pt x="1450616" y="50477"/>
                  <a:pt x="1520888" y="38300"/>
                  <a:pt x="1578045" y="19244"/>
                </a:cubicBezTo>
                <a:lnTo>
                  <a:pt x="1635766" y="0"/>
                </a:lnTo>
                <a:cubicBezTo>
                  <a:pt x="1706314" y="6415"/>
                  <a:pt x="1780208" y="-3161"/>
                  <a:pt x="1847411" y="19244"/>
                </a:cubicBezTo>
                <a:cubicBezTo>
                  <a:pt x="1866654" y="25659"/>
                  <a:pt x="1855401" y="60097"/>
                  <a:pt x="1866651" y="76975"/>
                </a:cubicBezTo>
                <a:cubicBezTo>
                  <a:pt x="1881744" y="99618"/>
                  <a:pt x="1908557" y="112562"/>
                  <a:pt x="1924372" y="134707"/>
                </a:cubicBezTo>
                <a:cubicBezTo>
                  <a:pt x="1941043" y="158051"/>
                  <a:pt x="1948924" y="186605"/>
                  <a:pt x="1962853" y="211682"/>
                </a:cubicBezTo>
                <a:cubicBezTo>
                  <a:pt x="2001533" y="281319"/>
                  <a:pt x="2018960" y="305480"/>
                  <a:pt x="2059055" y="365632"/>
                </a:cubicBezTo>
                <a:cubicBezTo>
                  <a:pt x="2071882" y="404120"/>
                  <a:pt x="2081557" y="443805"/>
                  <a:pt x="2097536" y="481095"/>
                </a:cubicBezTo>
                <a:cubicBezTo>
                  <a:pt x="2120133" y="533829"/>
                  <a:pt x="2148844" y="583728"/>
                  <a:pt x="2174498" y="635045"/>
                </a:cubicBezTo>
                <a:cubicBezTo>
                  <a:pt x="2187325" y="660703"/>
                  <a:pt x="2203908" y="684806"/>
                  <a:pt x="2212978" y="712020"/>
                </a:cubicBezTo>
                <a:cubicBezTo>
                  <a:pt x="2239531" y="791691"/>
                  <a:pt x="2220969" y="752873"/>
                  <a:pt x="2270700" y="827482"/>
                </a:cubicBezTo>
                <a:cubicBezTo>
                  <a:pt x="2283527" y="865970"/>
                  <a:pt x="2301225" y="903164"/>
                  <a:pt x="2309180" y="942945"/>
                </a:cubicBezTo>
                <a:cubicBezTo>
                  <a:pt x="2315594" y="975018"/>
                  <a:pt x="2314591" y="1009524"/>
                  <a:pt x="2328421" y="1039164"/>
                </a:cubicBezTo>
                <a:cubicBezTo>
                  <a:pt x="2360050" y="1106951"/>
                  <a:pt x="2405382" y="1167456"/>
                  <a:pt x="2443863" y="1231602"/>
                </a:cubicBezTo>
                <a:cubicBezTo>
                  <a:pt x="2463103" y="1263675"/>
                  <a:pt x="2489758" y="1292338"/>
                  <a:pt x="2501584" y="1327821"/>
                </a:cubicBezTo>
                <a:cubicBezTo>
                  <a:pt x="2535789" y="1430453"/>
                  <a:pt x="2553625" y="1502113"/>
                  <a:pt x="2617027" y="1597233"/>
                </a:cubicBezTo>
                <a:cubicBezTo>
                  <a:pt x="2629854" y="1616477"/>
                  <a:pt x="2643252" y="1635352"/>
                  <a:pt x="2655508" y="1654965"/>
                </a:cubicBezTo>
                <a:cubicBezTo>
                  <a:pt x="2675328" y="1686683"/>
                  <a:pt x="2692913" y="1719781"/>
                  <a:pt x="2713229" y="1751184"/>
                </a:cubicBezTo>
                <a:cubicBezTo>
                  <a:pt x="2763478" y="1828855"/>
                  <a:pt x="2825787" y="1899365"/>
                  <a:pt x="2867152" y="1982109"/>
                </a:cubicBezTo>
                <a:cubicBezTo>
                  <a:pt x="2879979" y="2007767"/>
                  <a:pt x="2893984" y="2032870"/>
                  <a:pt x="2905633" y="2059084"/>
                </a:cubicBezTo>
                <a:cubicBezTo>
                  <a:pt x="2919660" y="2090651"/>
                  <a:pt x="2925809" y="2126009"/>
                  <a:pt x="2944114" y="2155303"/>
                </a:cubicBezTo>
                <a:cubicBezTo>
                  <a:pt x="2958535" y="2178380"/>
                  <a:pt x="2982595" y="2193790"/>
                  <a:pt x="3001835" y="2213034"/>
                </a:cubicBezTo>
                <a:cubicBezTo>
                  <a:pt x="3008994" y="2234516"/>
                  <a:pt x="3071860" y="2434447"/>
                  <a:pt x="3098037" y="2482447"/>
                </a:cubicBezTo>
                <a:cubicBezTo>
                  <a:pt x="3120183" y="2523055"/>
                  <a:pt x="3160373" y="2554029"/>
                  <a:pt x="3174998" y="2597910"/>
                </a:cubicBezTo>
                <a:cubicBezTo>
                  <a:pt x="3187825" y="2636397"/>
                  <a:pt x="3190978" y="2679615"/>
                  <a:pt x="3213479" y="2713372"/>
                </a:cubicBezTo>
                <a:lnTo>
                  <a:pt x="3328922" y="2886566"/>
                </a:lnTo>
                <a:cubicBezTo>
                  <a:pt x="3335335" y="2905810"/>
                  <a:pt x="3340173" y="2925653"/>
                  <a:pt x="3348162" y="2944298"/>
                </a:cubicBezTo>
                <a:cubicBezTo>
                  <a:pt x="3419490" y="3110760"/>
                  <a:pt x="3360760" y="2943610"/>
                  <a:pt x="3405883" y="3079004"/>
                </a:cubicBezTo>
                <a:cubicBezTo>
                  <a:pt x="3450543" y="3391665"/>
                  <a:pt x="3393179" y="3047433"/>
                  <a:pt x="3463604" y="3329173"/>
                </a:cubicBezTo>
                <a:cubicBezTo>
                  <a:pt x="3464860" y="3334198"/>
                  <a:pt x="3492050" y="3451334"/>
                  <a:pt x="3502085" y="3463880"/>
                </a:cubicBezTo>
                <a:cubicBezTo>
                  <a:pt x="3516530" y="3481939"/>
                  <a:pt x="3540566" y="3489538"/>
                  <a:pt x="3559806" y="3502367"/>
                </a:cubicBezTo>
                <a:cubicBezTo>
                  <a:pt x="3571827" y="3622592"/>
                  <a:pt x="3571721" y="3684742"/>
                  <a:pt x="3598287" y="3791024"/>
                </a:cubicBezTo>
                <a:cubicBezTo>
                  <a:pt x="3603206" y="3810703"/>
                  <a:pt x="3611114" y="3829511"/>
                  <a:pt x="3617528" y="3848755"/>
                </a:cubicBezTo>
                <a:cubicBezTo>
                  <a:pt x="3611114" y="3977047"/>
                  <a:pt x="3629436" y="4109012"/>
                  <a:pt x="3598287" y="4233630"/>
                </a:cubicBezTo>
                <a:cubicBezTo>
                  <a:pt x="3588970" y="4270903"/>
                  <a:pt x="3462496" y="4332480"/>
                  <a:pt x="3425124" y="4349093"/>
                </a:cubicBezTo>
                <a:cubicBezTo>
                  <a:pt x="3393563" y="4363122"/>
                  <a:pt x="3359813" y="4372133"/>
                  <a:pt x="3328922" y="4387581"/>
                </a:cubicBezTo>
                <a:cubicBezTo>
                  <a:pt x="3308239" y="4397924"/>
                  <a:pt x="3292455" y="4416957"/>
                  <a:pt x="3271200" y="4426068"/>
                </a:cubicBezTo>
                <a:cubicBezTo>
                  <a:pt x="3130183" y="4486514"/>
                  <a:pt x="3257188" y="4396340"/>
                  <a:pt x="3117277" y="4483800"/>
                </a:cubicBezTo>
                <a:cubicBezTo>
                  <a:pt x="3090084" y="4500799"/>
                  <a:pt x="3066410" y="4522889"/>
                  <a:pt x="3040316" y="4541531"/>
                </a:cubicBezTo>
                <a:cubicBezTo>
                  <a:pt x="3021499" y="4554974"/>
                  <a:pt x="3005270" y="4575482"/>
                  <a:pt x="2982594" y="4580018"/>
                </a:cubicBezTo>
                <a:cubicBezTo>
                  <a:pt x="2906866" y="4595166"/>
                  <a:pt x="2828671" y="4592847"/>
                  <a:pt x="2751710" y="4599262"/>
                </a:cubicBezTo>
                <a:cubicBezTo>
                  <a:pt x="2545451" y="4668028"/>
                  <a:pt x="2717902" y="4620328"/>
                  <a:pt x="2424623" y="4656994"/>
                </a:cubicBezTo>
                <a:cubicBezTo>
                  <a:pt x="2392173" y="4661051"/>
                  <a:pt x="2360678" y="4670860"/>
                  <a:pt x="2328421" y="4676237"/>
                </a:cubicBezTo>
                <a:cubicBezTo>
                  <a:pt x="2283688" y="4683694"/>
                  <a:pt x="2238471" y="4688024"/>
                  <a:pt x="2193738" y="4695481"/>
                </a:cubicBezTo>
                <a:cubicBezTo>
                  <a:pt x="2161480" y="4700858"/>
                  <a:pt x="2130015" y="4710903"/>
                  <a:pt x="2097536" y="4714725"/>
                </a:cubicBezTo>
                <a:cubicBezTo>
                  <a:pt x="2020837" y="4723750"/>
                  <a:pt x="1943613" y="4727554"/>
                  <a:pt x="1866651" y="4733969"/>
                </a:cubicBezTo>
                <a:cubicBezTo>
                  <a:pt x="1591449" y="4802781"/>
                  <a:pt x="1756139" y="4769496"/>
                  <a:pt x="1327920" y="4810944"/>
                </a:cubicBezTo>
                <a:cubicBezTo>
                  <a:pt x="968337" y="4845748"/>
                  <a:pt x="1088825" y="4831134"/>
                  <a:pt x="558304" y="4849431"/>
                </a:cubicBezTo>
                <a:cubicBezTo>
                  <a:pt x="519823" y="4836602"/>
                  <a:pt x="478319" y="4830646"/>
                  <a:pt x="442862" y="4810944"/>
                </a:cubicBezTo>
                <a:cubicBezTo>
                  <a:pt x="371941" y="4771536"/>
                  <a:pt x="397554" y="4746384"/>
                  <a:pt x="346660" y="4695481"/>
                </a:cubicBezTo>
                <a:cubicBezTo>
                  <a:pt x="277940" y="4626749"/>
                  <a:pt x="247207" y="4630822"/>
                  <a:pt x="192736" y="4560775"/>
                </a:cubicBezTo>
                <a:cubicBezTo>
                  <a:pt x="164342" y="4524262"/>
                  <a:pt x="141429" y="4483800"/>
                  <a:pt x="115775" y="4445312"/>
                </a:cubicBezTo>
                <a:lnTo>
                  <a:pt x="77294" y="4387581"/>
                </a:lnTo>
                <a:lnTo>
                  <a:pt x="38813" y="4329849"/>
                </a:lnTo>
                <a:cubicBezTo>
                  <a:pt x="32559" y="4298571"/>
                  <a:pt x="332" y="4142782"/>
                  <a:pt x="332" y="4118168"/>
                </a:cubicBezTo>
                <a:cubicBezTo>
                  <a:pt x="332" y="4008932"/>
                  <a:pt x="-4120" y="3897660"/>
                  <a:pt x="19573" y="3791024"/>
                </a:cubicBezTo>
                <a:cubicBezTo>
                  <a:pt x="23972" y="3771225"/>
                  <a:pt x="58464" y="3779314"/>
                  <a:pt x="77294" y="3771780"/>
                </a:cubicBezTo>
                <a:cubicBezTo>
                  <a:pt x="90609" y="3766453"/>
                  <a:pt x="102948" y="3758951"/>
                  <a:pt x="115775" y="3752536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>
            <a:off x="4109801" y="3391864"/>
            <a:ext cx="1198001" cy="2188830"/>
          </a:xfrm>
          <a:prstGeom prst="round1Rect">
            <a:avLst/>
          </a:prstGeom>
          <a:solidFill>
            <a:schemeClr val="accent1">
              <a:alpha val="7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6704" y="6721986"/>
            <a:ext cx="84655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1264" y="2760133"/>
            <a:ext cx="0" cy="3961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9002" y="4864724"/>
            <a:ext cx="252049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Conceptual clarity &amp; technical specificity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221264" y="3944398"/>
            <a:ext cx="8600459" cy="230534"/>
          </a:xfrm>
          <a:custGeom>
            <a:avLst/>
            <a:gdLst>
              <a:gd name="connsiteX0" fmla="*/ 0 w 8600459"/>
              <a:gd name="connsiteY0" fmla="*/ 230534 h 230534"/>
              <a:gd name="connsiteX1" fmla="*/ 115443 w 8600459"/>
              <a:gd name="connsiteY1" fmla="*/ 172802 h 230534"/>
              <a:gd name="connsiteX2" fmla="*/ 327087 w 8600459"/>
              <a:gd name="connsiteY2" fmla="*/ 134315 h 230534"/>
              <a:gd name="connsiteX3" fmla="*/ 481010 w 8600459"/>
              <a:gd name="connsiteY3" fmla="*/ 134315 h 230534"/>
              <a:gd name="connsiteX4" fmla="*/ 500251 w 8600459"/>
              <a:gd name="connsiteY4" fmla="*/ 192046 h 230534"/>
              <a:gd name="connsiteX5" fmla="*/ 808097 w 8600459"/>
              <a:gd name="connsiteY5" fmla="*/ 153558 h 230534"/>
              <a:gd name="connsiteX6" fmla="*/ 923539 w 8600459"/>
              <a:gd name="connsiteY6" fmla="*/ 76583 h 230534"/>
              <a:gd name="connsiteX7" fmla="*/ 981261 w 8600459"/>
              <a:gd name="connsiteY7" fmla="*/ 57340 h 230534"/>
              <a:gd name="connsiteX8" fmla="*/ 1212145 w 8600459"/>
              <a:gd name="connsiteY8" fmla="*/ 95827 h 230534"/>
              <a:gd name="connsiteX9" fmla="*/ 1269867 w 8600459"/>
              <a:gd name="connsiteY9" fmla="*/ 134315 h 230534"/>
              <a:gd name="connsiteX10" fmla="*/ 1770117 w 8600459"/>
              <a:gd name="connsiteY10" fmla="*/ 76583 h 230534"/>
              <a:gd name="connsiteX11" fmla="*/ 1904800 w 8600459"/>
              <a:gd name="connsiteY11" fmla="*/ 38096 h 230534"/>
              <a:gd name="connsiteX12" fmla="*/ 2212646 w 8600459"/>
              <a:gd name="connsiteY12" fmla="*/ 76583 h 230534"/>
              <a:gd name="connsiteX13" fmla="*/ 2366569 w 8600459"/>
              <a:gd name="connsiteY13" fmla="*/ 134315 h 230534"/>
              <a:gd name="connsiteX14" fmla="*/ 2828339 w 8600459"/>
              <a:gd name="connsiteY14" fmla="*/ 153558 h 230534"/>
              <a:gd name="connsiteX15" fmla="*/ 3155426 w 8600459"/>
              <a:gd name="connsiteY15" fmla="*/ 134315 h 230534"/>
              <a:gd name="connsiteX16" fmla="*/ 3270868 w 8600459"/>
              <a:gd name="connsiteY16" fmla="*/ 95827 h 230534"/>
              <a:gd name="connsiteX17" fmla="*/ 3713397 w 8600459"/>
              <a:gd name="connsiteY17" fmla="*/ 115071 h 230534"/>
              <a:gd name="connsiteX18" fmla="*/ 5271870 w 8600459"/>
              <a:gd name="connsiteY18" fmla="*/ 115071 h 230534"/>
              <a:gd name="connsiteX19" fmla="*/ 5541235 w 8600459"/>
              <a:gd name="connsiteY19" fmla="*/ 76583 h 230534"/>
              <a:gd name="connsiteX20" fmla="*/ 6022245 w 8600459"/>
              <a:gd name="connsiteY20" fmla="*/ 95827 h 230534"/>
              <a:gd name="connsiteX21" fmla="*/ 6176169 w 8600459"/>
              <a:gd name="connsiteY21" fmla="*/ 172802 h 230534"/>
              <a:gd name="connsiteX22" fmla="*/ 6253130 w 8600459"/>
              <a:gd name="connsiteY22" fmla="*/ 192046 h 230534"/>
              <a:gd name="connsiteX23" fmla="*/ 6484015 w 8600459"/>
              <a:gd name="connsiteY23" fmla="*/ 153558 h 230534"/>
              <a:gd name="connsiteX24" fmla="*/ 6618698 w 8600459"/>
              <a:gd name="connsiteY24" fmla="*/ 115071 h 230534"/>
              <a:gd name="connsiteX25" fmla="*/ 6695659 w 8600459"/>
              <a:gd name="connsiteY25" fmla="*/ 95827 h 230534"/>
              <a:gd name="connsiteX26" fmla="*/ 6772621 w 8600459"/>
              <a:gd name="connsiteY26" fmla="*/ 38096 h 230534"/>
              <a:gd name="connsiteX27" fmla="*/ 7349833 w 8600459"/>
              <a:gd name="connsiteY27" fmla="*/ 115071 h 230534"/>
              <a:gd name="connsiteX28" fmla="*/ 7715401 w 8600459"/>
              <a:gd name="connsiteY28" fmla="*/ 95827 h 230534"/>
              <a:gd name="connsiteX29" fmla="*/ 7811603 w 8600459"/>
              <a:gd name="connsiteY29" fmla="*/ 57340 h 230534"/>
              <a:gd name="connsiteX30" fmla="*/ 8388815 w 8600459"/>
              <a:gd name="connsiteY30" fmla="*/ 76583 h 230534"/>
              <a:gd name="connsiteX31" fmla="*/ 8600459 w 8600459"/>
              <a:gd name="connsiteY31" fmla="*/ 76583 h 23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00459" h="230534">
                <a:moveTo>
                  <a:pt x="0" y="230534"/>
                </a:moveTo>
                <a:cubicBezTo>
                  <a:pt x="38481" y="211290"/>
                  <a:pt x="75497" y="188784"/>
                  <a:pt x="115443" y="172802"/>
                </a:cubicBezTo>
                <a:cubicBezTo>
                  <a:pt x="165845" y="152638"/>
                  <a:pt x="287227" y="140010"/>
                  <a:pt x="327087" y="134315"/>
                </a:cubicBezTo>
                <a:cubicBezTo>
                  <a:pt x="382234" y="115929"/>
                  <a:pt x="419095" y="93031"/>
                  <a:pt x="481010" y="134315"/>
                </a:cubicBezTo>
                <a:cubicBezTo>
                  <a:pt x="497887" y="145568"/>
                  <a:pt x="493837" y="172802"/>
                  <a:pt x="500251" y="192046"/>
                </a:cubicBezTo>
                <a:cubicBezTo>
                  <a:pt x="602866" y="179217"/>
                  <a:pt x="708328" y="180773"/>
                  <a:pt x="808097" y="153558"/>
                </a:cubicBezTo>
                <a:cubicBezTo>
                  <a:pt x="852717" y="141387"/>
                  <a:pt x="879662" y="91210"/>
                  <a:pt x="923539" y="76583"/>
                </a:cubicBezTo>
                <a:lnTo>
                  <a:pt x="981261" y="57340"/>
                </a:lnTo>
                <a:cubicBezTo>
                  <a:pt x="1036135" y="63438"/>
                  <a:pt x="1147677" y="63587"/>
                  <a:pt x="1212145" y="95827"/>
                </a:cubicBezTo>
                <a:cubicBezTo>
                  <a:pt x="1232828" y="106171"/>
                  <a:pt x="1250626" y="121486"/>
                  <a:pt x="1269867" y="134315"/>
                </a:cubicBezTo>
                <a:cubicBezTo>
                  <a:pt x="1482142" y="115014"/>
                  <a:pt x="1542853" y="112473"/>
                  <a:pt x="1770117" y="76583"/>
                </a:cubicBezTo>
                <a:cubicBezTo>
                  <a:pt x="1816027" y="69333"/>
                  <a:pt x="1860899" y="52732"/>
                  <a:pt x="1904800" y="38096"/>
                </a:cubicBezTo>
                <a:cubicBezTo>
                  <a:pt x="2007415" y="50925"/>
                  <a:pt x="2111241" y="56298"/>
                  <a:pt x="2212646" y="76583"/>
                </a:cubicBezTo>
                <a:cubicBezTo>
                  <a:pt x="2390155" y="112091"/>
                  <a:pt x="2190889" y="121764"/>
                  <a:pt x="2366569" y="134315"/>
                </a:cubicBezTo>
                <a:cubicBezTo>
                  <a:pt x="2520234" y="145293"/>
                  <a:pt x="2674416" y="147144"/>
                  <a:pt x="2828339" y="153558"/>
                </a:cubicBezTo>
                <a:cubicBezTo>
                  <a:pt x="2937368" y="147144"/>
                  <a:pt x="3047126" y="148443"/>
                  <a:pt x="3155426" y="134315"/>
                </a:cubicBezTo>
                <a:cubicBezTo>
                  <a:pt x="3195648" y="129068"/>
                  <a:pt x="3230329" y="97225"/>
                  <a:pt x="3270868" y="95827"/>
                </a:cubicBezTo>
                <a:lnTo>
                  <a:pt x="3713397" y="115071"/>
                </a:lnTo>
                <a:cubicBezTo>
                  <a:pt x="4260020" y="333755"/>
                  <a:pt x="3807360" y="167384"/>
                  <a:pt x="5271870" y="115071"/>
                </a:cubicBezTo>
                <a:cubicBezTo>
                  <a:pt x="5333162" y="112882"/>
                  <a:pt x="5473883" y="87810"/>
                  <a:pt x="5541235" y="76583"/>
                </a:cubicBezTo>
                <a:cubicBezTo>
                  <a:pt x="5701572" y="82998"/>
                  <a:pt x="5862160" y="84785"/>
                  <a:pt x="6022245" y="95827"/>
                </a:cubicBezTo>
                <a:cubicBezTo>
                  <a:pt x="6131850" y="103387"/>
                  <a:pt x="6076195" y="122806"/>
                  <a:pt x="6176169" y="172802"/>
                </a:cubicBezTo>
                <a:cubicBezTo>
                  <a:pt x="6199820" y="184630"/>
                  <a:pt x="6227476" y="185631"/>
                  <a:pt x="6253130" y="192046"/>
                </a:cubicBezTo>
                <a:cubicBezTo>
                  <a:pt x="6329156" y="181183"/>
                  <a:pt x="6408987" y="172318"/>
                  <a:pt x="6484015" y="153558"/>
                </a:cubicBezTo>
                <a:cubicBezTo>
                  <a:pt x="6529312" y="142232"/>
                  <a:pt x="6573652" y="127358"/>
                  <a:pt x="6618698" y="115071"/>
                </a:cubicBezTo>
                <a:cubicBezTo>
                  <a:pt x="6644209" y="108112"/>
                  <a:pt x="6670005" y="102242"/>
                  <a:pt x="6695659" y="95827"/>
                </a:cubicBezTo>
                <a:cubicBezTo>
                  <a:pt x="6721313" y="76583"/>
                  <a:pt x="6740618" y="40161"/>
                  <a:pt x="6772621" y="38096"/>
                </a:cubicBezTo>
                <a:cubicBezTo>
                  <a:pt x="7267153" y="6186"/>
                  <a:pt x="7177783" y="-57008"/>
                  <a:pt x="7349833" y="115071"/>
                </a:cubicBezTo>
                <a:cubicBezTo>
                  <a:pt x="7471689" y="108656"/>
                  <a:pt x="7594319" y="110965"/>
                  <a:pt x="7715401" y="95827"/>
                </a:cubicBezTo>
                <a:cubicBezTo>
                  <a:pt x="7749673" y="91542"/>
                  <a:pt x="7777079" y="58327"/>
                  <a:pt x="7811603" y="57340"/>
                </a:cubicBezTo>
                <a:lnTo>
                  <a:pt x="8388815" y="76583"/>
                </a:lnTo>
                <a:cubicBezTo>
                  <a:pt x="8459342" y="78303"/>
                  <a:pt x="8529911" y="76583"/>
                  <a:pt x="8600459" y="7658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11602" y="6488782"/>
            <a:ext cx="0" cy="233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688" y="2537593"/>
            <a:ext cx="777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2</a:t>
            </a:r>
            <a:r>
              <a:rPr lang="en-US" sz="2400" dirty="0" smtClean="0">
                <a:latin typeface="Cambria Math"/>
                <a:cs typeface="Cambria Math"/>
              </a:rPr>
              <a:t>. reach out, collaborate, drawn lessons—innovate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264" y="1337265"/>
            <a:ext cx="8807296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/>
                <a:cs typeface="Cambria Math"/>
              </a:rPr>
              <a:t>1</a:t>
            </a:r>
            <a:r>
              <a:rPr lang="en-US" sz="2400" dirty="0" smtClean="0">
                <a:latin typeface="Cambria Math"/>
                <a:cs typeface="Cambria Math"/>
              </a:rPr>
              <a:t>. Engage with citizens, communities, donors, private companies, academia—’revive’ and reinvent poverty measurement (for ex.) in the 21</a:t>
            </a:r>
            <a:r>
              <a:rPr lang="en-US" sz="2400" baseline="30000" dirty="0" smtClean="0">
                <a:latin typeface="Cambria Math"/>
                <a:cs typeface="Cambria Math"/>
              </a:rPr>
              <a:t>st</a:t>
            </a:r>
            <a:r>
              <a:rPr lang="en-US" sz="2400" dirty="0" smtClean="0">
                <a:latin typeface="Cambria Math"/>
                <a:cs typeface="Cambria Math"/>
              </a:rPr>
              <a:t> century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>
            <a:off x="4231940" y="3484672"/>
            <a:ext cx="1075862" cy="1999802"/>
          </a:xfrm>
          <a:prstGeom prst="round1Rect">
            <a:avLst/>
          </a:prstGeom>
          <a:solidFill>
            <a:schemeClr val="accent1">
              <a:alpha val="79000"/>
            </a:schemeClr>
          </a:solidFill>
          <a:ln>
            <a:solidFill>
              <a:srgbClr val="4F81B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Century Official Stats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4649" y="5780896"/>
            <a:ext cx="25875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Humanistic &amp; democratic  relevance</a:t>
            </a:r>
            <a:endParaRPr lang="en-US" sz="2000" dirty="0"/>
          </a:p>
        </p:txBody>
      </p:sp>
      <p:sp>
        <p:nvSpPr>
          <p:cNvPr id="17" name="Curved Right Arrow 16"/>
          <p:cNvSpPr/>
          <p:nvPr/>
        </p:nvSpPr>
        <p:spPr>
          <a:xfrm flipH="1">
            <a:off x="7604466" y="1942049"/>
            <a:ext cx="1037931" cy="400469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20302371">
            <a:off x="2524702" y="2945388"/>
            <a:ext cx="416780" cy="2214609"/>
          </a:xfrm>
          <a:prstGeom prst="curvedRigh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5. Where and how do we move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forward and ahead?</a:t>
            </a:r>
          </a:p>
        </p:txBody>
      </p:sp>
    </p:spTree>
    <p:extLst>
      <p:ext uri="{BB962C8B-B14F-4D97-AF65-F5344CB8AC3E}">
        <p14:creationId xmlns:p14="http://schemas.microsoft.com/office/powerpoint/2010/main" val="14934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52539"/>
            <a:ext cx="8944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Outline: 5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52" y="1634976"/>
            <a:ext cx="8641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Cambria Math"/>
              <a:cs typeface="Cambria Math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 Math"/>
                <a:cs typeface="Cambria Math"/>
              </a:rPr>
              <a:t>Why &amp; what is the question? The “Statistical Tragedy” vs. the “Data Revolution”</a:t>
            </a:r>
            <a:endParaRPr lang="en-US" sz="2800" dirty="0">
              <a:latin typeface="Cambria Math"/>
              <a:cs typeface="Cambria Math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mbria Math"/>
                <a:cs typeface="Cambria Math"/>
              </a:rPr>
              <a:t>What is ‘Big </a:t>
            </a:r>
            <a:r>
              <a:rPr lang="en-US" sz="2800" dirty="0" smtClean="0">
                <a:latin typeface="Cambria Math"/>
                <a:cs typeface="Cambria Math"/>
              </a:rPr>
              <a:t>Data’ about—and not about?</a:t>
            </a:r>
            <a:endParaRPr lang="en-US" sz="2800" dirty="0">
              <a:latin typeface="Cambria Math"/>
              <a:cs typeface="Cambria Math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 Math"/>
                <a:cs typeface="Cambria Math"/>
              </a:rPr>
              <a:t>What </a:t>
            </a:r>
            <a:r>
              <a:rPr lang="en-US" sz="2800" dirty="0">
                <a:latin typeface="Cambria Math"/>
                <a:cs typeface="Cambria Math"/>
              </a:rPr>
              <a:t>is/are Official Statistics and </a:t>
            </a:r>
            <a:r>
              <a:rPr lang="en-US" sz="2800" dirty="0" smtClean="0">
                <a:latin typeface="Cambria Math"/>
                <a:cs typeface="Cambria Math"/>
              </a:rPr>
              <a:t>why does it matter?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 Math"/>
                <a:cs typeface="Cambria Math"/>
              </a:rPr>
              <a:t>Where do we stand? Early applications and current limitations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mbria Math"/>
                <a:cs typeface="Cambria Math"/>
              </a:rPr>
              <a:t>Where and how do we move forward and ahead? </a:t>
            </a:r>
          </a:p>
        </p:txBody>
      </p:sp>
    </p:spTree>
    <p:extLst>
      <p:ext uri="{BB962C8B-B14F-4D97-AF65-F5344CB8AC3E}">
        <p14:creationId xmlns:p14="http://schemas.microsoft.com/office/powerpoint/2010/main" val="27061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336704" y="1269797"/>
            <a:ext cx="0" cy="5452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6704" y="6721986"/>
            <a:ext cx="776453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11602" y="6488782"/>
            <a:ext cx="0" cy="233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2132" y="3459102"/>
            <a:ext cx="4849995" cy="1733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cs typeface="Cambria Math"/>
              </a:rPr>
              <a:t>Strategy </a:t>
            </a:r>
            <a:r>
              <a:rPr lang="en-US" sz="2400" b="1" dirty="0" smtClean="0">
                <a:solidFill>
                  <a:schemeClr val="tx1"/>
                </a:solidFill>
                <a:latin typeface="Cambria Math"/>
                <a:cs typeface="Cambria Math"/>
              </a:rPr>
              <a:t>(NDSS, ISI, regional bodies) </a:t>
            </a:r>
            <a:endParaRPr lang="en-US" sz="2400" b="1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7471" y="4887504"/>
            <a:ext cx="5857178" cy="16066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ambria Math"/>
                <a:cs typeface="Cambria Math"/>
              </a:rPr>
              <a:t>Awareness/Advocacy</a:t>
            </a:r>
            <a:endParaRPr lang="en-US" sz="2600" b="1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29" name="Oval 28"/>
          <p:cNvSpPr/>
          <p:nvPr/>
        </p:nvSpPr>
        <p:spPr>
          <a:xfrm rot="17987231">
            <a:off x="4180508" y="2866114"/>
            <a:ext cx="5658214" cy="1871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cs typeface="Cambria Math"/>
              </a:rPr>
              <a:t>Methods</a:t>
            </a:r>
            <a:endParaRPr lang="en-US" sz="2800" b="1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21" y="1599088"/>
            <a:ext cx="252049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Conceptual clarity &amp; technical specificity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14649" y="5780896"/>
            <a:ext cx="25875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Humanistic &amp; democratic  relevance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 rot="18250177">
            <a:off x="3475835" y="2870613"/>
            <a:ext cx="4567030" cy="18606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cs typeface="Cambria Math"/>
              </a:rPr>
              <a:t>Partnerships</a:t>
            </a:r>
            <a:endParaRPr lang="en-US" sz="2800" b="1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5. Where and how do we move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forward and ahead?</a:t>
            </a:r>
          </a:p>
        </p:txBody>
      </p:sp>
    </p:spTree>
    <p:extLst>
      <p:ext uri="{BB962C8B-B14F-4D97-AF65-F5344CB8AC3E}">
        <p14:creationId xmlns:p14="http://schemas.microsoft.com/office/powerpoint/2010/main" val="5468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336704" y="1269797"/>
            <a:ext cx="0" cy="5452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6704" y="6721986"/>
            <a:ext cx="776453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11602" y="6488782"/>
            <a:ext cx="0" cy="233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229" y="214531"/>
            <a:ext cx="79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5. Where and how do we move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forward and ahead?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8300">
            <a:off x="577270" y="2010265"/>
            <a:ext cx="8054241" cy="4202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2229" y="1706809"/>
            <a:ext cx="5562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Needed: feedback loops and mechanisms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182" y="5696841"/>
            <a:ext cx="5562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How to change course here?</a:t>
            </a:r>
            <a:endParaRPr lang="en-US" sz="2400" dirty="0">
              <a:latin typeface="Cambria Math"/>
              <a:cs typeface="Cambria Math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13201" y="4047067"/>
            <a:ext cx="135466" cy="1649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2229" y="2587343"/>
            <a:ext cx="38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Both external (policy) and internal (processes)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959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1602" y="1286412"/>
            <a:ext cx="84728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Cambria Math"/>
                <a:cs typeface="Cambria Math"/>
              </a:rPr>
              <a:t>In Hal Varian famously said that </a:t>
            </a:r>
            <a:r>
              <a:rPr lang="en-GB" sz="2400" i="1" dirty="0" smtClean="0">
                <a:latin typeface="Cambria Math"/>
                <a:cs typeface="Cambria Math"/>
              </a:rPr>
              <a:t>“the sexiest job in the next 10 years would be statistician—and I am not kidding”. </a:t>
            </a:r>
            <a:r>
              <a:rPr lang="en-GB" sz="2400" dirty="0" smtClean="0">
                <a:latin typeface="Cambria Math"/>
                <a:cs typeface="Cambria Math"/>
              </a:rPr>
              <a:t>That has not happened yet—the sexiest job is </a:t>
            </a:r>
            <a:r>
              <a:rPr lang="en-GB" sz="2400" i="1" dirty="0" smtClean="0">
                <a:latin typeface="Cambria Math"/>
                <a:cs typeface="Cambria Math"/>
              </a:rPr>
              <a:t>data scientist</a:t>
            </a:r>
            <a:endParaRPr lang="en-GB" sz="2400" i="1" dirty="0">
              <a:latin typeface="Cambria Math"/>
              <a:cs typeface="Cambria Math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mbria Math"/>
                <a:cs typeface="Cambria Math"/>
              </a:rPr>
              <a:t>That could and should happen (</a:t>
            </a:r>
            <a:r>
              <a:rPr lang="en-GB" sz="2400" i="1" dirty="0" err="1" smtClean="0">
                <a:latin typeface="Cambria Math"/>
                <a:cs typeface="Cambria Math"/>
              </a:rPr>
              <a:t>datastician</a:t>
            </a:r>
            <a:r>
              <a:rPr lang="en-GB" sz="2400" dirty="0" smtClean="0">
                <a:latin typeface="Cambria Math"/>
                <a:cs typeface="Cambria Math"/>
              </a:rPr>
              <a:t>?): Official statistics can and</a:t>
            </a:r>
            <a:r>
              <a:rPr lang="en-GB" sz="2400" i="1" dirty="0" smtClean="0">
                <a:latin typeface="Cambria Math"/>
                <a:cs typeface="Cambria Math"/>
              </a:rPr>
              <a:t> must </a:t>
            </a:r>
            <a:r>
              <a:rPr lang="en-GB" sz="2400" dirty="0" smtClean="0">
                <a:latin typeface="Cambria Math"/>
                <a:cs typeface="Cambria Math"/>
              </a:rPr>
              <a:t>embrace Big Data—not just use the data—to create knowledge that reflects and serves democratic principles and  processes. Be on the offensive.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mbria Math"/>
                <a:cs typeface="Cambria Math"/>
              </a:rPr>
              <a:t>You are not alone: lots of potential partners—academia, start-ups, individuals…and private sector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mbria Math"/>
                <a:cs typeface="Cambria Math"/>
              </a:rPr>
              <a:t>NDSS are a good place to start and the current international context offers an opportunity for international cooperation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mbria Math"/>
                <a:cs typeface="Cambria Math"/>
              </a:rPr>
              <a:t>What is needed is a radical evolution—in mentalities and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452539"/>
            <a:ext cx="894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 Math"/>
                <a:cs typeface="Cambria Math"/>
              </a:rPr>
              <a:t>Concluding remarks</a:t>
            </a:r>
            <a:r>
              <a:rPr lang="en-US" sz="2800" dirty="0">
                <a:latin typeface="Cambria Math"/>
                <a:cs typeface="Cambria Math"/>
              </a:rPr>
              <a:t> </a:t>
            </a:r>
            <a:r>
              <a:rPr lang="en-US" sz="2800" dirty="0" smtClean="0">
                <a:latin typeface="Cambria Math"/>
                <a:cs typeface="Cambria Math"/>
              </a:rPr>
              <a:t>&amp; suggestions</a:t>
            </a:r>
            <a:endParaRPr lang="en-US" sz="2800" i="1" dirty="0" smtClean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103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03" y="0"/>
            <a:ext cx="7195297" cy="68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714" y="1521540"/>
            <a:ext cx="8749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The “Official Statistics” house is under pressure: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e.g. Ghana’s GDP, Argentina’s inflation, statistical dimension of the Greek crisis…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mbria Math"/>
                <a:cs typeface="Cambria Math"/>
              </a:rPr>
              <a:t>T</a:t>
            </a:r>
            <a:r>
              <a:rPr lang="en-US" sz="2400" dirty="0" smtClean="0">
                <a:latin typeface="Cambria Math"/>
                <a:cs typeface="Cambria Math"/>
              </a:rPr>
              <a:t>imeliness, cost, reliability…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Trust? European Union: weak</a:t>
            </a:r>
            <a:endParaRPr lang="en-US" sz="2400" dirty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Poverty data on poor countries especially bad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Fragile States and MDG progress: black box?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A few post-conflict countries haven’t had a census in 40 years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Alternative measures (of wellbeing, others) are being sought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‘Better data’ supposed / assumed to matter—evidence-based policy? </a:t>
            </a:r>
            <a:r>
              <a:rPr lang="en-US" sz="2400" b="1" i="1" dirty="0" smtClean="0">
                <a:latin typeface="Cambria Math"/>
                <a:cs typeface="Cambria Math"/>
              </a:rPr>
              <a:t>Agile</a:t>
            </a:r>
            <a:r>
              <a:rPr lang="en-US" sz="2400" dirty="0" smtClean="0">
                <a:latin typeface="Cambria Math"/>
                <a:cs typeface="Cambria Math"/>
              </a:rPr>
              <a:t>? 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9466"/>
            <a:ext cx="9300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1. The Statistical Tragedy vs.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the (Big) Data Revolution </a:t>
            </a:r>
          </a:p>
        </p:txBody>
      </p:sp>
    </p:spTree>
    <p:extLst>
      <p:ext uri="{BB962C8B-B14F-4D97-AF65-F5344CB8AC3E}">
        <p14:creationId xmlns:p14="http://schemas.microsoft.com/office/powerpoint/2010/main" val="27964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466"/>
            <a:ext cx="9300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1. The Statistical Tragedy vs.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the (Big) Data Revolution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115" y="1467516"/>
            <a:ext cx="855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At the same time: </a:t>
            </a:r>
          </a:p>
          <a:p>
            <a:r>
              <a:rPr lang="en-US" sz="2400" dirty="0" smtClean="0">
                <a:latin typeface="Cambria Math"/>
                <a:cs typeface="Cambria Math"/>
              </a:rPr>
              <a:t>Data! Data! 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1920741"/>
            <a:ext cx="6129868" cy="47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466"/>
            <a:ext cx="9300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1. The Statistical Tragedy vs.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the (Big) Data Revolution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115" y="1467516"/>
            <a:ext cx="855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New data!</a:t>
            </a:r>
            <a:endParaRPr lang="en-US" sz="2400" dirty="0">
              <a:latin typeface="Cambria Math"/>
              <a:cs typeface="Cambria Math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14" y="1329033"/>
            <a:ext cx="6291221" cy="4721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393" y="6072237"/>
            <a:ext cx="855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  <a:sym typeface="Wingdings"/>
              </a:rPr>
              <a:t> </a:t>
            </a:r>
            <a:r>
              <a:rPr lang="en-US" sz="2400" dirty="0" smtClean="0">
                <a:latin typeface="Cambria Math"/>
                <a:cs typeface="Cambria Math"/>
              </a:rPr>
              <a:t>Faster/cheaper/better ‘data’</a:t>
            </a:r>
            <a:r>
              <a:rPr lang="en-US" sz="2400" dirty="0">
                <a:latin typeface="Cambria Math"/>
                <a:cs typeface="Cambria Math"/>
              </a:rPr>
              <a:t>…? </a:t>
            </a:r>
            <a:r>
              <a:rPr lang="en-US" sz="2400" dirty="0" smtClean="0">
                <a:latin typeface="Cambria Math"/>
                <a:cs typeface="Cambria Math"/>
              </a:rPr>
              <a:t>“(</a:t>
            </a:r>
            <a:r>
              <a:rPr lang="en-US" sz="2400" dirty="0">
                <a:latin typeface="Cambria Math"/>
                <a:cs typeface="Cambria Math"/>
              </a:rPr>
              <a:t>Big) Data </a:t>
            </a:r>
            <a:r>
              <a:rPr lang="en-US" sz="2400" dirty="0" smtClean="0">
                <a:latin typeface="Cambria Math"/>
                <a:cs typeface="Cambria Math"/>
              </a:rPr>
              <a:t>Revolution” </a:t>
            </a:r>
            <a:endParaRPr lang="en-US" sz="2400" dirty="0">
              <a:latin typeface="Cambria Math"/>
              <a:cs typeface="Cambria Math"/>
            </a:endParaRPr>
          </a:p>
          <a:p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906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9" y="1397000"/>
            <a:ext cx="4838852" cy="2059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0528"/>
            <a:ext cx="6200295" cy="3008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0667" y="4509622"/>
            <a:ext cx="29633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latin typeface="Cambria Math"/>
                <a:cs typeface="Cambria Math"/>
              </a:rPr>
              <a:t>Skeptics warn against Big ‘bad’ Data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>
                <a:latin typeface="Cambria Math"/>
                <a:cs typeface="Cambria Math"/>
              </a:rPr>
              <a:t>Others point to more pressing priorities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3753" y="1442382"/>
            <a:ext cx="3880247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latin typeface="Cambria Math"/>
                <a:cs typeface="Cambria Math"/>
                <a:sym typeface="Wingdings"/>
              </a:rPr>
              <a:t>Some argue that </a:t>
            </a:r>
            <a:r>
              <a:rPr lang="en-US" sz="2200" dirty="0" smtClean="0">
                <a:latin typeface="Cambria Math"/>
                <a:cs typeface="Cambria Math"/>
              </a:rPr>
              <a:t>Big Data can fix the </a:t>
            </a:r>
            <a:r>
              <a:rPr lang="en-US" sz="2200" i="1" dirty="0" smtClean="0">
                <a:latin typeface="Cambria Math"/>
                <a:cs typeface="Cambria Math"/>
              </a:rPr>
              <a:t>“statistical tragedy” </a:t>
            </a:r>
            <a:r>
              <a:rPr lang="en-US" sz="2200" dirty="0" smtClean="0">
                <a:latin typeface="Cambria Math"/>
                <a:cs typeface="Cambria Math"/>
              </a:rPr>
              <a:t>affecting poor countries</a:t>
            </a:r>
          </a:p>
          <a:p>
            <a:pPr marL="457200" indent="-457200">
              <a:buFont typeface="Arial"/>
              <a:buChar char="•"/>
            </a:pPr>
            <a:r>
              <a:rPr lang="en-US" sz="2200" i="1" dirty="0" smtClean="0">
                <a:latin typeface="Cambria Math"/>
                <a:cs typeface="Cambria Math"/>
              </a:rPr>
              <a:t>“Leapfrogging” </a:t>
            </a:r>
            <a:r>
              <a:rPr lang="en-US" sz="2200" dirty="0" smtClean="0">
                <a:latin typeface="Cambria Math"/>
                <a:cs typeface="Cambria Math"/>
              </a:rPr>
              <a:t>of National Statistical systems?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>
                <a:latin typeface="Cambria Math"/>
                <a:cs typeface="Cambria Math"/>
              </a:rPr>
              <a:t>Just help?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>
                <a:latin typeface="Cambria Math"/>
                <a:cs typeface="Cambria Math"/>
              </a:rPr>
              <a:t>How?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9466"/>
            <a:ext cx="9300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1. The Statistical Tragedy vs. </a:t>
            </a:r>
          </a:p>
          <a:p>
            <a:pPr algn="ctr"/>
            <a:r>
              <a:rPr lang="en-US" sz="3200" dirty="0" smtClean="0">
                <a:latin typeface="Cambria Math"/>
                <a:cs typeface="Cambria Math"/>
              </a:rPr>
              <a:t>the (Big) Data Revolution </a:t>
            </a:r>
          </a:p>
        </p:txBody>
      </p:sp>
    </p:spTree>
    <p:extLst>
      <p:ext uri="{BB962C8B-B14F-4D97-AF65-F5344CB8AC3E}">
        <p14:creationId xmlns:p14="http://schemas.microsoft.com/office/powerpoint/2010/main" val="959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534" y="1563810"/>
            <a:ext cx="635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 Math"/>
                <a:cs typeface="Cambria Math"/>
              </a:rPr>
              <a:t>But: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1" y="2505843"/>
            <a:ext cx="635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  <a:sym typeface="Wingdings"/>
              </a:rPr>
              <a:t>Are we asking the right question(s)?</a:t>
            </a:r>
            <a:endParaRPr lang="en-US" sz="2400" dirty="0" smtClean="0">
              <a:latin typeface="Cambria Math"/>
              <a:cs typeface="Cambria Math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Are we approaching them the right way?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Are we acting the way we should?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Who is we?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42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9466"/>
            <a:ext cx="93003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 Math"/>
                <a:cs typeface="Cambria Math"/>
              </a:rPr>
              <a:t>2. What is Big Data about—and not about?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115" y="1487673"/>
            <a:ext cx="8550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Big Data is….data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ambria Math"/>
                <a:cs typeface="Cambria Math"/>
              </a:rPr>
              <a:t>Circumscribed here to </a:t>
            </a:r>
            <a:r>
              <a:rPr lang="en-US" sz="2400" i="1" dirty="0" smtClean="0">
                <a:latin typeface="Cambria Math"/>
                <a:cs typeface="Cambria Math"/>
              </a:rPr>
              <a:t>“passively generated digital traces of human actions picked up by digital devices”  </a:t>
            </a:r>
            <a:r>
              <a:rPr lang="en-US" sz="2400" dirty="0" smtClean="0">
                <a:latin typeface="Cambria Math"/>
                <a:cs typeface="Cambria Math"/>
              </a:rPr>
              <a:t>(</a:t>
            </a:r>
            <a:r>
              <a:rPr lang="en-US" sz="2400" dirty="0" err="1" smtClean="0">
                <a:latin typeface="Cambria Math"/>
                <a:cs typeface="Cambria Math"/>
              </a:rPr>
              <a:t>Letouzé</a:t>
            </a:r>
            <a:r>
              <a:rPr lang="en-US" sz="2400" dirty="0" smtClean="0">
                <a:latin typeface="Cambria Math"/>
                <a:cs typeface="Cambria Math"/>
              </a:rPr>
              <a:t>, Meier and </a:t>
            </a:r>
            <a:r>
              <a:rPr lang="en-US" sz="2400" dirty="0" err="1" smtClean="0">
                <a:latin typeface="Cambria Math"/>
                <a:cs typeface="Cambria Math"/>
              </a:rPr>
              <a:t>Vinck</a:t>
            </a:r>
            <a:r>
              <a:rPr lang="en-US" sz="2400" dirty="0" smtClean="0">
                <a:latin typeface="Cambria Math"/>
                <a:cs typeface="Cambria Math"/>
              </a:rPr>
              <a:t>)</a:t>
            </a:r>
          </a:p>
          <a:p>
            <a:endParaRPr lang="en-US" sz="2400" dirty="0">
              <a:latin typeface="Cambria Math"/>
              <a:cs typeface="Cambria Math"/>
            </a:endParaRPr>
          </a:p>
          <a:p>
            <a:r>
              <a:rPr lang="en-US" sz="2400" dirty="0" smtClean="0">
                <a:latin typeface="Cambria Math"/>
                <a:cs typeface="Cambria Math"/>
              </a:rPr>
              <a:t>	=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 smtClean="0">
                <a:latin typeface="Cambria Math"/>
                <a:cs typeface="Cambria Math"/>
              </a:rPr>
              <a:t>“Digital breadcrumbs” </a:t>
            </a:r>
            <a:r>
              <a:rPr lang="en-US" sz="2400" dirty="0" smtClean="0">
                <a:latin typeface="Cambria Math"/>
                <a:cs typeface="Cambria Math"/>
              </a:rPr>
              <a:t>(</a:t>
            </a:r>
            <a:r>
              <a:rPr lang="en-US" sz="2400" dirty="0" err="1" smtClean="0">
                <a:latin typeface="Cambria Math"/>
                <a:cs typeface="Cambria Math"/>
              </a:rPr>
              <a:t>Pentland</a:t>
            </a:r>
            <a:r>
              <a:rPr lang="en-US" sz="2400" dirty="0" smtClean="0">
                <a:latin typeface="Cambria Math"/>
                <a:cs typeface="Cambria Math"/>
              </a:rPr>
              <a:t>) left behind (CDRs, CC transactions..)—hard little data particles left behind as people go about their daily lives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 Math"/>
                <a:cs typeface="Cambria Math"/>
              </a:rPr>
              <a:t>Open web data/social media data (Facebook, Twitter, blogs, online news, videos….)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 Math"/>
                <a:cs typeface="Cambria Math"/>
              </a:rPr>
              <a:t>Remote sensing (satellite, meters…) </a:t>
            </a:r>
            <a:endParaRPr lang="en-US" sz="24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952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2255</Words>
  <Application>Microsoft Macintosh PowerPoint</Application>
  <PresentationFormat>On-screen Show (4:3)</PresentationFormat>
  <Paragraphs>246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Letouze</dc:creator>
  <cp:lastModifiedBy>Emmanuel Letouze</cp:lastModifiedBy>
  <cp:revision>90</cp:revision>
  <dcterms:created xsi:type="dcterms:W3CDTF">2013-08-27T15:03:33Z</dcterms:created>
  <dcterms:modified xsi:type="dcterms:W3CDTF">2013-10-28T14:18:10Z</dcterms:modified>
</cp:coreProperties>
</file>